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113"/>
  </p:notesMasterIdLst>
  <p:sldIdLst>
    <p:sldId id="301" r:id="rId3"/>
    <p:sldId id="441" r:id="rId4"/>
    <p:sldId id="431" r:id="rId5"/>
    <p:sldId id="287" r:id="rId6"/>
    <p:sldId id="288" r:id="rId7"/>
    <p:sldId id="396" r:id="rId8"/>
    <p:sldId id="398" r:id="rId9"/>
    <p:sldId id="397" r:id="rId10"/>
    <p:sldId id="395" r:id="rId11"/>
    <p:sldId id="296" r:id="rId12"/>
    <p:sldId id="413" r:id="rId13"/>
    <p:sldId id="423" r:id="rId14"/>
    <p:sldId id="400" r:id="rId15"/>
    <p:sldId id="328" r:id="rId16"/>
    <p:sldId id="281" r:id="rId17"/>
    <p:sldId id="409" r:id="rId18"/>
    <p:sldId id="363" r:id="rId19"/>
    <p:sldId id="362" r:id="rId20"/>
    <p:sldId id="365" r:id="rId21"/>
    <p:sldId id="364" r:id="rId22"/>
    <p:sldId id="501" r:id="rId23"/>
    <p:sldId id="333" r:id="rId24"/>
    <p:sldId id="377" r:id="rId25"/>
    <p:sldId id="378" r:id="rId26"/>
    <p:sldId id="379" r:id="rId27"/>
    <p:sldId id="380" r:id="rId28"/>
    <p:sldId id="334" r:id="rId29"/>
    <p:sldId id="341" r:id="rId30"/>
    <p:sldId id="342" r:id="rId31"/>
    <p:sldId id="343" r:id="rId32"/>
    <p:sldId id="493" r:id="rId33"/>
    <p:sldId id="330" r:id="rId34"/>
    <p:sldId id="339" r:id="rId35"/>
    <p:sldId id="294" r:id="rId36"/>
    <p:sldId id="438" r:id="rId37"/>
    <p:sldId id="337" r:id="rId38"/>
    <p:sldId id="338" r:id="rId39"/>
    <p:sldId id="434" r:id="rId40"/>
    <p:sldId id="432" r:id="rId41"/>
    <p:sldId id="435" r:id="rId42"/>
    <p:sldId id="354" r:id="rId43"/>
    <p:sldId id="502" r:id="rId44"/>
    <p:sldId id="433" r:id="rId45"/>
    <p:sldId id="436" r:id="rId46"/>
    <p:sldId id="437" r:id="rId47"/>
    <p:sldId id="336" r:id="rId48"/>
    <p:sldId id="405" r:id="rId49"/>
    <p:sldId id="402" r:id="rId50"/>
    <p:sldId id="403" r:id="rId51"/>
    <p:sldId id="503" r:id="rId52"/>
    <p:sldId id="427" r:id="rId53"/>
    <p:sldId id="428" r:id="rId54"/>
    <p:sldId id="340" r:id="rId55"/>
    <p:sldId id="304" r:id="rId56"/>
    <p:sldId id="439" r:id="rId57"/>
    <p:sldId id="440" r:id="rId58"/>
    <p:sldId id="504" r:id="rId59"/>
    <p:sldId id="270" r:id="rId60"/>
    <p:sldId id="312" r:id="rId61"/>
    <p:sldId id="311" r:id="rId62"/>
    <p:sldId id="306" r:id="rId63"/>
    <p:sldId id="307" r:id="rId64"/>
    <p:sldId id="308" r:id="rId65"/>
    <p:sldId id="309" r:id="rId66"/>
    <p:sldId id="310" r:id="rId67"/>
    <p:sldId id="509" r:id="rId68"/>
    <p:sldId id="418" r:id="rId69"/>
    <p:sldId id="366" r:id="rId70"/>
    <p:sldId id="367" r:id="rId71"/>
    <p:sldId id="368" r:id="rId72"/>
    <p:sldId id="369" r:id="rId73"/>
    <p:sldId id="370" r:id="rId74"/>
    <p:sldId id="371" r:id="rId75"/>
    <p:sldId id="372" r:id="rId76"/>
    <p:sldId id="373" r:id="rId77"/>
    <p:sldId id="374" r:id="rId78"/>
    <p:sldId id="375" r:id="rId79"/>
    <p:sldId id="505" r:id="rId80"/>
    <p:sldId id="383" r:id="rId81"/>
    <p:sldId id="384" r:id="rId82"/>
    <p:sldId id="385" r:id="rId83"/>
    <p:sldId id="386" r:id="rId84"/>
    <p:sldId id="387" r:id="rId85"/>
    <p:sldId id="388" r:id="rId86"/>
    <p:sldId id="348" r:id="rId87"/>
    <p:sldId id="349" r:id="rId88"/>
    <p:sldId id="351" r:id="rId89"/>
    <p:sldId id="352" r:id="rId90"/>
    <p:sldId id="358" r:id="rId91"/>
    <p:sldId id="353" r:id="rId92"/>
    <p:sldId id="346" r:id="rId93"/>
    <p:sldId id="345" r:id="rId94"/>
    <p:sldId id="389" r:id="rId95"/>
    <p:sldId id="381" r:id="rId96"/>
    <p:sldId id="382" r:id="rId97"/>
    <p:sldId id="506" r:id="rId98"/>
    <p:sldId id="331" r:id="rId99"/>
    <p:sldId id="332" r:id="rId100"/>
    <p:sldId id="464" r:id="rId101"/>
    <p:sldId id="410" r:id="rId102"/>
    <p:sldId id="407" r:id="rId103"/>
    <p:sldId id="499" r:id="rId104"/>
    <p:sldId id="495" r:id="rId105"/>
    <p:sldId id="497" r:id="rId106"/>
    <p:sldId id="496" r:id="rId107"/>
    <p:sldId id="498" r:id="rId108"/>
    <p:sldId id="335" r:id="rId109"/>
    <p:sldId id="510" r:id="rId110"/>
    <p:sldId id="500" r:id="rId111"/>
    <p:sldId id="507" r:id="rId112"/>
  </p:sldIdLst>
  <p:sldSz cx="9144000" cy="6858000" type="screen4x3"/>
  <p:notesSz cx="6799263" cy="9929813"/>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rarökosystem" id="{C2F3A435-3A92-4D22-93EE-A6CAA78A6D72}">
          <p14:sldIdLst>
            <p14:sldId id="301"/>
            <p14:sldId id="441"/>
            <p14:sldId id="431"/>
            <p14:sldId id="287"/>
            <p14:sldId id="288"/>
            <p14:sldId id="396"/>
            <p14:sldId id="398"/>
            <p14:sldId id="397"/>
            <p14:sldId id="395"/>
            <p14:sldId id="296"/>
            <p14:sldId id="413"/>
            <p14:sldId id="423"/>
            <p14:sldId id="400"/>
            <p14:sldId id="328"/>
            <p14:sldId id="281"/>
            <p14:sldId id="409"/>
            <p14:sldId id="363"/>
            <p14:sldId id="362"/>
            <p14:sldId id="365"/>
            <p14:sldId id="364"/>
            <p14:sldId id="501"/>
          </p14:sldIdLst>
        </p14:section>
        <p14:section name="Beispiele" id="{960518CB-19AF-4E1B-A3DC-057C9C6C16D0}">
          <p14:sldIdLst>
            <p14:sldId id="333"/>
            <p14:sldId id="377"/>
            <p14:sldId id="378"/>
            <p14:sldId id="379"/>
            <p14:sldId id="380"/>
            <p14:sldId id="334"/>
            <p14:sldId id="341"/>
            <p14:sldId id="342"/>
            <p14:sldId id="343"/>
            <p14:sldId id="493"/>
            <p14:sldId id="330"/>
            <p14:sldId id="339"/>
            <p14:sldId id="294"/>
            <p14:sldId id="438"/>
            <p14:sldId id="337"/>
            <p14:sldId id="338"/>
            <p14:sldId id="434"/>
            <p14:sldId id="432"/>
            <p14:sldId id="435"/>
            <p14:sldId id="354"/>
            <p14:sldId id="502"/>
          </p14:sldIdLst>
        </p14:section>
        <p14:section name="Agroforst - Braun - Götsch" id="{5D8BA1E6-E04B-4A17-93B3-4793A65101AF}">
          <p14:sldIdLst>
            <p14:sldId id="433"/>
            <p14:sldId id="436"/>
            <p14:sldId id="437"/>
            <p14:sldId id="336"/>
            <p14:sldId id="405"/>
            <p14:sldId id="402"/>
            <p14:sldId id="403"/>
            <p14:sldId id="503"/>
          </p14:sldIdLst>
        </p14:section>
        <p14:section name="Agrarökologie" id="{BC98CBEA-6F83-4F36-9EBD-15420646A7F2}">
          <p14:sldIdLst>
            <p14:sldId id="427"/>
            <p14:sldId id="428"/>
            <p14:sldId id="340"/>
            <p14:sldId id="304"/>
            <p14:sldId id="439"/>
            <p14:sldId id="440"/>
            <p14:sldId id="504"/>
          </p14:sldIdLst>
        </p14:section>
        <p14:section name="Wasser - Watershed Development" id="{C2D32152-FA54-4C4E-93C0-9A81823786F1}">
          <p14:sldIdLst>
            <p14:sldId id="270"/>
            <p14:sldId id="312"/>
            <p14:sldId id="311"/>
            <p14:sldId id="306"/>
            <p14:sldId id="307"/>
            <p14:sldId id="308"/>
            <p14:sldId id="309"/>
            <p14:sldId id="310"/>
            <p14:sldId id="509"/>
          </p14:sldIdLst>
        </p14:section>
        <p14:section name="Grasland - Voisin - Savory - Holistic Grazing Management" id="{0AD31BFE-C5C8-46E0-9A22-78EF24333DC5}">
          <p14:sldIdLst>
            <p14:sldId id="418"/>
            <p14:sldId id="366"/>
            <p14:sldId id="367"/>
            <p14:sldId id="368"/>
            <p14:sldId id="369"/>
            <p14:sldId id="370"/>
            <p14:sldId id="371"/>
            <p14:sldId id="372"/>
            <p14:sldId id="373"/>
            <p14:sldId id="374"/>
            <p14:sldId id="375"/>
            <p14:sldId id="505"/>
          </p14:sldIdLst>
        </p14:section>
        <p14:section name="Blattsaftanalyse und andere Tests" id="{A16FF740-C36A-4268-814E-8578D5E0B5B6}">
          <p14:sldIdLst>
            <p14:sldId id="383"/>
            <p14:sldId id="384"/>
            <p14:sldId id="385"/>
            <p14:sldId id="386"/>
            <p14:sldId id="387"/>
            <p14:sldId id="388"/>
          </p14:sldIdLst>
        </p14:section>
        <p14:section name="Vitalität - Boden -&gt; Pflanzen -&gt; Tier und Mensch" id="{6456F910-7CD4-4082-9055-B3FFDF07E3A0}">
          <p14:sldIdLst>
            <p14:sldId id="348"/>
            <p14:sldId id="349"/>
            <p14:sldId id="351"/>
            <p14:sldId id="352"/>
            <p14:sldId id="358"/>
            <p14:sldId id="353"/>
            <p14:sldId id="346"/>
            <p14:sldId id="345"/>
            <p14:sldId id="389"/>
            <p14:sldId id="381"/>
            <p14:sldId id="382"/>
            <p14:sldId id="506"/>
          </p14:sldIdLst>
        </p14:section>
        <p14:section name="Klima und Perspektive" id="{586E352A-E255-4D69-8F1A-87354AC501DD}">
          <p14:sldIdLst>
            <p14:sldId id="331"/>
            <p14:sldId id="332"/>
            <p14:sldId id="464"/>
            <p14:sldId id="410"/>
            <p14:sldId id="407"/>
            <p14:sldId id="499"/>
            <p14:sldId id="495"/>
            <p14:sldId id="497"/>
            <p14:sldId id="496"/>
            <p14:sldId id="498"/>
            <p14:sldId id="335"/>
            <p14:sldId id="510"/>
            <p14:sldId id="500"/>
            <p14:sldId id="50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6990F"/>
    <a:srgbClr val="04A458"/>
    <a:srgbClr val="FFFFFF"/>
    <a:srgbClr val="33CC33"/>
    <a:srgbClr val="FF5050"/>
    <a:srgbClr val="F6882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94662" autoAdjust="0"/>
  </p:normalViewPr>
  <p:slideViewPr>
    <p:cSldViewPr snapToGrid="0" snapToObjects="1">
      <p:cViewPr>
        <p:scale>
          <a:sx n="60" d="100"/>
          <a:sy n="60" d="100"/>
        </p:scale>
        <p:origin x="-1843" y="-542"/>
      </p:cViewPr>
      <p:guideLst>
        <p:guide orient="horz" pos="2160"/>
        <p:guide pos="2880"/>
      </p:guideLst>
    </p:cSldViewPr>
  </p:slideViewPr>
  <p:outlineViewPr>
    <p:cViewPr>
      <p:scale>
        <a:sx n="33" d="100"/>
        <a:sy n="33" d="100"/>
      </p:scale>
      <p:origin x="0" y="29270"/>
    </p:cViewPr>
    <p:sldLst>
      <p:sld r:id="rId1" collapse="1"/>
    </p:sldLst>
  </p:outlineViewPr>
  <p:notesTextViewPr>
    <p:cViewPr>
      <p:scale>
        <a:sx n="1" d="1"/>
        <a:sy n="1" d="1"/>
      </p:scale>
      <p:origin x="0" y="0"/>
    </p:cViewPr>
  </p:notesTextViewPr>
  <p:sorterViewPr>
    <p:cViewPr>
      <p:scale>
        <a:sx n="70" d="100"/>
        <a:sy n="70" d="100"/>
      </p:scale>
      <p:origin x="0" y="2208"/>
    </p:cViewPr>
  </p:sorterViewPr>
  <p:notesViewPr>
    <p:cSldViewPr snapToGrid="0" snapToObjects="1">
      <p:cViewPr varScale="1">
        <p:scale>
          <a:sx n="60" d="100"/>
          <a:sy n="60" d="100"/>
        </p:scale>
        <p:origin x="-3187" y="-82"/>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CDE68EF5-B598-4080-9807-B2A7DFA28FF7}" type="datetimeFigureOut">
              <a:rPr lang="de-DE" smtClean="0"/>
              <a:t>26.07.2017</a:t>
            </a:fld>
            <a:endParaRPr lang="de-DE"/>
          </a:p>
        </p:txBody>
      </p:sp>
      <p:sp>
        <p:nvSpPr>
          <p:cNvPr id="4" name="Folienbildplatzhalt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5BE48F11-1B43-4553-AED6-8FD2380AC340}" type="slidenum">
              <a:rPr lang="de-DE" smtClean="0"/>
              <a:t>‹Nr.›</a:t>
            </a:fld>
            <a:endParaRPr lang="de-DE"/>
          </a:p>
        </p:txBody>
      </p:sp>
    </p:spTree>
    <p:extLst>
      <p:ext uri="{BB962C8B-B14F-4D97-AF65-F5344CB8AC3E}">
        <p14:creationId xmlns:p14="http://schemas.microsoft.com/office/powerpoint/2010/main" val="298095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Problemstellung</a:t>
            </a:r>
            <a:endParaRPr lang="de-DE" sz="1200" b="1"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Seit dem Jahr </a:t>
            </a:r>
            <a:r>
              <a:rPr lang="de-CH" sz="1200" i="1" kern="1200" dirty="0" smtClean="0">
                <a:solidFill>
                  <a:schemeClr val="tx1"/>
                </a:solidFill>
                <a:effectLst/>
                <a:latin typeface="+mn-lt"/>
                <a:ea typeface="+mn-ea"/>
                <a:cs typeface="+mn-cs"/>
              </a:rPr>
              <a:t>Internationalen Jahr des Bodens</a:t>
            </a:r>
            <a:r>
              <a:rPr lang="de-CH" sz="1200" kern="1200" dirty="0" smtClean="0">
                <a:solidFill>
                  <a:schemeClr val="tx1"/>
                </a:solidFill>
                <a:effectLst/>
                <a:latin typeface="+mn-lt"/>
                <a:ea typeface="+mn-ea"/>
                <a:cs typeface="+mn-cs"/>
              </a:rPr>
              <a:t> </a:t>
            </a:r>
            <a:r>
              <a:rPr lang="de-CH" sz="1200" i="1" kern="1200" dirty="0" smtClean="0">
                <a:solidFill>
                  <a:schemeClr val="tx1"/>
                </a:solidFill>
                <a:effectLst/>
                <a:latin typeface="+mn-lt"/>
                <a:ea typeface="+mn-ea"/>
                <a:cs typeface="+mn-cs"/>
              </a:rPr>
              <a:t>2015 </a:t>
            </a:r>
            <a:r>
              <a:rPr lang="de-CH" sz="1200" kern="1200" dirty="0" smtClean="0">
                <a:solidFill>
                  <a:schemeClr val="tx1"/>
                </a:solidFill>
                <a:effectLst/>
                <a:latin typeface="+mn-lt"/>
                <a:ea typeface="+mn-ea"/>
                <a:cs typeface="+mn-cs"/>
              </a:rPr>
              <a:t>wird das dramatische </a:t>
            </a:r>
            <a:r>
              <a:rPr lang="de-CH" sz="1200" b="1" kern="1200" dirty="0" smtClean="0">
                <a:solidFill>
                  <a:schemeClr val="tx1"/>
                </a:solidFill>
                <a:effectLst/>
                <a:latin typeface="+mn-lt"/>
                <a:ea typeface="+mn-ea"/>
                <a:cs typeface="+mn-cs"/>
              </a:rPr>
              <a:t>Schwinden fruchtbarer Böden</a:t>
            </a:r>
            <a:r>
              <a:rPr lang="de-CH" sz="1200" kern="1200" dirty="0" smtClean="0">
                <a:solidFill>
                  <a:schemeClr val="tx1"/>
                </a:solidFill>
                <a:effectLst/>
                <a:latin typeface="+mn-lt"/>
                <a:ea typeface="+mn-ea"/>
                <a:cs typeface="+mn-cs"/>
              </a:rPr>
              <a:t> in der Öffentlichkeit breit diskutiert. Eng verbunden damit ist das kaum beachtete Schrumpfen der Gesamtmenge aller Lebewesen, aller lebenden Substanz. Dieser </a:t>
            </a:r>
            <a:r>
              <a:rPr lang="de-CH" sz="1200" b="1" kern="1200" dirty="0" smtClean="0">
                <a:solidFill>
                  <a:schemeClr val="tx1"/>
                </a:solidFill>
                <a:effectLst/>
                <a:latin typeface="+mn-lt"/>
                <a:ea typeface="+mn-ea"/>
                <a:cs typeface="+mn-cs"/>
              </a:rPr>
              <a:t>Abbau der Biomasse</a:t>
            </a:r>
            <a:r>
              <a:rPr lang="de-CH" sz="1200" kern="1200" dirty="0" smtClean="0">
                <a:solidFill>
                  <a:schemeClr val="tx1"/>
                </a:solidFill>
                <a:effectLst/>
                <a:latin typeface="+mn-lt"/>
                <a:ea typeface="+mn-ea"/>
                <a:cs typeface="+mn-cs"/>
              </a:rPr>
              <a:t> entspricht der durch den Abbau ausgelösten Zunahme biogener – aus Lebensprozessen stammender – Treibhausgase.</a:t>
            </a:r>
            <a:endParaRPr lang="de-DE"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Trend ist heute: Boden und Biomasse nehmen weltweit rasant ab</a:t>
            </a:r>
            <a:r>
              <a:rPr lang="de-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Das war nicht immer so. Abgesehen von gelegentlichen Katastrophen überwiegt in der Evolution der Aufbau den Abbau. So hat sich das Leben ja auf der Erde erst ausgebreitet. Und dabei auch noch große Vorräte an fossilen Ressourcen angelegt.</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BE48F11-1B43-4553-AED6-8FD2380AC340}" type="slidenum">
              <a:rPr lang="de-DE" smtClean="0"/>
              <a:t>4</a:t>
            </a:fld>
            <a:endParaRPr lang="de-DE"/>
          </a:p>
        </p:txBody>
      </p:sp>
    </p:spTree>
    <p:extLst>
      <p:ext uri="{BB962C8B-B14F-4D97-AF65-F5344CB8AC3E}">
        <p14:creationId xmlns:p14="http://schemas.microsoft.com/office/powerpoint/2010/main" val="238221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a:ln/>
        </p:spPr>
      </p:sp>
      <p:sp>
        <p:nvSpPr>
          <p:cNvPr id="81923" name="Notizenplatzhalter 2"/>
          <p:cNvSpPr>
            <a:spLocks noGrp="1"/>
          </p:cNvSpPr>
          <p:nvPr>
            <p:ph type="body" idx="1"/>
          </p:nvPr>
        </p:nvSpPr>
        <p:spPr>
          <a:noFill/>
        </p:spPr>
        <p:txBody>
          <a:bodyPr/>
          <a:lstStyle/>
          <a:p>
            <a:endParaRPr lang="de-DE" altLang="de-DE" smtClean="0"/>
          </a:p>
        </p:txBody>
      </p:sp>
      <p:sp>
        <p:nvSpPr>
          <p:cNvPr id="81924" name="Foliennummernplatzhalter 3"/>
          <p:cNvSpPr>
            <a:spLocks noGrp="1"/>
          </p:cNvSpPr>
          <p:nvPr>
            <p:ph type="sldNum" sz="quarter" idx="5"/>
          </p:nvPr>
        </p:nvSpPr>
        <p:spPr>
          <a:xfrm>
            <a:off x="3850587" y="9431180"/>
            <a:ext cx="2947089" cy="497046"/>
          </a:xfrm>
          <a:prstGeom prst="rect">
            <a:avLst/>
          </a:prstGeom>
          <a:noFill/>
        </p:spPr>
        <p:txBody>
          <a:bodyPr lIns="91451" tIns="45725" rIns="91451" bIns="45725"/>
          <a:lstStyle>
            <a:lvl1pPr defTabSz="922445" eaLnBrk="0" hangingPunct="0">
              <a:defRPr>
                <a:solidFill>
                  <a:schemeClr val="bg1"/>
                </a:solidFill>
                <a:latin typeface="Arial" charset="0"/>
              </a:defRPr>
            </a:lvl1pPr>
            <a:lvl2pPr marL="743036" indent="-285783" defTabSz="922445" eaLnBrk="0" hangingPunct="0">
              <a:defRPr>
                <a:solidFill>
                  <a:schemeClr val="bg1"/>
                </a:solidFill>
                <a:latin typeface="Arial" charset="0"/>
              </a:defRPr>
            </a:lvl2pPr>
            <a:lvl3pPr marL="1143132" indent="-228627" defTabSz="922445" eaLnBrk="0" hangingPunct="0">
              <a:defRPr>
                <a:solidFill>
                  <a:schemeClr val="bg1"/>
                </a:solidFill>
                <a:latin typeface="Arial" charset="0"/>
              </a:defRPr>
            </a:lvl3pPr>
            <a:lvl4pPr marL="1600384" indent="-228627" defTabSz="922445" eaLnBrk="0" hangingPunct="0">
              <a:defRPr>
                <a:solidFill>
                  <a:schemeClr val="bg1"/>
                </a:solidFill>
                <a:latin typeface="Arial" charset="0"/>
              </a:defRPr>
            </a:lvl4pPr>
            <a:lvl5pPr marL="2057638" indent="-228627" defTabSz="922445" eaLnBrk="0" hangingPunct="0">
              <a:defRPr>
                <a:solidFill>
                  <a:schemeClr val="bg1"/>
                </a:solidFill>
                <a:latin typeface="Arial" charset="0"/>
              </a:defRPr>
            </a:lvl5pPr>
            <a:lvl6pPr marL="2514890" indent="-228627" defTabSz="922445" eaLnBrk="0" fontAlgn="base" hangingPunct="0">
              <a:spcBef>
                <a:spcPct val="0"/>
              </a:spcBef>
              <a:spcAft>
                <a:spcPct val="0"/>
              </a:spcAft>
              <a:defRPr>
                <a:solidFill>
                  <a:schemeClr val="bg1"/>
                </a:solidFill>
                <a:latin typeface="Arial" charset="0"/>
              </a:defRPr>
            </a:lvl6pPr>
            <a:lvl7pPr marL="2972143" indent="-228627" defTabSz="922445" eaLnBrk="0" fontAlgn="base" hangingPunct="0">
              <a:spcBef>
                <a:spcPct val="0"/>
              </a:spcBef>
              <a:spcAft>
                <a:spcPct val="0"/>
              </a:spcAft>
              <a:defRPr>
                <a:solidFill>
                  <a:schemeClr val="bg1"/>
                </a:solidFill>
                <a:latin typeface="Arial" charset="0"/>
              </a:defRPr>
            </a:lvl7pPr>
            <a:lvl8pPr marL="3429396" indent="-228627" defTabSz="922445" eaLnBrk="0" fontAlgn="base" hangingPunct="0">
              <a:spcBef>
                <a:spcPct val="0"/>
              </a:spcBef>
              <a:spcAft>
                <a:spcPct val="0"/>
              </a:spcAft>
              <a:defRPr>
                <a:solidFill>
                  <a:schemeClr val="bg1"/>
                </a:solidFill>
                <a:latin typeface="Arial" charset="0"/>
              </a:defRPr>
            </a:lvl8pPr>
            <a:lvl9pPr marL="3886649" indent="-228627" defTabSz="922445" eaLnBrk="0" fontAlgn="base" hangingPunct="0">
              <a:spcBef>
                <a:spcPct val="0"/>
              </a:spcBef>
              <a:spcAft>
                <a:spcPct val="0"/>
              </a:spcAft>
              <a:defRPr>
                <a:solidFill>
                  <a:schemeClr val="bg1"/>
                </a:solidFill>
                <a:latin typeface="Arial" charset="0"/>
              </a:defRPr>
            </a:lvl9pPr>
          </a:lstStyle>
          <a:p>
            <a:pPr eaLnBrk="1" hangingPunct="1"/>
            <a:fld id="{86D20A23-2C21-4787-8947-E355C22C2092}" type="slidenum">
              <a:rPr lang="de-DE" altLang="de-DE" smtClean="0">
                <a:solidFill>
                  <a:schemeClr val="tx1"/>
                </a:solidFill>
              </a:rPr>
              <a:pPr eaLnBrk="1" hangingPunct="1"/>
              <a:t>22</a:t>
            </a:fld>
            <a:endParaRPr lang="de-DE" altLang="de-DE" smtClean="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p:spPr>
        <p:txBody>
          <a:bodyPr/>
          <a:lstStyle/>
          <a:p>
            <a:endParaRPr lang="de-CH" altLang="de-DE" smtClean="0"/>
          </a:p>
        </p:txBody>
      </p:sp>
      <p:sp>
        <p:nvSpPr>
          <p:cNvPr id="87044" name="Foliennummernplatzhalter 3"/>
          <p:cNvSpPr>
            <a:spLocks noGrp="1"/>
          </p:cNvSpPr>
          <p:nvPr>
            <p:ph type="sldNum" sz="quarter" idx="5"/>
          </p:nvPr>
        </p:nvSpPr>
        <p:spPr>
          <a:xfrm>
            <a:off x="3850587" y="9431180"/>
            <a:ext cx="2947089" cy="497046"/>
          </a:xfrm>
          <a:prstGeom prst="rect">
            <a:avLst/>
          </a:prstGeom>
          <a:noFill/>
        </p:spPr>
        <p:txBody>
          <a:bodyPr lIns="91451" tIns="45725" rIns="91451" bIns="45725"/>
          <a:lstStyle>
            <a:lvl1pPr defTabSz="922445" eaLnBrk="0" hangingPunct="0">
              <a:defRPr>
                <a:solidFill>
                  <a:schemeClr val="bg1"/>
                </a:solidFill>
                <a:latin typeface="Arial" charset="0"/>
              </a:defRPr>
            </a:lvl1pPr>
            <a:lvl2pPr marL="743036" indent="-285783" defTabSz="922445" eaLnBrk="0" hangingPunct="0">
              <a:defRPr>
                <a:solidFill>
                  <a:schemeClr val="bg1"/>
                </a:solidFill>
                <a:latin typeface="Arial" charset="0"/>
              </a:defRPr>
            </a:lvl2pPr>
            <a:lvl3pPr marL="1143132" indent="-228627" defTabSz="922445" eaLnBrk="0" hangingPunct="0">
              <a:defRPr>
                <a:solidFill>
                  <a:schemeClr val="bg1"/>
                </a:solidFill>
                <a:latin typeface="Arial" charset="0"/>
              </a:defRPr>
            </a:lvl3pPr>
            <a:lvl4pPr marL="1600384" indent="-228627" defTabSz="922445" eaLnBrk="0" hangingPunct="0">
              <a:defRPr>
                <a:solidFill>
                  <a:schemeClr val="bg1"/>
                </a:solidFill>
                <a:latin typeface="Arial" charset="0"/>
              </a:defRPr>
            </a:lvl4pPr>
            <a:lvl5pPr marL="2057638" indent="-228627" defTabSz="922445" eaLnBrk="0" hangingPunct="0">
              <a:defRPr>
                <a:solidFill>
                  <a:schemeClr val="bg1"/>
                </a:solidFill>
                <a:latin typeface="Arial" charset="0"/>
              </a:defRPr>
            </a:lvl5pPr>
            <a:lvl6pPr marL="2514890" indent="-228627" defTabSz="922445" eaLnBrk="0" fontAlgn="base" hangingPunct="0">
              <a:spcBef>
                <a:spcPct val="0"/>
              </a:spcBef>
              <a:spcAft>
                <a:spcPct val="0"/>
              </a:spcAft>
              <a:defRPr>
                <a:solidFill>
                  <a:schemeClr val="bg1"/>
                </a:solidFill>
                <a:latin typeface="Arial" charset="0"/>
              </a:defRPr>
            </a:lvl6pPr>
            <a:lvl7pPr marL="2972143" indent="-228627" defTabSz="922445" eaLnBrk="0" fontAlgn="base" hangingPunct="0">
              <a:spcBef>
                <a:spcPct val="0"/>
              </a:spcBef>
              <a:spcAft>
                <a:spcPct val="0"/>
              </a:spcAft>
              <a:defRPr>
                <a:solidFill>
                  <a:schemeClr val="bg1"/>
                </a:solidFill>
                <a:latin typeface="Arial" charset="0"/>
              </a:defRPr>
            </a:lvl7pPr>
            <a:lvl8pPr marL="3429396" indent="-228627" defTabSz="922445" eaLnBrk="0" fontAlgn="base" hangingPunct="0">
              <a:spcBef>
                <a:spcPct val="0"/>
              </a:spcBef>
              <a:spcAft>
                <a:spcPct val="0"/>
              </a:spcAft>
              <a:defRPr>
                <a:solidFill>
                  <a:schemeClr val="bg1"/>
                </a:solidFill>
                <a:latin typeface="Arial" charset="0"/>
              </a:defRPr>
            </a:lvl8pPr>
            <a:lvl9pPr marL="3886649" indent="-228627" defTabSz="922445" eaLnBrk="0" fontAlgn="base" hangingPunct="0">
              <a:spcBef>
                <a:spcPct val="0"/>
              </a:spcBef>
              <a:spcAft>
                <a:spcPct val="0"/>
              </a:spcAft>
              <a:defRPr>
                <a:solidFill>
                  <a:schemeClr val="bg1"/>
                </a:solidFill>
                <a:latin typeface="Arial" charset="0"/>
              </a:defRPr>
            </a:lvl9pPr>
          </a:lstStyle>
          <a:p>
            <a:pPr eaLnBrk="1" hangingPunct="1"/>
            <a:fld id="{890D969F-FCB4-48B4-8BF0-C628565A2464}" type="slidenum">
              <a:rPr lang="de-DE" altLang="de-DE" smtClean="0">
                <a:solidFill>
                  <a:schemeClr val="tx1"/>
                </a:solidFill>
              </a:rPr>
              <a:pPr eaLnBrk="1" hangingPunct="1"/>
              <a:t>23</a:t>
            </a:fld>
            <a:endParaRPr lang="de-DE" altLang="de-DE" smtClean="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01667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466162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74378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 entsteht BioMasse und Humus</a:t>
            </a:r>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31</a:t>
            </a:fld>
            <a:endParaRPr lang="de-DE"/>
          </a:p>
        </p:txBody>
      </p:sp>
    </p:spTree>
    <p:extLst>
      <p:ext uri="{BB962C8B-B14F-4D97-AF65-F5344CB8AC3E}">
        <p14:creationId xmlns:p14="http://schemas.microsoft.com/office/powerpoint/2010/main" val="246058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selben Loch die </a:t>
            </a:r>
            <a:r>
              <a:rPr lang="de-DE" b="1" dirty="0" smtClean="0"/>
              <a:t>Bodenprofile bei verschiedener Anbauweise</a:t>
            </a:r>
            <a:r>
              <a:rPr lang="de-DE" dirty="0" smtClean="0"/>
              <a:t>:</a:t>
            </a:r>
          </a:p>
          <a:p>
            <a:r>
              <a:rPr lang="de-DE" dirty="0" smtClean="0"/>
              <a:t>Links:</a:t>
            </a:r>
            <a:r>
              <a:rPr lang="de-DE" baseline="0" dirty="0" smtClean="0"/>
              <a:t> Eco-Dyn-Betrieb Wenz, </a:t>
            </a:r>
            <a:r>
              <a:rPr lang="de-DE" baseline="0" dirty="0" err="1" smtClean="0"/>
              <a:t>Ottenheim</a:t>
            </a:r>
            <a:r>
              <a:rPr lang="de-DE" baseline="0" dirty="0" smtClean="0"/>
              <a:t> bei Lahr (D) - Rechts: Ein konventioneller Nachbar </a:t>
            </a:r>
            <a:endParaRPr lang="de-DE" dirty="0" smtClean="0"/>
          </a:p>
          <a:p>
            <a:r>
              <a:rPr lang="de-DE" dirty="0" smtClean="0"/>
              <a:t>30 Jahren früher - nach 10 Jahren intensivem konventionellen Maisanbau – sah  der Boden bei Bauer Wenz so aus wie auf</a:t>
            </a:r>
            <a:r>
              <a:rPr lang="de-DE" baseline="0" dirty="0" smtClean="0"/>
              <a:t> dem Bild rechts</a:t>
            </a:r>
          </a:p>
          <a:p>
            <a:r>
              <a:rPr lang="de-DE" baseline="0" dirty="0" smtClean="0"/>
              <a:t>30 cm Humusaufbau in 30 Jahren</a:t>
            </a:r>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34</a:t>
            </a:fld>
            <a:endParaRPr lang="de-DE"/>
          </a:p>
        </p:txBody>
      </p:sp>
    </p:spTree>
    <p:extLst>
      <p:ext uri="{BB962C8B-B14F-4D97-AF65-F5344CB8AC3E}">
        <p14:creationId xmlns:p14="http://schemas.microsoft.com/office/powerpoint/2010/main" val="2194124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Fruchtfolge auf dem Hof Braun</a:t>
            </a:r>
          </a:p>
          <a:p>
            <a:endParaRPr lang="de-DE" sz="1200" b="1"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Hauptfrucht, Untersaaten und Zwischenfrüchte ergänzen sich in ihren Funktionen und ergeben einen dichten Bewuchs mit großer Blattfläche über das ganze Jahr. </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Die </a:t>
            </a:r>
            <a:r>
              <a:rPr lang="de-DE" sz="1200" b="1" kern="1200" dirty="0" smtClean="0">
                <a:solidFill>
                  <a:schemeClr val="tx1"/>
                </a:solidFill>
                <a:effectLst/>
                <a:latin typeface="+mn-lt"/>
                <a:ea typeface="+mn-ea"/>
                <a:cs typeface="+mn-cs"/>
              </a:rPr>
              <a:t>Fruchtfolge auf dem Hof Braun</a:t>
            </a:r>
            <a:r>
              <a:rPr lang="de-DE" sz="1200" kern="1200" dirty="0" smtClean="0">
                <a:solidFill>
                  <a:schemeClr val="tx1"/>
                </a:solidFill>
                <a:effectLst/>
                <a:latin typeface="+mn-lt"/>
                <a:ea typeface="+mn-ea"/>
                <a:cs typeface="+mn-cs"/>
              </a:rPr>
              <a:t> beginnt mit dem </a:t>
            </a:r>
            <a:r>
              <a:rPr lang="de-DE" sz="1200" b="1" kern="1200" dirty="0" smtClean="0">
                <a:solidFill>
                  <a:schemeClr val="tx1"/>
                </a:solidFill>
                <a:effectLst/>
                <a:latin typeface="+mn-lt"/>
                <a:ea typeface="+mn-ea"/>
                <a:cs typeface="+mn-cs"/>
              </a:rPr>
              <a:t>2-jährigem</a:t>
            </a:r>
            <a:r>
              <a:rPr lang="de-DE" sz="1200" kern="1200" dirty="0" smtClean="0">
                <a:solidFill>
                  <a:schemeClr val="tx1"/>
                </a:solidFill>
                <a:effectLst/>
                <a:latin typeface="+mn-lt"/>
                <a:ea typeface="+mn-ea"/>
                <a:cs typeface="+mn-cs"/>
              </a:rPr>
              <a:t> Anbau einer </a:t>
            </a:r>
            <a:r>
              <a:rPr lang="de-DE" sz="1200" b="1" kern="1200" dirty="0" smtClean="0">
                <a:solidFill>
                  <a:schemeClr val="tx1"/>
                </a:solidFill>
                <a:effectLst/>
                <a:latin typeface="+mn-lt"/>
                <a:ea typeface="+mn-ea"/>
                <a:cs typeface="+mn-cs"/>
              </a:rPr>
              <a:t>vielfältige Kleegras-Kräuter-Mischung</a:t>
            </a:r>
            <a:r>
              <a:rPr lang="de-DE" sz="1200" kern="1200" dirty="0" smtClean="0">
                <a:solidFill>
                  <a:schemeClr val="tx1"/>
                </a:solidFill>
                <a:effectLst/>
                <a:latin typeface="+mn-lt"/>
                <a:ea typeface="+mn-ea"/>
                <a:cs typeface="+mn-cs"/>
              </a:rPr>
              <a:t> für die Fütterung. </a:t>
            </a:r>
          </a:p>
          <a:p>
            <a:r>
              <a:rPr lang="de-DE" sz="1200" kern="1200" dirty="0" smtClean="0">
                <a:solidFill>
                  <a:schemeClr val="tx1"/>
                </a:solidFill>
                <a:effectLst/>
                <a:latin typeface="+mn-lt"/>
                <a:ea typeface="+mn-ea"/>
                <a:cs typeface="+mn-cs"/>
              </a:rPr>
              <a:t>Die klassische Kleegras-Mischung wurde </a:t>
            </a:r>
            <a:r>
              <a:rPr lang="de-DE" sz="1200" b="1" kern="1200" dirty="0" smtClean="0">
                <a:solidFill>
                  <a:schemeClr val="tx1"/>
                </a:solidFill>
                <a:effectLst/>
                <a:latin typeface="+mn-lt"/>
                <a:ea typeface="+mn-ea"/>
                <a:cs typeface="+mn-cs"/>
              </a:rPr>
              <a:t>um vielfältige und</a:t>
            </a:r>
            <a:r>
              <a:rPr lang="de-DE" sz="1200" kern="120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tiefwurzelnde Kräuter</a:t>
            </a:r>
            <a:r>
              <a:rPr lang="de-DE" sz="1200" kern="1200" dirty="0" smtClean="0">
                <a:solidFill>
                  <a:schemeClr val="tx1"/>
                </a:solidFill>
                <a:effectLst/>
                <a:latin typeface="+mn-lt"/>
                <a:ea typeface="+mn-ea"/>
                <a:cs typeface="+mn-cs"/>
              </a:rPr>
              <a:t> ergänzt. Die </a:t>
            </a:r>
            <a:r>
              <a:rPr lang="de-DE" sz="1200" b="1" kern="1200" dirty="0" smtClean="0">
                <a:solidFill>
                  <a:schemeClr val="tx1"/>
                </a:solidFill>
                <a:effectLst/>
                <a:latin typeface="+mn-lt"/>
                <a:ea typeface="+mn-ea"/>
                <a:cs typeface="+mn-cs"/>
              </a:rPr>
              <a:t>Luzerne</a:t>
            </a:r>
            <a:r>
              <a:rPr lang="de-DE" sz="1200" kern="1200" dirty="0" smtClean="0">
                <a:solidFill>
                  <a:schemeClr val="tx1"/>
                </a:solidFill>
                <a:effectLst/>
                <a:latin typeface="+mn-lt"/>
                <a:ea typeface="+mn-ea"/>
                <a:cs typeface="+mn-cs"/>
              </a:rPr>
              <a:t> liefert dabei die wichtigste Schwefel-haltige essentielle Aminosäure </a:t>
            </a:r>
            <a:r>
              <a:rPr lang="de-DE" sz="1200" b="1" i="1" kern="1200" dirty="0" smtClean="0">
                <a:solidFill>
                  <a:schemeClr val="tx1"/>
                </a:solidFill>
                <a:effectLst/>
                <a:latin typeface="+mn-lt"/>
                <a:ea typeface="+mn-ea"/>
                <a:cs typeface="+mn-cs"/>
              </a:rPr>
              <a:t>Methionin</a:t>
            </a:r>
            <a:r>
              <a:rPr lang="de-DE" sz="1200" i="1"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Hektar 4x so viel wie Soja. </a:t>
            </a:r>
          </a:p>
          <a:p>
            <a:r>
              <a:rPr lang="de-DE" sz="1200" kern="1200" dirty="0" smtClean="0">
                <a:solidFill>
                  <a:schemeClr val="tx1"/>
                </a:solidFill>
                <a:effectLst/>
                <a:latin typeface="+mn-lt"/>
                <a:ea typeface="+mn-ea"/>
                <a:cs typeface="+mn-cs"/>
              </a:rPr>
              <a:t>Mit dem </a:t>
            </a:r>
            <a:r>
              <a:rPr lang="de-DE" sz="1200" b="1" kern="1200" dirty="0" smtClean="0">
                <a:solidFill>
                  <a:schemeClr val="tx1"/>
                </a:solidFill>
                <a:effectLst/>
                <a:latin typeface="+mn-lt"/>
                <a:ea typeface="+mn-ea"/>
                <a:cs typeface="+mn-cs"/>
              </a:rPr>
              <a:t>Sommergetreide</a:t>
            </a:r>
            <a:r>
              <a:rPr lang="de-DE" sz="1200" kern="1200" dirty="0" smtClean="0">
                <a:solidFill>
                  <a:schemeClr val="tx1"/>
                </a:solidFill>
                <a:effectLst/>
                <a:latin typeface="+mn-lt"/>
                <a:ea typeface="+mn-ea"/>
                <a:cs typeface="+mn-cs"/>
              </a:rPr>
              <a:t> (Hafer oder Futtergemenge) wird im Frühjahr eine </a:t>
            </a:r>
            <a:r>
              <a:rPr lang="de-DE" sz="1200" b="1" kern="1200" dirty="0" smtClean="0">
                <a:solidFill>
                  <a:schemeClr val="tx1"/>
                </a:solidFill>
                <a:effectLst/>
                <a:latin typeface="+mn-lt"/>
                <a:ea typeface="+mn-ea"/>
                <a:cs typeface="+mn-cs"/>
              </a:rPr>
              <a:t>Mischung</a:t>
            </a:r>
            <a:r>
              <a:rPr lang="de-DE" sz="1200" kern="1200" dirty="0" smtClean="0">
                <a:solidFill>
                  <a:schemeClr val="tx1"/>
                </a:solidFill>
                <a:effectLst/>
                <a:latin typeface="+mn-lt"/>
                <a:ea typeface="+mn-ea"/>
                <a:cs typeface="+mn-cs"/>
              </a:rPr>
              <a:t> von Leindotter, Gelb-Klee, Weiß-Klee, Bockshorn-Klee, Hornschuh-Klee und Weidelgras ausgebracht. Diese </a:t>
            </a:r>
            <a:r>
              <a:rPr lang="de-DE" sz="1200" b="1" kern="1200" dirty="0" smtClean="0">
                <a:solidFill>
                  <a:schemeClr val="tx1"/>
                </a:solidFill>
                <a:effectLst/>
                <a:latin typeface="+mn-lt"/>
                <a:ea typeface="+mn-ea"/>
                <a:cs typeface="+mn-cs"/>
              </a:rPr>
              <a:t>Untersaat</a:t>
            </a:r>
            <a:r>
              <a:rPr lang="de-DE" sz="1200" kern="1200" dirty="0" smtClean="0">
                <a:solidFill>
                  <a:schemeClr val="tx1"/>
                </a:solidFill>
                <a:effectLst/>
                <a:latin typeface="+mn-lt"/>
                <a:ea typeface="+mn-ea"/>
                <a:cs typeface="+mn-cs"/>
              </a:rPr>
              <a:t> wächst nach der Ernte des Getreides durch und bleibt </a:t>
            </a:r>
            <a:r>
              <a:rPr lang="de-DE" sz="1200" b="1" kern="1200" dirty="0" smtClean="0">
                <a:solidFill>
                  <a:schemeClr val="tx1"/>
                </a:solidFill>
                <a:effectLst/>
                <a:latin typeface="+mn-lt"/>
                <a:ea typeface="+mn-ea"/>
                <a:cs typeface="+mn-cs"/>
              </a:rPr>
              <a:t>als Zwischenfrucht</a:t>
            </a:r>
            <a:r>
              <a:rPr lang="de-DE" sz="1200" kern="1200" dirty="0" smtClean="0">
                <a:solidFill>
                  <a:schemeClr val="tx1"/>
                </a:solidFill>
                <a:effectLst/>
                <a:latin typeface="+mn-lt"/>
                <a:ea typeface="+mn-ea"/>
                <a:cs typeface="+mn-cs"/>
              </a:rPr>
              <a:t> bis zum Herbst stehen.</a:t>
            </a:r>
          </a:p>
          <a:p>
            <a:r>
              <a:rPr lang="de-DE" sz="1200" b="1" kern="1200" dirty="0" smtClean="0">
                <a:solidFill>
                  <a:schemeClr val="tx1"/>
                </a:solidFill>
                <a:effectLst/>
                <a:latin typeface="+mn-lt"/>
                <a:ea typeface="+mn-ea"/>
                <a:cs typeface="+mn-cs"/>
              </a:rPr>
              <a:t>Wintergetreide</a:t>
            </a:r>
            <a:r>
              <a:rPr lang="de-DE" sz="1200" kern="1200" dirty="0" smtClean="0">
                <a:solidFill>
                  <a:schemeClr val="tx1"/>
                </a:solidFill>
                <a:effectLst/>
                <a:latin typeface="+mn-lt"/>
                <a:ea typeface="+mn-ea"/>
                <a:cs typeface="+mn-cs"/>
              </a:rPr>
              <a:t> (Weizen oder Roggen) wird dann im Herbst mit der </a:t>
            </a:r>
            <a:r>
              <a:rPr lang="de-DE" sz="1200" b="1" kern="1200" dirty="0" smtClean="0">
                <a:solidFill>
                  <a:schemeClr val="tx1"/>
                </a:solidFill>
                <a:effectLst/>
                <a:latin typeface="+mn-lt"/>
                <a:ea typeface="+mn-ea"/>
                <a:cs typeface="+mn-cs"/>
              </a:rPr>
              <a:t>Kleegras-Kräuter-Mischung als Untersaat</a:t>
            </a:r>
            <a:r>
              <a:rPr lang="de-DE" sz="1200" kern="1200" dirty="0" smtClean="0">
                <a:solidFill>
                  <a:schemeClr val="tx1"/>
                </a:solidFill>
                <a:effectLst/>
                <a:latin typeface="+mn-lt"/>
                <a:ea typeface="+mn-ea"/>
                <a:cs typeface="+mn-cs"/>
              </a:rPr>
              <a:t> ausgesät. Auch hier wächst nach der Ernte der Hauptfrucht die </a:t>
            </a:r>
            <a:r>
              <a:rPr lang="de-DE" sz="1200" b="1" kern="1200" dirty="0" smtClean="0">
                <a:solidFill>
                  <a:schemeClr val="tx1"/>
                </a:solidFill>
                <a:effectLst/>
                <a:latin typeface="+mn-lt"/>
                <a:ea typeface="+mn-ea"/>
                <a:cs typeface="+mn-cs"/>
              </a:rPr>
              <a:t>Untersaat</a:t>
            </a:r>
            <a:r>
              <a:rPr lang="de-DE" sz="1200" kern="1200" dirty="0" smtClean="0">
                <a:solidFill>
                  <a:schemeClr val="tx1"/>
                </a:solidFill>
                <a:effectLst/>
                <a:latin typeface="+mn-lt"/>
                <a:ea typeface="+mn-ea"/>
                <a:cs typeface="+mn-cs"/>
              </a:rPr>
              <a:t> durch und bleibt noch 1 ½  Jahre als </a:t>
            </a:r>
            <a:r>
              <a:rPr lang="de-DE" sz="1200" b="1" kern="1200" dirty="0" smtClean="0">
                <a:solidFill>
                  <a:schemeClr val="tx1"/>
                </a:solidFill>
                <a:effectLst/>
                <a:latin typeface="+mn-lt"/>
                <a:ea typeface="+mn-ea"/>
                <a:cs typeface="+mn-cs"/>
              </a:rPr>
              <a:t>Futtermischung</a:t>
            </a:r>
            <a:r>
              <a:rPr lang="de-DE" sz="1200" kern="1200" dirty="0" smtClean="0">
                <a:solidFill>
                  <a:schemeClr val="tx1"/>
                </a:solidFill>
                <a:effectLst/>
                <a:latin typeface="+mn-lt"/>
                <a:ea typeface="+mn-ea"/>
                <a:cs typeface="+mn-cs"/>
              </a:rPr>
              <a:t> stehen. </a:t>
            </a:r>
          </a:p>
          <a:p>
            <a:r>
              <a:rPr lang="de-DE" sz="1200" kern="1200" dirty="0" smtClean="0">
                <a:solidFill>
                  <a:schemeClr val="tx1"/>
                </a:solidFill>
                <a:effectLst/>
                <a:latin typeface="+mn-lt"/>
                <a:ea typeface="+mn-ea"/>
                <a:cs typeface="+mn-cs"/>
              </a:rPr>
              <a:t>Danach kommt in der gleichen Zusammensetzung </a:t>
            </a:r>
            <a:r>
              <a:rPr lang="de-DE" sz="1200" b="1" kern="1200" dirty="0" smtClean="0">
                <a:solidFill>
                  <a:schemeClr val="tx1"/>
                </a:solidFill>
                <a:effectLst/>
                <a:latin typeface="+mn-lt"/>
                <a:ea typeface="+mn-ea"/>
                <a:cs typeface="+mn-cs"/>
              </a:rPr>
              <a:t>nochmal Sommergetreide und Wintergetreide. </a:t>
            </a:r>
            <a:r>
              <a:rPr lang="de-DE" sz="1200" kern="1200" dirty="0" smtClean="0">
                <a:solidFill>
                  <a:schemeClr val="tx1"/>
                </a:solidFill>
                <a:effectLst/>
                <a:latin typeface="+mn-lt"/>
                <a:ea typeface="+mn-ea"/>
                <a:cs typeface="+mn-cs"/>
              </a:rPr>
              <a:t>Im</a:t>
            </a:r>
            <a:r>
              <a:rPr lang="de-DE" sz="1200" b="1"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Wintergetreide wächst die Kleegras-Kräuter-Mischung schon als Untersaat mit und bleibt dann noch 2 ½ Jahre stehen. So beginnt damit schon wieder der nächste 7-Jahreszyklus.</a:t>
            </a:r>
          </a:p>
          <a:p>
            <a:r>
              <a:rPr lang="de-DE" sz="1200" kern="1200" dirty="0" smtClean="0">
                <a:solidFill>
                  <a:schemeClr val="tx1"/>
                </a:solidFill>
                <a:effectLst/>
                <a:latin typeface="+mn-lt"/>
                <a:ea typeface="+mn-ea"/>
                <a:cs typeface="+mn-cs"/>
              </a:rPr>
              <a:t>Während der beiden langen Kleegras-Phasen wird nur geerntet (Getreide und Grasschnitt). Der Boden wird nicht bearbeitet: </a:t>
            </a:r>
            <a:r>
              <a:rPr lang="de-DE" sz="1200" b="1" kern="1200" dirty="0" smtClean="0">
                <a:solidFill>
                  <a:schemeClr val="tx1"/>
                </a:solidFill>
                <a:effectLst/>
                <a:latin typeface="+mn-lt"/>
                <a:ea typeface="+mn-ea"/>
                <a:cs typeface="+mn-cs"/>
              </a:rPr>
              <a:t>Bodenruhe</a:t>
            </a:r>
            <a:r>
              <a:rPr lang="de-DE" sz="1200" kern="1200" dirty="0" smtClean="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BE48F11-1B43-4553-AED6-8FD2380AC340}" type="slidenum">
              <a:rPr lang="de-DE" smtClean="0"/>
              <a:t>40</a:t>
            </a:fld>
            <a:endParaRPr lang="de-DE"/>
          </a:p>
        </p:txBody>
      </p:sp>
    </p:spTree>
    <p:extLst>
      <p:ext uri="{BB962C8B-B14F-4D97-AF65-F5344CB8AC3E}">
        <p14:creationId xmlns:p14="http://schemas.microsoft.com/office/powerpoint/2010/main" val="3930839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und mehrjährige Pflanzen in einem komplexen, sich entwickelnden</a:t>
            </a:r>
            <a:r>
              <a:rPr lang="de-DE" baseline="0" dirty="0" smtClean="0"/>
              <a:t> Agrarökosystem in Brasilien.</a:t>
            </a:r>
            <a:endParaRPr lang="de-DE" dirty="0" smtClean="0"/>
          </a:p>
          <a:p>
            <a:r>
              <a:rPr lang="de-DE" dirty="0" smtClean="0"/>
              <a:t>Im Kreis ein Acker-Ökosystem wie in meinen (</a:t>
            </a:r>
            <a:r>
              <a:rPr lang="de-DE" dirty="0" err="1" smtClean="0"/>
              <a:t>HvK</a:t>
            </a:r>
            <a:r>
              <a:rPr lang="de-DE" dirty="0" smtClean="0"/>
              <a:t>) Graphiken.</a:t>
            </a:r>
          </a:p>
          <a:p>
            <a:r>
              <a:rPr lang="de-DE" dirty="0" smtClean="0"/>
              <a:t>Mit mehrjährigen Pflanzen ist da noch viel Platz für größere Vielfalt und Fülle</a:t>
            </a:r>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46</a:t>
            </a:fld>
            <a:endParaRPr lang="de-DE"/>
          </a:p>
        </p:txBody>
      </p:sp>
    </p:spTree>
    <p:extLst>
      <p:ext uri="{BB962C8B-B14F-4D97-AF65-F5344CB8AC3E}">
        <p14:creationId xmlns:p14="http://schemas.microsoft.com/office/powerpoint/2010/main" val="3299500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3575" y="554038"/>
            <a:ext cx="5494338" cy="4122737"/>
          </a:xfrm>
        </p:spPr>
      </p:sp>
      <p:sp>
        <p:nvSpPr>
          <p:cNvPr id="3" name="Notizenplatzhalter 2"/>
          <p:cNvSpPr>
            <a:spLocks noGrp="1"/>
          </p:cNvSpPr>
          <p:nvPr>
            <p:ph type="body" idx="1"/>
          </p:nvPr>
        </p:nvSpPr>
        <p:spPr/>
        <p:txBody>
          <a:bodyPr/>
          <a:lstStyle/>
          <a:p>
            <a:r>
              <a:rPr lang="de-DE" b="1" dirty="0" smtClean="0"/>
              <a:t>Intensivierung der Lebensprozesse</a:t>
            </a:r>
            <a:r>
              <a:rPr lang="de-DE" b="0" dirty="0" smtClean="0"/>
              <a:t> als entscheidende Aufgabe (blauer Pfeil)</a:t>
            </a:r>
          </a:p>
          <a:p>
            <a:r>
              <a:rPr lang="de-DE" b="0" dirty="0" smtClean="0"/>
              <a:t>Quelle: Weltagrarbericht 2008</a:t>
            </a:r>
            <a:endParaRPr lang="de-DE" b="1" dirty="0"/>
          </a:p>
        </p:txBody>
      </p:sp>
      <p:sp>
        <p:nvSpPr>
          <p:cNvPr id="4" name="Foliennummernplatzhalter 3"/>
          <p:cNvSpPr>
            <a:spLocks noGrp="1"/>
          </p:cNvSpPr>
          <p:nvPr>
            <p:ph type="sldNum" sz="quarter" idx="10"/>
          </p:nvPr>
        </p:nvSpPr>
        <p:spPr/>
        <p:txBody>
          <a:bodyPr/>
          <a:lstStyle/>
          <a:p>
            <a:fld id="{5BE48F11-1B43-4553-AED6-8FD2380AC340}" type="slidenum">
              <a:rPr lang="de-DE" smtClean="0"/>
              <a:t>54</a:t>
            </a:fld>
            <a:endParaRPr lang="de-DE"/>
          </a:p>
        </p:txBody>
      </p:sp>
    </p:spTree>
    <p:extLst>
      <p:ext uri="{BB962C8B-B14F-4D97-AF65-F5344CB8AC3E}">
        <p14:creationId xmlns:p14="http://schemas.microsoft.com/office/powerpoint/2010/main" val="227525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Lösungsansätze</a:t>
            </a:r>
            <a:endParaRPr lang="de-DE" sz="1200" b="1"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Wie kann man den </a:t>
            </a:r>
            <a:r>
              <a:rPr lang="de-CH" sz="1200" b="1" kern="1200" dirty="0" smtClean="0">
                <a:solidFill>
                  <a:schemeClr val="tx1"/>
                </a:solidFill>
                <a:effectLst/>
                <a:latin typeface="+mn-lt"/>
                <a:ea typeface="+mn-ea"/>
                <a:cs typeface="+mn-cs"/>
              </a:rPr>
              <a:t>Trend wenden</a:t>
            </a:r>
            <a:r>
              <a:rPr lang="de-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Wo sind die </a:t>
            </a:r>
            <a:r>
              <a:rPr lang="de-CH" sz="1200" b="1" kern="1200" dirty="0" smtClean="0">
                <a:solidFill>
                  <a:schemeClr val="tx1"/>
                </a:solidFill>
                <a:effectLst/>
                <a:latin typeface="+mn-lt"/>
                <a:ea typeface="+mn-ea"/>
                <a:cs typeface="+mn-cs"/>
              </a:rPr>
              <a:t>zunehmenden Systeme</a:t>
            </a:r>
            <a:r>
              <a:rPr lang="de-CH" sz="1200" kern="1200" dirty="0" smtClean="0">
                <a:solidFill>
                  <a:schemeClr val="tx1"/>
                </a:solidFill>
                <a:effectLst/>
                <a:latin typeface="+mn-lt"/>
                <a:ea typeface="+mn-ea"/>
                <a:cs typeface="+mn-cs"/>
              </a:rPr>
              <a:t>, in denen – wie in der Evolution – der Aufbau den Abbau überwiegt?</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5</a:t>
            </a:fld>
            <a:endParaRPr lang="de-DE"/>
          </a:p>
        </p:txBody>
      </p:sp>
    </p:spTree>
    <p:extLst>
      <p:ext uri="{BB962C8B-B14F-4D97-AF65-F5344CB8AC3E}">
        <p14:creationId xmlns:p14="http://schemas.microsoft.com/office/powerpoint/2010/main" val="2239951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a:ln/>
        </p:spPr>
      </p:sp>
      <p:sp>
        <p:nvSpPr>
          <p:cNvPr id="18435" name="Notizenplatzhalter 2"/>
          <p:cNvSpPr>
            <a:spLocks noGrp="1"/>
          </p:cNvSpPr>
          <p:nvPr>
            <p:ph type="body" idx="1"/>
          </p:nvPr>
        </p:nvSpPr>
        <p:spPr>
          <a:noFill/>
        </p:spPr>
        <p:txBody>
          <a:bodyPr/>
          <a:lstStyle/>
          <a:p>
            <a:endParaRPr lang="de-CH"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50589" y="9431180"/>
            <a:ext cx="2947089" cy="497046"/>
          </a:xfrm>
          <a:prstGeom prst="rect">
            <a:avLst/>
          </a:prstGeom>
          <a:noFill/>
        </p:spPr>
        <p:txBody>
          <a:bodyPr lIns="91444" tIns="45722" rIns="91444" bIns="45722"/>
          <a:lstStyle>
            <a:lvl1pPr defTabSz="922381" eaLnBrk="0" hangingPunct="0">
              <a:defRPr>
                <a:solidFill>
                  <a:schemeClr val="bg1"/>
                </a:solidFill>
                <a:latin typeface="Arial" charset="0"/>
              </a:defRPr>
            </a:lvl1pPr>
            <a:lvl2pPr marL="742984" indent="-285763" defTabSz="922381" eaLnBrk="0" hangingPunct="0">
              <a:defRPr>
                <a:solidFill>
                  <a:schemeClr val="bg1"/>
                </a:solidFill>
                <a:latin typeface="Arial" charset="0"/>
              </a:defRPr>
            </a:lvl2pPr>
            <a:lvl3pPr marL="1143053" indent="-228611" defTabSz="922381" eaLnBrk="0" hangingPunct="0">
              <a:defRPr>
                <a:solidFill>
                  <a:schemeClr val="bg1"/>
                </a:solidFill>
                <a:latin typeface="Arial" charset="0"/>
              </a:defRPr>
            </a:lvl3pPr>
            <a:lvl4pPr marL="1600273" indent="-228611" defTabSz="922381" eaLnBrk="0" hangingPunct="0">
              <a:defRPr>
                <a:solidFill>
                  <a:schemeClr val="bg1"/>
                </a:solidFill>
                <a:latin typeface="Arial" charset="0"/>
              </a:defRPr>
            </a:lvl4pPr>
            <a:lvl5pPr marL="2057496" indent="-228611" defTabSz="922381" eaLnBrk="0" hangingPunct="0">
              <a:defRPr>
                <a:solidFill>
                  <a:schemeClr val="bg1"/>
                </a:solidFill>
                <a:latin typeface="Arial" charset="0"/>
              </a:defRPr>
            </a:lvl5pPr>
            <a:lvl6pPr marL="2514717" indent="-228611" defTabSz="922381" eaLnBrk="0" fontAlgn="base" hangingPunct="0">
              <a:spcBef>
                <a:spcPct val="0"/>
              </a:spcBef>
              <a:spcAft>
                <a:spcPct val="0"/>
              </a:spcAft>
              <a:defRPr>
                <a:solidFill>
                  <a:schemeClr val="bg1"/>
                </a:solidFill>
                <a:latin typeface="Arial" charset="0"/>
              </a:defRPr>
            </a:lvl6pPr>
            <a:lvl7pPr marL="2971938" indent="-228611" defTabSz="922381" eaLnBrk="0" fontAlgn="base" hangingPunct="0">
              <a:spcBef>
                <a:spcPct val="0"/>
              </a:spcBef>
              <a:spcAft>
                <a:spcPct val="0"/>
              </a:spcAft>
              <a:defRPr>
                <a:solidFill>
                  <a:schemeClr val="bg1"/>
                </a:solidFill>
                <a:latin typeface="Arial" charset="0"/>
              </a:defRPr>
            </a:lvl7pPr>
            <a:lvl8pPr marL="3429159" indent="-228611" defTabSz="922381" eaLnBrk="0" fontAlgn="base" hangingPunct="0">
              <a:spcBef>
                <a:spcPct val="0"/>
              </a:spcBef>
              <a:spcAft>
                <a:spcPct val="0"/>
              </a:spcAft>
              <a:defRPr>
                <a:solidFill>
                  <a:schemeClr val="bg1"/>
                </a:solidFill>
                <a:latin typeface="Arial" charset="0"/>
              </a:defRPr>
            </a:lvl8pPr>
            <a:lvl9pPr marL="3886380" indent="-228611" defTabSz="922381" eaLnBrk="0" fontAlgn="base" hangingPunct="0">
              <a:spcBef>
                <a:spcPct val="0"/>
              </a:spcBef>
              <a:spcAft>
                <a:spcPct val="0"/>
              </a:spcAft>
              <a:defRPr>
                <a:solidFill>
                  <a:schemeClr val="bg1"/>
                </a:solidFill>
                <a:latin typeface="Arial" charset="0"/>
              </a:defRPr>
            </a:lvl9pPr>
          </a:lstStyle>
          <a:p>
            <a:pPr eaLnBrk="1" hangingPunct="1"/>
            <a:fld id="{12C31915-4440-4F4D-A961-E183C536375C}" type="slidenum">
              <a:rPr lang="de-DE" altLang="de-DE" smtClean="0">
                <a:solidFill>
                  <a:schemeClr val="tx1"/>
                </a:solidFill>
              </a:rPr>
              <a:pPr eaLnBrk="1" hangingPunct="1"/>
              <a:t>58</a:t>
            </a:fld>
            <a:endParaRPr lang="de-DE" altLang="de-DE" smtClean="0">
              <a:solidFill>
                <a:schemeClr val="tx1"/>
              </a:solidFill>
            </a:endParaRPr>
          </a:p>
        </p:txBody>
      </p:sp>
      <p:sp>
        <p:nvSpPr>
          <p:cNvPr id="67587" name="Rectangle 2"/>
          <p:cNvSpPr>
            <a:spLocks noGrp="1" noRot="1" noChangeAspect="1" noChangeArrowheads="1" noTextEdit="1"/>
          </p:cNvSpPr>
          <p:nvPr>
            <p:ph type="sldImg"/>
          </p:nvPr>
        </p:nvSpPr>
        <p:spPr>
          <a:xfrm>
            <a:off x="1074738" y="862013"/>
            <a:ext cx="4649787" cy="3489325"/>
          </a:xfrm>
          <a:ln/>
        </p:spPr>
      </p:sp>
      <p:sp>
        <p:nvSpPr>
          <p:cNvPr id="67588" name="Rectangle 3"/>
          <p:cNvSpPr>
            <a:spLocks noGrp="1" noChangeArrowheads="1"/>
          </p:cNvSpPr>
          <p:nvPr>
            <p:ph type="body" idx="1"/>
          </p:nvPr>
        </p:nvSpPr>
        <p:spPr>
          <a:xfrm>
            <a:off x="906676" y="4719561"/>
            <a:ext cx="4985914" cy="4181224"/>
          </a:xfrm>
          <a:noFill/>
        </p:spPr>
        <p:txBody>
          <a:bodyPr/>
          <a:lstStyle/>
          <a:p>
            <a:pPr eaLnBrk="1" hangingPunct="1"/>
            <a:r>
              <a:rPr lang="de-DE" altLang="de-DE" dirty="0" smtClean="0"/>
              <a:t>Wasserkreisläufe spielen </a:t>
            </a:r>
            <a:r>
              <a:rPr lang="de-DE" altLang="de-DE" baseline="0" dirty="0" smtClean="0"/>
              <a:t>für Ökosysteme und Klima eine entscheidende Rolle</a:t>
            </a:r>
          </a:p>
          <a:p>
            <a:pPr eaLnBrk="1" hangingPunct="1"/>
            <a:r>
              <a:rPr lang="de-DE" altLang="de-DE" dirty="0" smtClean="0"/>
              <a:t>Der kleine Wasserkreislauf (Verdunstung, Landregen, … Tau und Reif)</a:t>
            </a:r>
            <a:r>
              <a:rPr lang="de-DE" altLang="de-DE" baseline="0" dirty="0" smtClean="0"/>
              <a:t> sichert die Aktivität der Vegetation, stabilisiert Temperaturverlauf und Klima</a:t>
            </a:r>
            <a:endParaRPr lang="de-DE" altLang="de-DE"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Pyramiden:</a:t>
            </a:r>
            <a:r>
              <a:rPr lang="de-DE" baseline="0" dirty="0" smtClean="0"/>
              <a:t> nach Kempf</a:t>
            </a:r>
          </a:p>
          <a:p>
            <a:r>
              <a:rPr lang="de-DE" baseline="0" dirty="0" smtClean="0"/>
              <a:t>Boden und Maßnahmen: nach Wenz</a:t>
            </a:r>
          </a:p>
          <a:p>
            <a:r>
              <a:rPr lang="de-DE" baseline="0" dirty="0" smtClean="0"/>
              <a:t>Ok: ausgewogene Zusammensetzung - Kausalketten der Vitalität - wenn alles optimal zusammenspielt, </a:t>
            </a:r>
            <a:r>
              <a:rPr lang="de-DE" baseline="0" dirty="0" err="1" smtClean="0"/>
              <a:t>HvK</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91</a:t>
            </a:fld>
            <a:endParaRPr lang="de-DE"/>
          </a:p>
        </p:txBody>
      </p:sp>
      <p:sp>
        <p:nvSpPr>
          <p:cNvPr id="5" name="Bogen 4"/>
          <p:cNvSpPr/>
          <p:nvPr/>
        </p:nvSpPr>
        <p:spPr>
          <a:xfrm rot="16200000">
            <a:off x="1486318" y="4651067"/>
            <a:ext cx="276525" cy="2134628"/>
          </a:xfrm>
          <a:prstGeom prst="arc">
            <a:avLst>
              <a:gd name="adj1" fmla="val 16612100"/>
              <a:gd name="adj2" fmla="val 4843858"/>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102207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Entwicklung Böden Nahrung Gesundheit</a:t>
            </a:r>
            <a:endParaRPr lang="de-DE" dirty="0" smtClean="0"/>
          </a:p>
          <a:p>
            <a:pPr marL="271463" indent="-271463" defTabSz="355600">
              <a:buFont typeface="+mj-lt"/>
              <a:buAutoNum type="arabicPeriod"/>
            </a:pPr>
            <a:r>
              <a:rPr lang="de-DE" sz="1200" dirty="0" smtClean="0"/>
              <a:t>Tief pflügen –&gt; Mineralisierung -&gt; Verluste</a:t>
            </a:r>
          </a:p>
          <a:p>
            <a:pPr marL="271463" indent="-271463" defTabSz="355600">
              <a:buFont typeface="+mj-lt"/>
              <a:buAutoNum type="arabicPeriod"/>
            </a:pPr>
            <a:r>
              <a:rPr lang="de-DE" sz="1200" dirty="0" smtClean="0"/>
              <a:t>Düngung NPK -&gt; Ersatz -&gt; mehr Verluste, Anfälligkeit</a:t>
            </a:r>
          </a:p>
          <a:p>
            <a:pPr marL="271463" indent="-271463" defTabSz="355600">
              <a:buFont typeface="+mj-lt"/>
              <a:buAutoNum type="arabicPeriod"/>
            </a:pPr>
            <a:r>
              <a:rPr lang="de-DE" sz="1200" dirty="0" err="1" smtClean="0"/>
              <a:t>Biozide</a:t>
            </a:r>
            <a:r>
              <a:rPr lang="de-DE" sz="1200" dirty="0" smtClean="0"/>
              <a:t> -&gt; Symptome bekämpfen, weniger Pflanzen, gestörte Prozesse -&gt; Vitalität sinkt, Resistenzen</a:t>
            </a:r>
          </a:p>
          <a:p>
            <a:pPr marL="271463" indent="-271463" defTabSz="355600">
              <a:buFont typeface="+mj-lt"/>
              <a:buAutoNum type="arabicPeriod"/>
            </a:pPr>
            <a:r>
              <a:rPr lang="de-DE" sz="1200" dirty="0" err="1" smtClean="0"/>
              <a:t>Gentech</a:t>
            </a:r>
            <a:r>
              <a:rPr lang="de-DE" sz="1200" dirty="0" smtClean="0"/>
              <a:t>… -&gt; mehr </a:t>
            </a:r>
            <a:r>
              <a:rPr lang="de-DE" sz="1200" dirty="0" err="1" smtClean="0"/>
              <a:t>Biozide</a:t>
            </a:r>
            <a:r>
              <a:rPr lang="de-DE" sz="1200" dirty="0" smtClean="0"/>
              <a:t>, genetische Verarmung, Monopole, Selbstorganisation unterlaufen</a:t>
            </a:r>
          </a:p>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92</a:t>
            </a:fld>
            <a:endParaRPr lang="de-DE"/>
          </a:p>
        </p:txBody>
      </p:sp>
    </p:spTree>
    <p:extLst>
      <p:ext uri="{BB962C8B-B14F-4D97-AF65-F5344CB8AC3E}">
        <p14:creationId xmlns:p14="http://schemas.microsoft.com/office/powerpoint/2010/main" val="1494959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97</a:t>
            </a:fld>
            <a:endParaRPr lang="de-DE"/>
          </a:p>
        </p:txBody>
      </p:sp>
    </p:spTree>
    <p:extLst>
      <p:ext uri="{BB962C8B-B14F-4D97-AF65-F5344CB8AC3E}">
        <p14:creationId xmlns:p14="http://schemas.microsoft.com/office/powerpoint/2010/main" val="394720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98</a:t>
            </a:fld>
            <a:endParaRPr lang="de-DE"/>
          </a:p>
        </p:txBody>
      </p:sp>
    </p:spTree>
    <p:extLst>
      <p:ext uri="{BB962C8B-B14F-4D97-AF65-F5344CB8AC3E}">
        <p14:creationId xmlns:p14="http://schemas.microsoft.com/office/powerpoint/2010/main" val="3947201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4"/>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lvl1pPr defTabSz="921302" eaLnBrk="0" hangingPunct="0">
              <a:defRPr sz="1200">
                <a:solidFill>
                  <a:schemeClr val="tx1"/>
                </a:solidFill>
                <a:latin typeface="Times New Roman" pitchFamily="18" charset="0"/>
                <a:cs typeface="Arial" charset="0"/>
              </a:defRPr>
            </a:lvl1pPr>
            <a:lvl2pPr marL="749859" indent="-288407" defTabSz="921302" eaLnBrk="0" hangingPunct="0">
              <a:defRPr sz="1200">
                <a:solidFill>
                  <a:schemeClr val="tx1"/>
                </a:solidFill>
                <a:latin typeface="Times New Roman" pitchFamily="18" charset="0"/>
                <a:cs typeface="Arial" charset="0"/>
              </a:defRPr>
            </a:lvl2pPr>
            <a:lvl3pPr marL="1153630" indent="-230726" defTabSz="921302" eaLnBrk="0" hangingPunct="0">
              <a:defRPr sz="1200">
                <a:solidFill>
                  <a:schemeClr val="tx1"/>
                </a:solidFill>
                <a:latin typeface="Times New Roman" pitchFamily="18" charset="0"/>
                <a:cs typeface="Arial" charset="0"/>
              </a:defRPr>
            </a:lvl3pPr>
            <a:lvl4pPr marL="1615082" indent="-230726" defTabSz="921302" eaLnBrk="0" hangingPunct="0">
              <a:defRPr sz="1200">
                <a:solidFill>
                  <a:schemeClr val="tx1"/>
                </a:solidFill>
                <a:latin typeface="Times New Roman" pitchFamily="18" charset="0"/>
                <a:cs typeface="Arial" charset="0"/>
              </a:defRPr>
            </a:lvl4pPr>
            <a:lvl5pPr marL="2076534" indent="-230726" defTabSz="921302" eaLnBrk="0" hangingPunct="0">
              <a:defRPr sz="1200">
                <a:solidFill>
                  <a:schemeClr val="tx1"/>
                </a:solidFill>
                <a:latin typeface="Times New Roman" pitchFamily="18" charset="0"/>
                <a:cs typeface="Arial" charset="0"/>
              </a:defRPr>
            </a:lvl5pPr>
            <a:lvl6pPr marL="2537986" indent="-230726" defTabSz="921302" eaLnBrk="0" fontAlgn="base" hangingPunct="0">
              <a:spcBef>
                <a:spcPct val="0"/>
              </a:spcBef>
              <a:spcAft>
                <a:spcPct val="0"/>
              </a:spcAft>
              <a:defRPr sz="1200">
                <a:solidFill>
                  <a:schemeClr val="tx1"/>
                </a:solidFill>
                <a:latin typeface="Times New Roman" pitchFamily="18" charset="0"/>
                <a:cs typeface="Arial" charset="0"/>
              </a:defRPr>
            </a:lvl6pPr>
            <a:lvl7pPr marL="2999438" indent="-230726" defTabSz="921302" eaLnBrk="0" fontAlgn="base" hangingPunct="0">
              <a:spcBef>
                <a:spcPct val="0"/>
              </a:spcBef>
              <a:spcAft>
                <a:spcPct val="0"/>
              </a:spcAft>
              <a:defRPr sz="1200">
                <a:solidFill>
                  <a:schemeClr val="tx1"/>
                </a:solidFill>
                <a:latin typeface="Times New Roman" pitchFamily="18" charset="0"/>
                <a:cs typeface="Arial" charset="0"/>
              </a:defRPr>
            </a:lvl7pPr>
            <a:lvl8pPr marL="3460890" indent="-230726" defTabSz="921302" eaLnBrk="0" fontAlgn="base" hangingPunct="0">
              <a:spcBef>
                <a:spcPct val="0"/>
              </a:spcBef>
              <a:spcAft>
                <a:spcPct val="0"/>
              </a:spcAft>
              <a:defRPr sz="1200">
                <a:solidFill>
                  <a:schemeClr val="tx1"/>
                </a:solidFill>
                <a:latin typeface="Times New Roman" pitchFamily="18" charset="0"/>
                <a:cs typeface="Arial" charset="0"/>
              </a:defRPr>
            </a:lvl8pPr>
            <a:lvl9pPr marL="3922342" indent="-230726" defTabSz="92130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99</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3150" y="862013"/>
            <a:ext cx="4652963" cy="3489325"/>
          </a:xfrm>
          <a:ln/>
        </p:spPr>
      </p:sp>
      <p:sp>
        <p:nvSpPr>
          <p:cNvPr id="11268" name="Rectangle 3"/>
          <p:cNvSpPr>
            <a:spLocks noGrp="1" noChangeArrowheads="1"/>
          </p:cNvSpPr>
          <p:nvPr>
            <p:ph type="body" idx="1"/>
          </p:nvPr>
        </p:nvSpPr>
        <p:spPr>
          <a:xfrm>
            <a:off x="907748" y="4720181"/>
            <a:ext cx="4983770" cy="4181142"/>
          </a:xfrm>
          <a:noFill/>
        </p:spPr>
        <p:txBody>
          <a:bodyPr/>
          <a:lstStyle/>
          <a:p>
            <a:pPr eaLnBrk="1" hangingPunct="1"/>
            <a:endParaRPr lang="de-DE" altLang="de-DE"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4"/>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lvl1pPr defTabSz="921302" eaLnBrk="0" hangingPunct="0">
              <a:defRPr sz="1200">
                <a:solidFill>
                  <a:schemeClr val="tx1"/>
                </a:solidFill>
                <a:latin typeface="Times New Roman" pitchFamily="18" charset="0"/>
                <a:cs typeface="Arial" charset="0"/>
              </a:defRPr>
            </a:lvl1pPr>
            <a:lvl2pPr marL="749859" indent="-288407" defTabSz="921302" eaLnBrk="0" hangingPunct="0">
              <a:defRPr sz="1200">
                <a:solidFill>
                  <a:schemeClr val="tx1"/>
                </a:solidFill>
                <a:latin typeface="Times New Roman" pitchFamily="18" charset="0"/>
                <a:cs typeface="Arial" charset="0"/>
              </a:defRPr>
            </a:lvl2pPr>
            <a:lvl3pPr marL="1153630" indent="-230726" defTabSz="921302" eaLnBrk="0" hangingPunct="0">
              <a:defRPr sz="1200">
                <a:solidFill>
                  <a:schemeClr val="tx1"/>
                </a:solidFill>
                <a:latin typeface="Times New Roman" pitchFamily="18" charset="0"/>
                <a:cs typeface="Arial" charset="0"/>
              </a:defRPr>
            </a:lvl3pPr>
            <a:lvl4pPr marL="1615082" indent="-230726" defTabSz="921302" eaLnBrk="0" hangingPunct="0">
              <a:defRPr sz="1200">
                <a:solidFill>
                  <a:schemeClr val="tx1"/>
                </a:solidFill>
                <a:latin typeface="Times New Roman" pitchFamily="18" charset="0"/>
                <a:cs typeface="Arial" charset="0"/>
              </a:defRPr>
            </a:lvl4pPr>
            <a:lvl5pPr marL="2076534" indent="-230726" defTabSz="921302" eaLnBrk="0" hangingPunct="0">
              <a:defRPr sz="1200">
                <a:solidFill>
                  <a:schemeClr val="tx1"/>
                </a:solidFill>
                <a:latin typeface="Times New Roman" pitchFamily="18" charset="0"/>
                <a:cs typeface="Arial" charset="0"/>
              </a:defRPr>
            </a:lvl5pPr>
            <a:lvl6pPr marL="2537986" indent="-230726" defTabSz="921302" eaLnBrk="0" fontAlgn="base" hangingPunct="0">
              <a:spcBef>
                <a:spcPct val="0"/>
              </a:spcBef>
              <a:spcAft>
                <a:spcPct val="0"/>
              </a:spcAft>
              <a:defRPr sz="1200">
                <a:solidFill>
                  <a:schemeClr val="tx1"/>
                </a:solidFill>
                <a:latin typeface="Times New Roman" pitchFamily="18" charset="0"/>
                <a:cs typeface="Arial" charset="0"/>
              </a:defRPr>
            </a:lvl6pPr>
            <a:lvl7pPr marL="2999438" indent="-230726" defTabSz="921302" eaLnBrk="0" fontAlgn="base" hangingPunct="0">
              <a:spcBef>
                <a:spcPct val="0"/>
              </a:spcBef>
              <a:spcAft>
                <a:spcPct val="0"/>
              </a:spcAft>
              <a:defRPr sz="1200">
                <a:solidFill>
                  <a:schemeClr val="tx1"/>
                </a:solidFill>
                <a:latin typeface="Times New Roman" pitchFamily="18" charset="0"/>
                <a:cs typeface="Arial" charset="0"/>
              </a:defRPr>
            </a:lvl7pPr>
            <a:lvl8pPr marL="3460890" indent="-230726" defTabSz="921302" eaLnBrk="0" fontAlgn="base" hangingPunct="0">
              <a:spcBef>
                <a:spcPct val="0"/>
              </a:spcBef>
              <a:spcAft>
                <a:spcPct val="0"/>
              </a:spcAft>
              <a:defRPr sz="1200">
                <a:solidFill>
                  <a:schemeClr val="tx1"/>
                </a:solidFill>
                <a:latin typeface="Times New Roman" pitchFamily="18" charset="0"/>
                <a:cs typeface="Arial" charset="0"/>
              </a:defRPr>
            </a:lvl8pPr>
            <a:lvl9pPr marL="3922342" indent="-230726" defTabSz="92130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100</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3150" y="862013"/>
            <a:ext cx="4652963" cy="3489325"/>
          </a:xfrm>
          <a:ln/>
        </p:spPr>
      </p:sp>
      <p:sp>
        <p:nvSpPr>
          <p:cNvPr id="11268" name="Rectangle 3"/>
          <p:cNvSpPr>
            <a:spLocks noGrp="1" noChangeArrowheads="1"/>
          </p:cNvSpPr>
          <p:nvPr>
            <p:ph type="body" idx="1"/>
          </p:nvPr>
        </p:nvSpPr>
        <p:spPr>
          <a:xfrm>
            <a:off x="907748" y="4720181"/>
            <a:ext cx="4983770" cy="418114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Beispiele</a:t>
            </a:r>
          </a:p>
          <a:p>
            <a:r>
              <a:rPr lang="de-CH" sz="1200" kern="1200" dirty="0" smtClean="0">
                <a:solidFill>
                  <a:schemeClr val="tx1"/>
                </a:solidFill>
                <a:effectLst/>
                <a:latin typeface="+mn-lt"/>
                <a:ea typeface="+mn-ea"/>
                <a:cs typeface="+mn-cs"/>
              </a:rPr>
              <a:t>Wo sind die </a:t>
            </a:r>
            <a:r>
              <a:rPr lang="de-CH" sz="1200" b="1" kern="1200" dirty="0" smtClean="0">
                <a:solidFill>
                  <a:schemeClr val="tx1"/>
                </a:solidFill>
                <a:effectLst/>
                <a:latin typeface="+mn-lt"/>
                <a:ea typeface="+mn-ea"/>
                <a:cs typeface="+mn-cs"/>
              </a:rPr>
              <a:t>zunehmenden Systeme</a:t>
            </a:r>
            <a:r>
              <a:rPr lang="de-CH" sz="1200" kern="1200" dirty="0" smtClean="0">
                <a:solidFill>
                  <a:schemeClr val="tx1"/>
                </a:solidFill>
                <a:effectLst/>
                <a:latin typeface="+mn-lt"/>
                <a:ea typeface="+mn-ea"/>
                <a:cs typeface="+mn-cs"/>
              </a:rPr>
              <a:t>, in denen – wie in der Evolution – der Aufbau den Abbau überwiegt?</a:t>
            </a:r>
            <a:endParaRPr lang="de-DE"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Wo gelingen bereits gute, wachsende Erträge und (Wieder)-Aufbau des Bodens?</a:t>
            </a:r>
            <a:endParaRPr lang="de-DE"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Wo finden wir eine</a:t>
            </a:r>
            <a:r>
              <a:rPr lang="de-CH" sz="1200" kern="1200" dirty="0" smtClean="0">
                <a:solidFill>
                  <a:schemeClr val="tx1"/>
                </a:solidFill>
                <a:effectLst/>
                <a:latin typeface="+mn-lt"/>
                <a:ea typeface="+mn-ea"/>
                <a:cs typeface="+mn-cs"/>
              </a:rPr>
              <a:t> </a:t>
            </a:r>
            <a:r>
              <a:rPr lang="de-CH" sz="1200" b="1" kern="1200" dirty="0" smtClean="0">
                <a:solidFill>
                  <a:schemeClr val="tx1"/>
                </a:solidFill>
                <a:effectLst/>
                <a:latin typeface="+mn-lt"/>
                <a:ea typeface="+mn-ea"/>
                <a:cs typeface="+mn-cs"/>
              </a:rPr>
              <a:t>positive Boden- und Biomasse-Bilanz</a:t>
            </a:r>
            <a:r>
              <a:rPr lang="de-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Dazu werden Beispiele natürlicher Ökosysteme gesucht und spannende Ansätze aus dem Spektrum traditioneller und innovativer, konventioneller und (agrar-) ökologischer Anbaupraktiken.</a:t>
            </a:r>
            <a:endParaRPr lang="de-DE" sz="1200" kern="1200" dirty="0" smtClean="0">
              <a:solidFill>
                <a:schemeClr val="tx1"/>
              </a:solidFill>
              <a:effectLst/>
              <a:latin typeface="+mn-lt"/>
              <a:ea typeface="+mn-ea"/>
              <a:cs typeface="+mn-cs"/>
            </a:endParaRPr>
          </a:p>
          <a:p>
            <a:pPr eaLnBrk="1" hangingPunct="1"/>
            <a:endParaRPr lang="de-DE" altLang="de-DE" dirty="0" smtClean="0"/>
          </a:p>
          <a:p>
            <a:pPr eaLnBrk="1" hangingPunct="1"/>
            <a:endParaRPr lang="de-DE" altLang="de-DE"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4"/>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lvl1pPr defTabSz="921302" eaLnBrk="0" hangingPunct="0">
              <a:defRPr sz="1200">
                <a:solidFill>
                  <a:schemeClr val="tx1"/>
                </a:solidFill>
                <a:latin typeface="Times New Roman" pitchFamily="18" charset="0"/>
                <a:cs typeface="Arial" charset="0"/>
              </a:defRPr>
            </a:lvl1pPr>
            <a:lvl2pPr marL="749859" indent="-288407" defTabSz="921302" eaLnBrk="0" hangingPunct="0">
              <a:defRPr sz="1200">
                <a:solidFill>
                  <a:schemeClr val="tx1"/>
                </a:solidFill>
                <a:latin typeface="Times New Roman" pitchFamily="18" charset="0"/>
                <a:cs typeface="Arial" charset="0"/>
              </a:defRPr>
            </a:lvl2pPr>
            <a:lvl3pPr marL="1153630" indent="-230726" defTabSz="921302" eaLnBrk="0" hangingPunct="0">
              <a:defRPr sz="1200">
                <a:solidFill>
                  <a:schemeClr val="tx1"/>
                </a:solidFill>
                <a:latin typeface="Times New Roman" pitchFamily="18" charset="0"/>
                <a:cs typeface="Arial" charset="0"/>
              </a:defRPr>
            </a:lvl3pPr>
            <a:lvl4pPr marL="1615082" indent="-230726" defTabSz="921302" eaLnBrk="0" hangingPunct="0">
              <a:defRPr sz="1200">
                <a:solidFill>
                  <a:schemeClr val="tx1"/>
                </a:solidFill>
                <a:latin typeface="Times New Roman" pitchFamily="18" charset="0"/>
                <a:cs typeface="Arial" charset="0"/>
              </a:defRPr>
            </a:lvl4pPr>
            <a:lvl5pPr marL="2076534" indent="-230726" defTabSz="921302" eaLnBrk="0" hangingPunct="0">
              <a:defRPr sz="1200">
                <a:solidFill>
                  <a:schemeClr val="tx1"/>
                </a:solidFill>
                <a:latin typeface="Times New Roman" pitchFamily="18" charset="0"/>
                <a:cs typeface="Arial" charset="0"/>
              </a:defRPr>
            </a:lvl5pPr>
            <a:lvl6pPr marL="2537986" indent="-230726" defTabSz="921302" eaLnBrk="0" fontAlgn="base" hangingPunct="0">
              <a:spcBef>
                <a:spcPct val="0"/>
              </a:spcBef>
              <a:spcAft>
                <a:spcPct val="0"/>
              </a:spcAft>
              <a:defRPr sz="1200">
                <a:solidFill>
                  <a:schemeClr val="tx1"/>
                </a:solidFill>
                <a:latin typeface="Times New Roman" pitchFamily="18" charset="0"/>
                <a:cs typeface="Arial" charset="0"/>
              </a:defRPr>
            </a:lvl6pPr>
            <a:lvl7pPr marL="2999438" indent="-230726" defTabSz="921302" eaLnBrk="0" fontAlgn="base" hangingPunct="0">
              <a:spcBef>
                <a:spcPct val="0"/>
              </a:spcBef>
              <a:spcAft>
                <a:spcPct val="0"/>
              </a:spcAft>
              <a:defRPr sz="1200">
                <a:solidFill>
                  <a:schemeClr val="tx1"/>
                </a:solidFill>
                <a:latin typeface="Times New Roman" pitchFamily="18" charset="0"/>
                <a:cs typeface="Arial" charset="0"/>
              </a:defRPr>
            </a:lvl7pPr>
            <a:lvl8pPr marL="3460890" indent="-230726" defTabSz="921302" eaLnBrk="0" fontAlgn="base" hangingPunct="0">
              <a:spcBef>
                <a:spcPct val="0"/>
              </a:spcBef>
              <a:spcAft>
                <a:spcPct val="0"/>
              </a:spcAft>
              <a:defRPr sz="1200">
                <a:solidFill>
                  <a:schemeClr val="tx1"/>
                </a:solidFill>
                <a:latin typeface="Times New Roman" pitchFamily="18" charset="0"/>
                <a:cs typeface="Arial" charset="0"/>
              </a:defRPr>
            </a:lvl8pPr>
            <a:lvl9pPr marL="3922342" indent="-230726" defTabSz="92130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101</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3150" y="862013"/>
            <a:ext cx="4652963" cy="3489325"/>
          </a:xfrm>
          <a:ln/>
        </p:spPr>
      </p:sp>
      <p:sp>
        <p:nvSpPr>
          <p:cNvPr id="11268" name="Rectangle 3"/>
          <p:cNvSpPr>
            <a:spLocks noGrp="1" noChangeArrowheads="1"/>
          </p:cNvSpPr>
          <p:nvPr>
            <p:ph type="body" idx="1"/>
          </p:nvPr>
        </p:nvSpPr>
        <p:spPr>
          <a:xfrm>
            <a:off x="907748" y="4720181"/>
            <a:ext cx="4983770" cy="4181142"/>
          </a:xfrm>
          <a:noFill/>
        </p:spPr>
        <p:txBody>
          <a:bodyPr/>
          <a:lstStyle/>
          <a:p>
            <a:pPr eaLnBrk="1" hangingPunct="1"/>
            <a:endParaRPr lang="de-DE" altLang="de-DE"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4"/>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lvl1pPr defTabSz="921302" eaLnBrk="0" hangingPunct="0">
              <a:defRPr sz="1200">
                <a:solidFill>
                  <a:schemeClr val="tx1"/>
                </a:solidFill>
                <a:latin typeface="Times New Roman" pitchFamily="18" charset="0"/>
                <a:cs typeface="Arial" charset="0"/>
              </a:defRPr>
            </a:lvl1pPr>
            <a:lvl2pPr marL="749859" indent="-288407" defTabSz="921302" eaLnBrk="0" hangingPunct="0">
              <a:defRPr sz="1200">
                <a:solidFill>
                  <a:schemeClr val="tx1"/>
                </a:solidFill>
                <a:latin typeface="Times New Roman" pitchFamily="18" charset="0"/>
                <a:cs typeface="Arial" charset="0"/>
              </a:defRPr>
            </a:lvl2pPr>
            <a:lvl3pPr marL="1153630" indent="-230726" defTabSz="921302" eaLnBrk="0" hangingPunct="0">
              <a:defRPr sz="1200">
                <a:solidFill>
                  <a:schemeClr val="tx1"/>
                </a:solidFill>
                <a:latin typeface="Times New Roman" pitchFamily="18" charset="0"/>
                <a:cs typeface="Arial" charset="0"/>
              </a:defRPr>
            </a:lvl3pPr>
            <a:lvl4pPr marL="1615082" indent="-230726" defTabSz="921302" eaLnBrk="0" hangingPunct="0">
              <a:defRPr sz="1200">
                <a:solidFill>
                  <a:schemeClr val="tx1"/>
                </a:solidFill>
                <a:latin typeface="Times New Roman" pitchFamily="18" charset="0"/>
                <a:cs typeface="Arial" charset="0"/>
              </a:defRPr>
            </a:lvl4pPr>
            <a:lvl5pPr marL="2076534" indent="-230726" defTabSz="921302" eaLnBrk="0" hangingPunct="0">
              <a:defRPr sz="1200">
                <a:solidFill>
                  <a:schemeClr val="tx1"/>
                </a:solidFill>
                <a:latin typeface="Times New Roman" pitchFamily="18" charset="0"/>
                <a:cs typeface="Arial" charset="0"/>
              </a:defRPr>
            </a:lvl5pPr>
            <a:lvl6pPr marL="2537986" indent="-230726" defTabSz="921302" eaLnBrk="0" fontAlgn="base" hangingPunct="0">
              <a:spcBef>
                <a:spcPct val="0"/>
              </a:spcBef>
              <a:spcAft>
                <a:spcPct val="0"/>
              </a:spcAft>
              <a:defRPr sz="1200">
                <a:solidFill>
                  <a:schemeClr val="tx1"/>
                </a:solidFill>
                <a:latin typeface="Times New Roman" pitchFamily="18" charset="0"/>
                <a:cs typeface="Arial" charset="0"/>
              </a:defRPr>
            </a:lvl6pPr>
            <a:lvl7pPr marL="2999438" indent="-230726" defTabSz="921302" eaLnBrk="0" fontAlgn="base" hangingPunct="0">
              <a:spcBef>
                <a:spcPct val="0"/>
              </a:spcBef>
              <a:spcAft>
                <a:spcPct val="0"/>
              </a:spcAft>
              <a:defRPr sz="1200">
                <a:solidFill>
                  <a:schemeClr val="tx1"/>
                </a:solidFill>
                <a:latin typeface="Times New Roman" pitchFamily="18" charset="0"/>
                <a:cs typeface="Arial" charset="0"/>
              </a:defRPr>
            </a:lvl7pPr>
            <a:lvl8pPr marL="3460890" indent="-230726" defTabSz="921302" eaLnBrk="0" fontAlgn="base" hangingPunct="0">
              <a:spcBef>
                <a:spcPct val="0"/>
              </a:spcBef>
              <a:spcAft>
                <a:spcPct val="0"/>
              </a:spcAft>
              <a:defRPr sz="1200">
                <a:solidFill>
                  <a:schemeClr val="tx1"/>
                </a:solidFill>
                <a:latin typeface="Times New Roman" pitchFamily="18" charset="0"/>
                <a:cs typeface="Arial" charset="0"/>
              </a:defRPr>
            </a:lvl8pPr>
            <a:lvl9pPr marL="3922342" indent="-230726" defTabSz="92130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10</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3150" y="862013"/>
            <a:ext cx="4652963" cy="3489325"/>
          </a:xfrm>
          <a:ln/>
        </p:spPr>
      </p:sp>
      <p:sp>
        <p:nvSpPr>
          <p:cNvPr id="11268" name="Rectangle 3"/>
          <p:cNvSpPr>
            <a:spLocks noGrp="1" noChangeArrowheads="1"/>
          </p:cNvSpPr>
          <p:nvPr>
            <p:ph type="body" idx="1"/>
          </p:nvPr>
        </p:nvSpPr>
        <p:spPr>
          <a:xfrm>
            <a:off x="907748" y="4720181"/>
            <a:ext cx="4983770" cy="418114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Beispiele</a:t>
            </a:r>
          </a:p>
          <a:p>
            <a:r>
              <a:rPr lang="de-CH" sz="1200" kern="1200" dirty="0" smtClean="0">
                <a:solidFill>
                  <a:schemeClr val="tx1"/>
                </a:solidFill>
                <a:effectLst/>
                <a:latin typeface="+mn-lt"/>
                <a:ea typeface="+mn-ea"/>
                <a:cs typeface="+mn-cs"/>
              </a:rPr>
              <a:t>Wo sind die </a:t>
            </a:r>
            <a:r>
              <a:rPr lang="de-CH" sz="1200" b="1" kern="1200" dirty="0" smtClean="0">
                <a:solidFill>
                  <a:schemeClr val="tx1"/>
                </a:solidFill>
                <a:effectLst/>
                <a:latin typeface="+mn-lt"/>
                <a:ea typeface="+mn-ea"/>
                <a:cs typeface="+mn-cs"/>
              </a:rPr>
              <a:t>zunehmenden Systeme</a:t>
            </a:r>
            <a:r>
              <a:rPr lang="de-CH" sz="1200" kern="1200" dirty="0" smtClean="0">
                <a:solidFill>
                  <a:schemeClr val="tx1"/>
                </a:solidFill>
                <a:effectLst/>
                <a:latin typeface="+mn-lt"/>
                <a:ea typeface="+mn-ea"/>
                <a:cs typeface="+mn-cs"/>
              </a:rPr>
              <a:t>, in denen – wie in der Evolution – der Aufbau den Abbau überwiegt?</a:t>
            </a:r>
            <a:endParaRPr lang="de-DE"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Wo gelingen bereits gute, wachsende Erträge und (Wieder)-Aufbau des Bodens?</a:t>
            </a:r>
            <a:endParaRPr lang="de-DE"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Wo finden wir eine</a:t>
            </a:r>
            <a:r>
              <a:rPr lang="de-CH" sz="1200" kern="1200" dirty="0" smtClean="0">
                <a:solidFill>
                  <a:schemeClr val="tx1"/>
                </a:solidFill>
                <a:effectLst/>
                <a:latin typeface="+mn-lt"/>
                <a:ea typeface="+mn-ea"/>
                <a:cs typeface="+mn-cs"/>
              </a:rPr>
              <a:t> </a:t>
            </a:r>
            <a:r>
              <a:rPr lang="de-CH" sz="1200" b="1" kern="1200" dirty="0" smtClean="0">
                <a:solidFill>
                  <a:schemeClr val="tx1"/>
                </a:solidFill>
                <a:effectLst/>
                <a:latin typeface="+mn-lt"/>
                <a:ea typeface="+mn-ea"/>
                <a:cs typeface="+mn-cs"/>
              </a:rPr>
              <a:t>positive Boden- und Biomasse-Bilanz</a:t>
            </a:r>
            <a:r>
              <a:rPr lang="de-CH"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Dazu werden Beispiele natürlicher Ökosysteme gesucht und spannende Ansätze aus dem Spektrum traditioneller und innovativer, konventioneller und (agrar-) ökologischer Anbaupraktiken.</a:t>
            </a:r>
            <a:endParaRPr lang="de-DE" sz="1200" kern="1200" dirty="0" smtClean="0">
              <a:solidFill>
                <a:schemeClr val="tx1"/>
              </a:solidFill>
              <a:effectLst/>
              <a:latin typeface="+mn-lt"/>
              <a:ea typeface="+mn-ea"/>
              <a:cs typeface="+mn-cs"/>
            </a:endParaRPr>
          </a:p>
          <a:p>
            <a:pPr eaLnBrk="1" hangingPunct="1"/>
            <a:endParaRPr lang="de-DE" altLang="de-DE" dirty="0" smtClean="0"/>
          </a:p>
          <a:p>
            <a:pPr eaLnBrk="1" hangingPunct="1"/>
            <a:endParaRPr lang="de-DE" altLang="de-DE"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4"/>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lvl1pPr defTabSz="921302" eaLnBrk="0" hangingPunct="0">
              <a:defRPr sz="1200">
                <a:solidFill>
                  <a:schemeClr val="tx1"/>
                </a:solidFill>
                <a:latin typeface="Times New Roman" pitchFamily="18" charset="0"/>
                <a:cs typeface="Arial" charset="0"/>
              </a:defRPr>
            </a:lvl1pPr>
            <a:lvl2pPr marL="749859" indent="-288407" defTabSz="921302" eaLnBrk="0" hangingPunct="0">
              <a:defRPr sz="1200">
                <a:solidFill>
                  <a:schemeClr val="tx1"/>
                </a:solidFill>
                <a:latin typeface="Times New Roman" pitchFamily="18" charset="0"/>
                <a:cs typeface="Arial" charset="0"/>
              </a:defRPr>
            </a:lvl2pPr>
            <a:lvl3pPr marL="1153630" indent="-230726" defTabSz="921302" eaLnBrk="0" hangingPunct="0">
              <a:defRPr sz="1200">
                <a:solidFill>
                  <a:schemeClr val="tx1"/>
                </a:solidFill>
                <a:latin typeface="Times New Roman" pitchFamily="18" charset="0"/>
                <a:cs typeface="Arial" charset="0"/>
              </a:defRPr>
            </a:lvl3pPr>
            <a:lvl4pPr marL="1615082" indent="-230726" defTabSz="921302" eaLnBrk="0" hangingPunct="0">
              <a:defRPr sz="1200">
                <a:solidFill>
                  <a:schemeClr val="tx1"/>
                </a:solidFill>
                <a:latin typeface="Times New Roman" pitchFamily="18" charset="0"/>
                <a:cs typeface="Arial" charset="0"/>
              </a:defRPr>
            </a:lvl4pPr>
            <a:lvl5pPr marL="2076534" indent="-230726" defTabSz="921302" eaLnBrk="0" hangingPunct="0">
              <a:defRPr sz="1200">
                <a:solidFill>
                  <a:schemeClr val="tx1"/>
                </a:solidFill>
                <a:latin typeface="Times New Roman" pitchFamily="18" charset="0"/>
                <a:cs typeface="Arial" charset="0"/>
              </a:defRPr>
            </a:lvl5pPr>
            <a:lvl6pPr marL="2537986" indent="-230726" defTabSz="921302" eaLnBrk="0" fontAlgn="base" hangingPunct="0">
              <a:spcBef>
                <a:spcPct val="0"/>
              </a:spcBef>
              <a:spcAft>
                <a:spcPct val="0"/>
              </a:spcAft>
              <a:defRPr sz="1200">
                <a:solidFill>
                  <a:schemeClr val="tx1"/>
                </a:solidFill>
                <a:latin typeface="Times New Roman" pitchFamily="18" charset="0"/>
                <a:cs typeface="Arial" charset="0"/>
              </a:defRPr>
            </a:lvl6pPr>
            <a:lvl7pPr marL="2999438" indent="-230726" defTabSz="921302" eaLnBrk="0" fontAlgn="base" hangingPunct="0">
              <a:spcBef>
                <a:spcPct val="0"/>
              </a:spcBef>
              <a:spcAft>
                <a:spcPct val="0"/>
              </a:spcAft>
              <a:defRPr sz="1200">
                <a:solidFill>
                  <a:schemeClr val="tx1"/>
                </a:solidFill>
                <a:latin typeface="Times New Roman" pitchFamily="18" charset="0"/>
                <a:cs typeface="Arial" charset="0"/>
              </a:defRPr>
            </a:lvl7pPr>
            <a:lvl8pPr marL="3460890" indent="-230726" defTabSz="921302" eaLnBrk="0" fontAlgn="base" hangingPunct="0">
              <a:spcBef>
                <a:spcPct val="0"/>
              </a:spcBef>
              <a:spcAft>
                <a:spcPct val="0"/>
              </a:spcAft>
              <a:defRPr sz="1200">
                <a:solidFill>
                  <a:schemeClr val="tx1"/>
                </a:solidFill>
                <a:latin typeface="Times New Roman" pitchFamily="18" charset="0"/>
                <a:cs typeface="Arial" charset="0"/>
              </a:defRPr>
            </a:lvl8pPr>
            <a:lvl9pPr marL="3922342" indent="-230726" defTabSz="92130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11</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3150" y="862013"/>
            <a:ext cx="4652963" cy="3489325"/>
          </a:xfrm>
          <a:ln/>
        </p:spPr>
      </p:sp>
      <p:sp>
        <p:nvSpPr>
          <p:cNvPr id="11268" name="Rectangle 3"/>
          <p:cNvSpPr>
            <a:spLocks noGrp="1" noChangeArrowheads="1"/>
          </p:cNvSpPr>
          <p:nvPr>
            <p:ph type="body" idx="1"/>
          </p:nvPr>
        </p:nvSpPr>
        <p:spPr>
          <a:xfrm>
            <a:off x="907748" y="4720181"/>
            <a:ext cx="4983770" cy="4181142"/>
          </a:xfrm>
          <a:noFill/>
        </p:spPr>
        <p:txBody>
          <a:bodyPr/>
          <a:lstStyle/>
          <a:p>
            <a:pPr eaLnBrk="1" hangingPunct="1"/>
            <a:r>
              <a:rPr lang="de-DE" altLang="de-DE" dirty="0" smtClean="0"/>
              <a:t>die Funktionen</a:t>
            </a:r>
            <a:r>
              <a:rPr lang="de-DE" altLang="de-DE" baseline="0" dirty="0" smtClean="0"/>
              <a:t> eines intakten Ökosystems werden nach und nach </a:t>
            </a:r>
            <a:r>
              <a:rPr lang="de-DE" altLang="de-DE" dirty="0" smtClean="0"/>
              <a:t>durch intensiveren Input an Dünger, Bioziden, fossiler Energie,</a:t>
            </a:r>
            <a:r>
              <a:rPr lang="de-DE" altLang="de-DE" baseline="0" dirty="0" smtClean="0"/>
              <a:t> Technik und Arbeit ersetzt - mit den Konsequenzen davon.</a:t>
            </a:r>
            <a:endParaRPr lang="de-DE" altLang="de-DE"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4"/>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lvl1pPr defTabSz="921302" eaLnBrk="0" hangingPunct="0">
              <a:defRPr sz="1200">
                <a:solidFill>
                  <a:schemeClr val="tx1"/>
                </a:solidFill>
                <a:latin typeface="Times New Roman" pitchFamily="18" charset="0"/>
                <a:cs typeface="Arial" charset="0"/>
              </a:defRPr>
            </a:lvl1pPr>
            <a:lvl2pPr marL="749859" indent="-288407" defTabSz="921302" eaLnBrk="0" hangingPunct="0">
              <a:defRPr sz="1200">
                <a:solidFill>
                  <a:schemeClr val="tx1"/>
                </a:solidFill>
                <a:latin typeface="Times New Roman" pitchFamily="18" charset="0"/>
                <a:cs typeface="Arial" charset="0"/>
              </a:defRPr>
            </a:lvl2pPr>
            <a:lvl3pPr marL="1153630" indent="-230726" defTabSz="921302" eaLnBrk="0" hangingPunct="0">
              <a:defRPr sz="1200">
                <a:solidFill>
                  <a:schemeClr val="tx1"/>
                </a:solidFill>
                <a:latin typeface="Times New Roman" pitchFamily="18" charset="0"/>
                <a:cs typeface="Arial" charset="0"/>
              </a:defRPr>
            </a:lvl3pPr>
            <a:lvl4pPr marL="1615082" indent="-230726" defTabSz="921302" eaLnBrk="0" hangingPunct="0">
              <a:defRPr sz="1200">
                <a:solidFill>
                  <a:schemeClr val="tx1"/>
                </a:solidFill>
                <a:latin typeface="Times New Roman" pitchFamily="18" charset="0"/>
                <a:cs typeface="Arial" charset="0"/>
              </a:defRPr>
            </a:lvl4pPr>
            <a:lvl5pPr marL="2076534" indent="-230726" defTabSz="921302" eaLnBrk="0" hangingPunct="0">
              <a:defRPr sz="1200">
                <a:solidFill>
                  <a:schemeClr val="tx1"/>
                </a:solidFill>
                <a:latin typeface="Times New Roman" pitchFamily="18" charset="0"/>
                <a:cs typeface="Arial" charset="0"/>
              </a:defRPr>
            </a:lvl5pPr>
            <a:lvl6pPr marL="2537986" indent="-230726" defTabSz="921302" eaLnBrk="0" fontAlgn="base" hangingPunct="0">
              <a:spcBef>
                <a:spcPct val="0"/>
              </a:spcBef>
              <a:spcAft>
                <a:spcPct val="0"/>
              </a:spcAft>
              <a:defRPr sz="1200">
                <a:solidFill>
                  <a:schemeClr val="tx1"/>
                </a:solidFill>
                <a:latin typeface="Times New Roman" pitchFamily="18" charset="0"/>
                <a:cs typeface="Arial" charset="0"/>
              </a:defRPr>
            </a:lvl6pPr>
            <a:lvl7pPr marL="2999438" indent="-230726" defTabSz="921302" eaLnBrk="0" fontAlgn="base" hangingPunct="0">
              <a:spcBef>
                <a:spcPct val="0"/>
              </a:spcBef>
              <a:spcAft>
                <a:spcPct val="0"/>
              </a:spcAft>
              <a:defRPr sz="1200">
                <a:solidFill>
                  <a:schemeClr val="tx1"/>
                </a:solidFill>
                <a:latin typeface="Times New Roman" pitchFamily="18" charset="0"/>
                <a:cs typeface="Arial" charset="0"/>
              </a:defRPr>
            </a:lvl7pPr>
            <a:lvl8pPr marL="3460890" indent="-230726" defTabSz="921302" eaLnBrk="0" fontAlgn="base" hangingPunct="0">
              <a:spcBef>
                <a:spcPct val="0"/>
              </a:spcBef>
              <a:spcAft>
                <a:spcPct val="0"/>
              </a:spcAft>
              <a:defRPr sz="1200">
                <a:solidFill>
                  <a:schemeClr val="tx1"/>
                </a:solidFill>
                <a:latin typeface="Times New Roman" pitchFamily="18" charset="0"/>
                <a:cs typeface="Arial" charset="0"/>
              </a:defRPr>
            </a:lvl8pPr>
            <a:lvl9pPr marL="3922342" indent="-230726" defTabSz="92130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12</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3150" y="862013"/>
            <a:ext cx="4652963" cy="3489325"/>
          </a:xfrm>
          <a:ln/>
        </p:spPr>
      </p:sp>
      <p:sp>
        <p:nvSpPr>
          <p:cNvPr id="11268" name="Rectangle 3"/>
          <p:cNvSpPr>
            <a:spLocks noGrp="1" noChangeArrowheads="1"/>
          </p:cNvSpPr>
          <p:nvPr>
            <p:ph type="body" idx="1"/>
          </p:nvPr>
        </p:nvSpPr>
        <p:spPr>
          <a:xfrm>
            <a:off x="907748" y="4720181"/>
            <a:ext cx="4983770" cy="4181142"/>
          </a:xfrm>
          <a:noFill/>
        </p:spPr>
        <p:txBody>
          <a:bodyPr/>
          <a:lstStyle/>
          <a:p>
            <a:pPr eaLnBrk="1" hangingPunct="1"/>
            <a:r>
              <a:rPr lang="de-DE" altLang="de-DE" dirty="0" smtClean="0"/>
              <a:t>die Funktionen</a:t>
            </a:r>
            <a:r>
              <a:rPr lang="de-DE" altLang="de-DE" baseline="0" dirty="0" smtClean="0"/>
              <a:t> eines intakten Ökosystems werden nach und nach </a:t>
            </a:r>
            <a:r>
              <a:rPr lang="de-DE" altLang="de-DE" dirty="0" smtClean="0"/>
              <a:t>durch intensiveren Input an Dünger, Bioziden, fossiler Energie,</a:t>
            </a:r>
            <a:r>
              <a:rPr lang="de-DE" altLang="de-DE" baseline="0" dirty="0" smtClean="0"/>
              <a:t> Technik und Arbeit ersetzt - mit den Konsequenzen davon.</a:t>
            </a:r>
            <a:endParaRPr lang="de-DE" altLang="de-DE"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4"/>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lvl1pPr defTabSz="921302" eaLnBrk="0" hangingPunct="0">
              <a:defRPr sz="1200">
                <a:solidFill>
                  <a:schemeClr val="tx1"/>
                </a:solidFill>
                <a:latin typeface="Times New Roman" pitchFamily="18" charset="0"/>
                <a:cs typeface="Arial" charset="0"/>
              </a:defRPr>
            </a:lvl1pPr>
            <a:lvl2pPr marL="749859" indent="-288407" defTabSz="921302" eaLnBrk="0" hangingPunct="0">
              <a:defRPr sz="1200">
                <a:solidFill>
                  <a:schemeClr val="tx1"/>
                </a:solidFill>
                <a:latin typeface="Times New Roman" pitchFamily="18" charset="0"/>
                <a:cs typeface="Arial" charset="0"/>
              </a:defRPr>
            </a:lvl2pPr>
            <a:lvl3pPr marL="1153630" indent="-230726" defTabSz="921302" eaLnBrk="0" hangingPunct="0">
              <a:defRPr sz="1200">
                <a:solidFill>
                  <a:schemeClr val="tx1"/>
                </a:solidFill>
                <a:latin typeface="Times New Roman" pitchFamily="18" charset="0"/>
                <a:cs typeface="Arial" charset="0"/>
              </a:defRPr>
            </a:lvl3pPr>
            <a:lvl4pPr marL="1615082" indent="-230726" defTabSz="921302" eaLnBrk="0" hangingPunct="0">
              <a:defRPr sz="1200">
                <a:solidFill>
                  <a:schemeClr val="tx1"/>
                </a:solidFill>
                <a:latin typeface="Times New Roman" pitchFamily="18" charset="0"/>
                <a:cs typeface="Arial" charset="0"/>
              </a:defRPr>
            </a:lvl4pPr>
            <a:lvl5pPr marL="2076534" indent="-230726" defTabSz="921302" eaLnBrk="0" hangingPunct="0">
              <a:defRPr sz="1200">
                <a:solidFill>
                  <a:schemeClr val="tx1"/>
                </a:solidFill>
                <a:latin typeface="Times New Roman" pitchFamily="18" charset="0"/>
                <a:cs typeface="Arial" charset="0"/>
              </a:defRPr>
            </a:lvl5pPr>
            <a:lvl6pPr marL="2537986" indent="-230726" defTabSz="921302" eaLnBrk="0" fontAlgn="base" hangingPunct="0">
              <a:spcBef>
                <a:spcPct val="0"/>
              </a:spcBef>
              <a:spcAft>
                <a:spcPct val="0"/>
              </a:spcAft>
              <a:defRPr sz="1200">
                <a:solidFill>
                  <a:schemeClr val="tx1"/>
                </a:solidFill>
                <a:latin typeface="Times New Roman" pitchFamily="18" charset="0"/>
                <a:cs typeface="Arial" charset="0"/>
              </a:defRPr>
            </a:lvl6pPr>
            <a:lvl7pPr marL="2999438" indent="-230726" defTabSz="921302" eaLnBrk="0" fontAlgn="base" hangingPunct="0">
              <a:spcBef>
                <a:spcPct val="0"/>
              </a:spcBef>
              <a:spcAft>
                <a:spcPct val="0"/>
              </a:spcAft>
              <a:defRPr sz="1200">
                <a:solidFill>
                  <a:schemeClr val="tx1"/>
                </a:solidFill>
                <a:latin typeface="Times New Roman" pitchFamily="18" charset="0"/>
                <a:cs typeface="Arial" charset="0"/>
              </a:defRPr>
            </a:lvl7pPr>
            <a:lvl8pPr marL="3460890" indent="-230726" defTabSz="921302" eaLnBrk="0" fontAlgn="base" hangingPunct="0">
              <a:spcBef>
                <a:spcPct val="0"/>
              </a:spcBef>
              <a:spcAft>
                <a:spcPct val="0"/>
              </a:spcAft>
              <a:defRPr sz="1200">
                <a:solidFill>
                  <a:schemeClr val="tx1"/>
                </a:solidFill>
                <a:latin typeface="Times New Roman" pitchFamily="18" charset="0"/>
                <a:cs typeface="Arial" charset="0"/>
              </a:defRPr>
            </a:lvl8pPr>
            <a:lvl9pPr marL="3922342" indent="-230726" defTabSz="92130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13</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3150" y="862013"/>
            <a:ext cx="4652963" cy="3489325"/>
          </a:xfrm>
          <a:ln/>
        </p:spPr>
      </p:sp>
      <p:sp>
        <p:nvSpPr>
          <p:cNvPr id="11268" name="Rectangle 3"/>
          <p:cNvSpPr>
            <a:spLocks noGrp="1" noChangeArrowheads="1"/>
          </p:cNvSpPr>
          <p:nvPr>
            <p:ph type="body" idx="1"/>
          </p:nvPr>
        </p:nvSpPr>
        <p:spPr>
          <a:xfrm>
            <a:off x="907748" y="4720181"/>
            <a:ext cx="4983770" cy="4181142"/>
          </a:xfrm>
          <a:noFill/>
        </p:spPr>
        <p:txBody>
          <a:bodyPr/>
          <a:lstStyle/>
          <a:p>
            <a:pPr eaLnBrk="1" hangingPunct="1"/>
            <a:endParaRPr lang="de-DE" altLang="de-DE"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Aus dem Beispiel von Christine Jones</a:t>
            </a:r>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14</a:t>
            </a:fld>
            <a:endParaRPr lang="de-DE"/>
          </a:p>
        </p:txBody>
      </p:sp>
    </p:spTree>
    <p:extLst>
      <p:ext uri="{BB962C8B-B14F-4D97-AF65-F5344CB8AC3E}">
        <p14:creationId xmlns:p14="http://schemas.microsoft.com/office/powerpoint/2010/main" val="770379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Beispiel für Kohlenstoff-Bindung (links) in</a:t>
            </a:r>
            <a:r>
              <a:rPr lang="de-DE" baseline="0" dirty="0" smtClean="0"/>
              <a:t> Grasland mit rotierender Beweidung und im Vergleich zu einer Nachbarweide direkt daneben.</a:t>
            </a:r>
          </a:p>
          <a:p>
            <a:r>
              <a:rPr lang="de-DE" baseline="0" dirty="0" smtClean="0"/>
              <a:t>und rechts Mykorrhiza-Netze (weiß). Sie erreichen bis zur 100-fachen Länge der Feinwurzeln (gelb) und erweitern den Einzugsbereich der Wurzeln um ein Vielfaches.</a:t>
            </a:r>
          </a:p>
          <a:p>
            <a:r>
              <a:rPr lang="de-DE" baseline="0" dirty="0" smtClean="0"/>
              <a:t>Beschreibung dieses Beispiels in </a:t>
            </a:r>
            <a:r>
              <a:rPr lang="de-DE" i="1" baseline="0" dirty="0" smtClean="0"/>
              <a:t>Wertvoller Kohlenstoff </a:t>
            </a:r>
            <a:r>
              <a:rPr lang="de-DE" i="0" baseline="0" dirty="0" smtClean="0"/>
              <a:t> in der Anlage</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15</a:t>
            </a:fld>
            <a:endParaRPr lang="de-DE"/>
          </a:p>
        </p:txBody>
      </p:sp>
    </p:spTree>
    <p:extLst>
      <p:ext uri="{BB962C8B-B14F-4D97-AF65-F5344CB8AC3E}">
        <p14:creationId xmlns:p14="http://schemas.microsoft.com/office/powerpoint/2010/main" val="379747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err="1" smtClean="0"/>
              <a:t>Aus</a:t>
            </a:r>
            <a:r>
              <a:rPr lang="de-DE" i="1" baseline="0" dirty="0" err="1" smtClean="0"/>
              <a:t>Wertvoller</a:t>
            </a:r>
            <a:r>
              <a:rPr lang="de-DE" i="1" baseline="0" dirty="0" smtClean="0"/>
              <a:t> Kohlenstoff </a:t>
            </a:r>
            <a:r>
              <a:rPr lang="de-DE" i="0" baseline="0" dirty="0" smtClean="0"/>
              <a:t> in der Anlage</a:t>
            </a:r>
            <a:endParaRPr lang="de-DE" baseline="0" dirty="0" smtClean="0"/>
          </a:p>
        </p:txBody>
      </p:sp>
      <p:sp>
        <p:nvSpPr>
          <p:cNvPr id="4" name="Foliennummernplatzhalter 3"/>
          <p:cNvSpPr>
            <a:spLocks noGrp="1"/>
          </p:cNvSpPr>
          <p:nvPr>
            <p:ph type="sldNum" sz="quarter" idx="10"/>
          </p:nvPr>
        </p:nvSpPr>
        <p:spPr/>
        <p:txBody>
          <a:bodyPr/>
          <a:lstStyle/>
          <a:p>
            <a:fld id="{5BE48F11-1B43-4553-AED6-8FD2380AC340}" type="slidenum">
              <a:rPr lang="de-DE" smtClean="0"/>
              <a:t>16</a:t>
            </a:fld>
            <a:endParaRPr lang="de-DE"/>
          </a:p>
        </p:txBody>
      </p:sp>
    </p:spTree>
    <p:extLst>
      <p:ext uri="{BB962C8B-B14F-4D97-AF65-F5344CB8AC3E}">
        <p14:creationId xmlns:p14="http://schemas.microsoft.com/office/powerpoint/2010/main" val="3574946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84F0ED0-6D0A-482F-B201-EA4730EDFE8C}" type="datetimeFigureOut">
              <a:rPr lang="de-DE" smtClean="0"/>
              <a:t>26.07.2017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14276664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84F0ED0-6D0A-482F-B201-EA4730EDFE8C}" type="datetimeFigureOut">
              <a:rPr lang="de-DE" smtClean="0"/>
              <a:t>26.07.2017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4234861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84F0ED0-6D0A-482F-B201-EA4730EDFE8C}" type="datetimeFigureOut">
              <a:rPr lang="de-DE" smtClean="0"/>
              <a:t>26.07.2017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2669324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200" y="6444343"/>
            <a:ext cx="8980714" cy="312964"/>
          </a:xfrm>
        </p:spPr>
        <p:txBody>
          <a:bodyPr/>
          <a:lstStyle>
            <a:lvl1pPr>
              <a:defRPr sz="1800"/>
            </a:lvl1p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0148646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828563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10394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00113" y="1608138"/>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557713" y="1608138"/>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42459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87544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bg>
      <p:bgPr shadeToTitle="1">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8857" y="6346601"/>
            <a:ext cx="8860972" cy="381000"/>
          </a:xfrm>
        </p:spPr>
        <p:txBody>
          <a:bodyPr/>
          <a:lstStyle>
            <a:lvl1pPr>
              <a:defRPr sz="1800">
                <a:solidFill>
                  <a:srgbClr val="FFFFFF"/>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41154401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2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44025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84F0ED0-6D0A-482F-B201-EA4730EDFE8C}" type="datetimeFigureOut">
              <a:rPr lang="de-DE" smtClean="0"/>
              <a:t>26.07.2017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20942741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272989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60544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272213" y="468313"/>
            <a:ext cx="1790700" cy="52546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900113" y="468313"/>
            <a:ext cx="5219700" cy="52546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24768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00113" y="468313"/>
            <a:ext cx="7037387" cy="381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900113" y="1608138"/>
            <a:ext cx="35052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557713" y="1608138"/>
            <a:ext cx="35052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8397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84F0ED0-6D0A-482F-B201-EA4730EDFE8C}" type="datetimeFigureOut">
              <a:rPr lang="de-DE" smtClean="0"/>
              <a:t>26.07.2017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819600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84F0ED0-6D0A-482F-B201-EA4730EDFE8C}" type="datetimeFigureOut">
              <a:rPr lang="de-DE" smtClean="0"/>
              <a:t>26.07.2017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301894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84F0ED0-6D0A-482F-B201-EA4730EDFE8C}" type="datetimeFigureOut">
              <a:rPr lang="de-DE" smtClean="0"/>
              <a:t>26.07.2017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19107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84F0ED0-6D0A-482F-B201-EA4730EDFE8C}" type="datetimeFigureOut">
              <a:rPr lang="de-DE" smtClean="0"/>
              <a:t>26.07.2017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950303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84F0ED0-6D0A-482F-B201-EA4730EDFE8C}" type="datetimeFigureOut">
              <a:rPr lang="de-DE" smtClean="0"/>
              <a:t>26.07.2017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411409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84F0ED0-6D0A-482F-B201-EA4730EDFE8C}" type="datetimeFigureOut">
              <a:rPr lang="de-DE" smtClean="0"/>
              <a:t>26.07.2017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48004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84F0ED0-6D0A-482F-B201-EA4730EDFE8C}" type="datetimeFigureOut">
              <a:rPr lang="de-DE" smtClean="0"/>
              <a:t>26.07.2017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296173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343218"/>
            <a:ext cx="8229600" cy="639762"/>
          </a:xfrm>
          <a:prstGeom prst="rect">
            <a:avLst/>
          </a:prstGeom>
        </p:spPr>
        <p:txBody>
          <a:bodyPr vert="horz" lIns="91440" tIns="45720" rIns="91440" bIns="4572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F0ED0-6D0A-482F-B201-EA4730EDFE8C}" type="datetimeFigureOut">
              <a:rPr lang="de-DE" smtClean="0"/>
              <a:t>26.07.2017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B08D6-F3F6-4DCA-AE32-99CB51D7D6A9}" type="slidenum">
              <a:rPr lang="de-DE" smtClean="0"/>
              <a:t>‹Nr.›</a:t>
            </a:fld>
            <a:endParaRPr lang="de-DE"/>
          </a:p>
        </p:txBody>
      </p:sp>
      <p:sp>
        <p:nvSpPr>
          <p:cNvPr id="9" name="Rectangle 2"/>
          <p:cNvSpPr>
            <a:spLocks noChangeArrowheads="1"/>
          </p:cNvSpPr>
          <p:nvPr userDrawn="1"/>
        </p:nvSpPr>
        <p:spPr bwMode="auto">
          <a:xfrm>
            <a:off x="15875" y="30163"/>
            <a:ext cx="9128125"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de-DE" sz="800" dirty="0"/>
              <a:t>© hellmut.koerber@</a:t>
            </a:r>
            <a:r>
              <a:rPr lang="en-US" altLang="de-DE" sz="800" i="1" dirty="0"/>
              <a:t>fleXinfo.</a:t>
            </a:r>
            <a:r>
              <a:rPr lang="en-US" altLang="de-DE" sz="800" dirty="0"/>
              <a:t>ch</a:t>
            </a:r>
            <a:r>
              <a:rPr lang="en-US" altLang="de-DE" sz="800" i="1" dirty="0"/>
              <a:t>, </a:t>
            </a:r>
            <a:r>
              <a:rPr lang="de-CH" sz="800" dirty="0" smtClean="0"/>
              <a:t>AES_AF_HvK.pptx</a:t>
            </a:r>
            <a:r>
              <a:rPr lang="de-DE" altLang="de-DE" sz="800" kern="1200" dirty="0" smtClean="0">
                <a:solidFill>
                  <a:schemeClr val="tx1"/>
                </a:solidFill>
                <a:latin typeface="Times New Roman" pitchFamily="18" charset="0"/>
                <a:ea typeface="+mn-ea"/>
                <a:cs typeface="Arial" charset="0"/>
              </a:rPr>
              <a:t>, Version </a:t>
            </a:r>
            <a:r>
              <a:rPr lang="de-DE" altLang="de-DE" sz="800" kern="1200" dirty="0" smtClean="0">
                <a:solidFill>
                  <a:schemeClr val="tx1"/>
                </a:solidFill>
                <a:latin typeface="Times New Roman" pitchFamily="18" charset="0"/>
                <a:ea typeface="+mn-ea"/>
                <a:cs typeface="Arial" charset="0"/>
              </a:rPr>
              <a:t>1.1  26.07.2017</a:t>
            </a:r>
            <a:r>
              <a:rPr lang="de-DE" altLang="de-DE" sz="800" kern="1200" dirty="0" smtClean="0">
                <a:solidFill>
                  <a:schemeClr val="tx1"/>
                </a:solidFill>
                <a:latin typeface="Times New Roman" pitchFamily="18" charset="0"/>
                <a:ea typeface="+mn-ea"/>
                <a:cs typeface="Arial" charset="0"/>
              </a:rPr>
              <a:t>	</a:t>
            </a:r>
            <a:r>
              <a:rPr lang="de-DE" altLang="de-DE" sz="800" dirty="0" smtClean="0">
                <a:latin typeface="Arial" charset="0"/>
              </a:rPr>
              <a:t> </a:t>
            </a:r>
            <a:r>
              <a:rPr lang="de-DE" altLang="de-DE" sz="800" baseline="0" dirty="0" smtClean="0">
                <a:latin typeface="Arial" charset="0"/>
              </a:rPr>
              <a:t>                  </a:t>
            </a:r>
            <a:r>
              <a:rPr lang="de-DE" altLang="de-DE" sz="800" dirty="0" smtClean="0">
                <a:latin typeface="Arial" charset="0"/>
              </a:rPr>
              <a:t>   </a:t>
            </a:r>
            <a:r>
              <a:rPr lang="de-DE" altLang="de-DE" sz="800" dirty="0">
                <a:latin typeface="Arial" charset="0"/>
              </a:rPr>
              <a:t>-</a:t>
            </a:r>
            <a:r>
              <a:rPr lang="de-DE" altLang="de-DE" sz="800" b="1" dirty="0">
                <a:latin typeface="Arial" charset="0"/>
              </a:rPr>
              <a:t> </a:t>
            </a:r>
            <a:fld id="{FFE2FEEC-DEA5-4105-A709-64FA19454E63}" type="slidenum">
              <a:rPr lang="de-DE" altLang="de-DE" sz="800" b="1">
                <a:latin typeface="Arial" charset="0"/>
              </a:rPr>
              <a:pPr/>
              <a:t>‹Nr.›</a:t>
            </a:fld>
            <a:r>
              <a:rPr lang="de-DE" altLang="de-DE" sz="800" b="1" dirty="0">
                <a:latin typeface="Arial" charset="0"/>
              </a:rPr>
              <a:t> -</a:t>
            </a:r>
            <a:r>
              <a:rPr lang="de-DE" altLang="de-DE" sz="800" dirty="0">
                <a:latin typeface="Arial" charset="0"/>
              </a:rPr>
              <a:t>         			</a:t>
            </a:r>
          </a:p>
        </p:txBody>
      </p:sp>
    </p:spTree>
    <p:extLst>
      <p:ext uri="{BB962C8B-B14F-4D97-AF65-F5344CB8AC3E}">
        <p14:creationId xmlns:p14="http://schemas.microsoft.com/office/powerpoint/2010/main" val="616690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amma/>
                <a:tint val="10196"/>
                <a:invGamma/>
              </a:schemeClr>
            </a:gs>
            <a:gs pos="10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875" y="30163"/>
            <a:ext cx="9128125"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de-DE" sz="800" dirty="0"/>
              <a:t>© hellmut.koerber@</a:t>
            </a:r>
            <a:r>
              <a:rPr lang="en-US" altLang="de-DE" sz="800" i="1" dirty="0"/>
              <a:t>fleXinfo.</a:t>
            </a:r>
            <a:r>
              <a:rPr lang="en-US" altLang="de-DE" sz="800" dirty="0"/>
              <a:t>ch</a:t>
            </a:r>
            <a:r>
              <a:rPr lang="en-US" altLang="de-DE" sz="800" i="1" dirty="0"/>
              <a:t>, </a:t>
            </a:r>
            <a:r>
              <a:rPr lang="de-CH" sz="800" dirty="0" smtClean="0"/>
              <a:t>Soil Food </a:t>
            </a:r>
            <a:r>
              <a:rPr lang="de-CH" sz="800" kern="1200" dirty="0" smtClean="0">
                <a:solidFill>
                  <a:schemeClr val="tx1"/>
                </a:solidFill>
                <a:latin typeface="Times New Roman" pitchFamily="18" charset="0"/>
                <a:ea typeface="+mn-ea"/>
                <a:cs typeface="Arial" charset="0"/>
              </a:rPr>
              <a:t>Web </a:t>
            </a:r>
            <a:r>
              <a:rPr lang="de-DE" altLang="de-DE" sz="800" kern="1200" dirty="0" smtClean="0">
                <a:solidFill>
                  <a:schemeClr val="tx1"/>
                </a:solidFill>
                <a:latin typeface="Times New Roman" pitchFamily="18" charset="0"/>
                <a:ea typeface="+mn-ea"/>
                <a:cs typeface="Arial" charset="0"/>
              </a:rPr>
              <a:t>, Version 1.1  30.03.2014</a:t>
            </a:r>
            <a:r>
              <a:rPr lang="de-DE" altLang="de-DE" sz="800" dirty="0">
                <a:latin typeface="Arial" charset="0"/>
              </a:rPr>
              <a:t>	 </a:t>
            </a:r>
            <a:r>
              <a:rPr lang="de-DE" altLang="de-DE" sz="800" baseline="0" dirty="0" smtClean="0">
                <a:latin typeface="Arial" charset="0"/>
              </a:rPr>
              <a:t>                  </a:t>
            </a:r>
            <a:r>
              <a:rPr lang="de-DE" altLang="de-DE" sz="800" dirty="0" smtClean="0">
                <a:latin typeface="Arial" charset="0"/>
              </a:rPr>
              <a:t>   </a:t>
            </a:r>
            <a:r>
              <a:rPr lang="de-DE" altLang="de-DE" sz="800" dirty="0">
                <a:latin typeface="Arial" charset="0"/>
              </a:rPr>
              <a:t>-</a:t>
            </a:r>
            <a:r>
              <a:rPr lang="de-DE" altLang="de-DE" sz="800" b="1" dirty="0">
                <a:latin typeface="Arial" charset="0"/>
              </a:rPr>
              <a:t> </a:t>
            </a:r>
            <a:fld id="{FFE2FEEC-DEA5-4105-A709-64FA19454E63}" type="slidenum">
              <a:rPr lang="de-DE" altLang="de-DE" sz="800" b="1">
                <a:latin typeface="Arial" charset="0"/>
              </a:rPr>
              <a:pPr/>
              <a:t>‹Nr.›</a:t>
            </a:fld>
            <a:r>
              <a:rPr lang="de-DE" altLang="de-DE" sz="800" b="1" dirty="0">
                <a:latin typeface="Arial" charset="0"/>
              </a:rPr>
              <a:t> -</a:t>
            </a:r>
            <a:r>
              <a:rPr lang="de-DE" altLang="de-DE" sz="800" dirty="0">
                <a:latin typeface="Arial" charset="0"/>
              </a:rPr>
              <a:t>         			</a:t>
            </a:r>
          </a:p>
        </p:txBody>
      </p:sp>
      <p:sp>
        <p:nvSpPr>
          <p:cNvPr id="1027" name="Rectangle 3"/>
          <p:cNvSpPr>
            <a:spLocks noGrp="1" noChangeArrowheads="1"/>
          </p:cNvSpPr>
          <p:nvPr>
            <p:ph type="title"/>
          </p:nvPr>
        </p:nvSpPr>
        <p:spPr bwMode="auto">
          <a:xfrm>
            <a:off x="900113" y="468313"/>
            <a:ext cx="70373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de-DE" altLang="de-DE" dirty="0" smtClean="0"/>
              <a:t>Slide Title</a:t>
            </a:r>
          </a:p>
        </p:txBody>
      </p:sp>
      <p:sp>
        <p:nvSpPr>
          <p:cNvPr id="1028" name="Rectangle 4"/>
          <p:cNvSpPr>
            <a:spLocks noGrp="1" noChangeArrowheads="1"/>
          </p:cNvSpPr>
          <p:nvPr>
            <p:ph type="body" idx="1"/>
          </p:nvPr>
        </p:nvSpPr>
        <p:spPr bwMode="auto">
          <a:xfrm>
            <a:off x="900113" y="1608138"/>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de-DE" altLang="de-DE" dirty="0" smtClean="0"/>
              <a:t>Body Text</a:t>
            </a:r>
          </a:p>
          <a:p>
            <a:pPr lvl="1"/>
            <a:r>
              <a:rPr lang="de-DE" altLang="de-DE" dirty="0" smtClean="0"/>
              <a:t>Second Level</a:t>
            </a:r>
          </a:p>
          <a:p>
            <a:pPr lvl="2"/>
            <a:r>
              <a:rPr lang="de-DE" altLang="de-DE" dirty="0" smtClean="0"/>
              <a:t>Third Level</a:t>
            </a:r>
          </a:p>
          <a:p>
            <a:pPr lvl="3"/>
            <a:r>
              <a:rPr lang="de-DE" altLang="de-DE" dirty="0" err="1" smtClean="0"/>
              <a:t>Fourth</a:t>
            </a:r>
            <a:r>
              <a:rPr lang="de-DE" altLang="de-DE" dirty="0" smtClean="0"/>
              <a:t> Level</a:t>
            </a:r>
          </a:p>
          <a:p>
            <a:pPr lvl="4"/>
            <a:r>
              <a:rPr lang="de-DE" altLang="de-DE" dirty="0" err="1" smtClean="0"/>
              <a:t>Fifth</a:t>
            </a:r>
            <a:r>
              <a:rPr lang="de-DE" altLang="de-DE" dirty="0" smtClean="0"/>
              <a:t>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000" b="1">
          <a:solidFill>
            <a:schemeClr val="tx2"/>
          </a:solidFill>
          <a:latin typeface="+mj-lt"/>
          <a:ea typeface="+mj-ea"/>
          <a:cs typeface="+mj-cs"/>
        </a:defRPr>
      </a:lvl1pPr>
      <a:lvl2pPr algn="ctr" rtl="0" eaLnBrk="0" fontAlgn="base" hangingPunct="0">
        <a:lnSpc>
          <a:spcPct val="90000"/>
        </a:lnSpc>
        <a:spcBef>
          <a:spcPct val="0"/>
        </a:spcBef>
        <a:spcAft>
          <a:spcPct val="0"/>
        </a:spcAft>
        <a:defRPr sz="2000" b="1">
          <a:solidFill>
            <a:schemeClr val="tx2"/>
          </a:solidFill>
          <a:latin typeface="Arial" charset="0"/>
        </a:defRPr>
      </a:lvl2pPr>
      <a:lvl3pPr algn="ctr" rtl="0" eaLnBrk="0" fontAlgn="base" hangingPunct="0">
        <a:lnSpc>
          <a:spcPct val="90000"/>
        </a:lnSpc>
        <a:spcBef>
          <a:spcPct val="0"/>
        </a:spcBef>
        <a:spcAft>
          <a:spcPct val="0"/>
        </a:spcAft>
        <a:defRPr sz="2000" b="1">
          <a:solidFill>
            <a:schemeClr val="tx2"/>
          </a:solidFill>
          <a:latin typeface="Arial" charset="0"/>
        </a:defRPr>
      </a:lvl3pPr>
      <a:lvl4pPr algn="ctr" rtl="0" eaLnBrk="0" fontAlgn="base" hangingPunct="0">
        <a:lnSpc>
          <a:spcPct val="90000"/>
        </a:lnSpc>
        <a:spcBef>
          <a:spcPct val="0"/>
        </a:spcBef>
        <a:spcAft>
          <a:spcPct val="0"/>
        </a:spcAft>
        <a:defRPr sz="2000" b="1">
          <a:solidFill>
            <a:schemeClr val="tx2"/>
          </a:solidFill>
          <a:latin typeface="Arial" charset="0"/>
        </a:defRPr>
      </a:lvl4pPr>
      <a:lvl5pPr algn="ctr" rtl="0" eaLnBrk="0" fontAlgn="base" hangingPunct="0">
        <a:lnSpc>
          <a:spcPct val="90000"/>
        </a:lnSpc>
        <a:spcBef>
          <a:spcPct val="0"/>
        </a:spcBef>
        <a:spcAft>
          <a:spcPct val="0"/>
        </a:spcAft>
        <a:defRPr sz="2000" b="1">
          <a:solidFill>
            <a:schemeClr val="tx2"/>
          </a:solidFill>
          <a:latin typeface="Arial" charset="0"/>
        </a:defRPr>
      </a:lvl5pPr>
      <a:lvl6pPr marL="457200" algn="ctr" rtl="0" eaLnBrk="0" fontAlgn="base" hangingPunct="0">
        <a:lnSpc>
          <a:spcPct val="90000"/>
        </a:lnSpc>
        <a:spcBef>
          <a:spcPct val="0"/>
        </a:spcBef>
        <a:spcAft>
          <a:spcPct val="0"/>
        </a:spcAft>
        <a:defRPr sz="2000" b="1">
          <a:solidFill>
            <a:schemeClr val="tx2"/>
          </a:solidFill>
          <a:latin typeface="Arial" charset="0"/>
        </a:defRPr>
      </a:lvl6pPr>
      <a:lvl7pPr marL="914400" algn="ctr" rtl="0" eaLnBrk="0" fontAlgn="base" hangingPunct="0">
        <a:lnSpc>
          <a:spcPct val="90000"/>
        </a:lnSpc>
        <a:spcBef>
          <a:spcPct val="0"/>
        </a:spcBef>
        <a:spcAft>
          <a:spcPct val="0"/>
        </a:spcAft>
        <a:defRPr sz="2000" b="1">
          <a:solidFill>
            <a:schemeClr val="tx2"/>
          </a:solidFill>
          <a:latin typeface="Arial" charset="0"/>
        </a:defRPr>
      </a:lvl7pPr>
      <a:lvl8pPr marL="1371600" algn="ctr" rtl="0" eaLnBrk="0" fontAlgn="base" hangingPunct="0">
        <a:lnSpc>
          <a:spcPct val="90000"/>
        </a:lnSpc>
        <a:spcBef>
          <a:spcPct val="0"/>
        </a:spcBef>
        <a:spcAft>
          <a:spcPct val="0"/>
        </a:spcAft>
        <a:defRPr sz="2000" b="1">
          <a:solidFill>
            <a:schemeClr val="tx2"/>
          </a:solidFill>
          <a:latin typeface="Arial" charset="0"/>
        </a:defRPr>
      </a:lvl8pPr>
      <a:lvl9pPr marL="1828800" algn="ctr" rtl="0" eaLnBrk="0" fontAlgn="base" hangingPunct="0">
        <a:lnSpc>
          <a:spcPct val="90000"/>
        </a:lnSpc>
        <a:spcBef>
          <a:spcPct val="0"/>
        </a:spcBef>
        <a:spcAft>
          <a:spcPct val="0"/>
        </a:spcAft>
        <a:defRPr sz="2000" b="1">
          <a:solidFill>
            <a:schemeClr val="tx2"/>
          </a:solidFill>
          <a:latin typeface="Arial" charset="0"/>
        </a:defRPr>
      </a:lvl9pPr>
    </p:titleStyle>
    <p:bodyStyle>
      <a:lvl1pPr marL="285750" indent="-285750" algn="l" rtl="0" eaLnBrk="0" fontAlgn="base" hangingPunct="0">
        <a:lnSpc>
          <a:spcPct val="90000"/>
        </a:lnSpc>
        <a:spcBef>
          <a:spcPct val="40000"/>
        </a:spcBef>
        <a:spcAft>
          <a:spcPct val="0"/>
        </a:spcAft>
        <a:buClr>
          <a:schemeClr val="accent1"/>
        </a:buClr>
        <a:buSzPct val="75000"/>
        <a:buFont typeface="Symbol" pitchFamily="18" charset="2"/>
        <a:defRPr b="1">
          <a:solidFill>
            <a:schemeClr val="tx1"/>
          </a:solidFill>
          <a:latin typeface="+mn-lt"/>
          <a:ea typeface="+mn-ea"/>
          <a:cs typeface="+mn-cs"/>
        </a:defRPr>
      </a:lvl1pPr>
      <a:lvl2pPr marL="685800" indent="-228600" algn="l" rtl="0" eaLnBrk="0" fontAlgn="base" hangingPunct="0">
        <a:lnSpc>
          <a:spcPct val="90000"/>
        </a:lnSpc>
        <a:spcBef>
          <a:spcPct val="40000"/>
        </a:spcBef>
        <a:spcAft>
          <a:spcPct val="0"/>
        </a:spcAft>
        <a:buSzPct val="100000"/>
        <a:buChar char="•"/>
        <a:defRPr sz="1600" b="1">
          <a:solidFill>
            <a:schemeClr val="tx1"/>
          </a:solidFill>
          <a:latin typeface="+mn-lt"/>
        </a:defRPr>
      </a:lvl2pPr>
      <a:lvl3pPr marL="1143000" indent="-228600" algn="l" rtl="0" eaLnBrk="0" fontAlgn="base" hangingPunct="0">
        <a:lnSpc>
          <a:spcPct val="90000"/>
        </a:lnSpc>
        <a:spcBef>
          <a:spcPct val="40000"/>
        </a:spcBef>
        <a:spcAft>
          <a:spcPct val="0"/>
        </a:spcAft>
        <a:buSzPct val="100000"/>
        <a:buChar char="•"/>
        <a:defRPr sz="1400">
          <a:solidFill>
            <a:schemeClr val="tx1"/>
          </a:solidFill>
          <a:latin typeface="+mn-lt"/>
        </a:defRPr>
      </a:lvl3pPr>
      <a:lvl4pPr marL="1543050" indent="-171450" algn="l" rtl="0" eaLnBrk="0" fontAlgn="base" hangingPunct="0">
        <a:lnSpc>
          <a:spcPct val="90000"/>
        </a:lnSpc>
        <a:spcBef>
          <a:spcPct val="40000"/>
        </a:spcBef>
        <a:spcAft>
          <a:spcPct val="0"/>
        </a:spcAft>
        <a:buSzPct val="75000"/>
        <a:buChar char="–"/>
        <a:defRPr sz="1200">
          <a:solidFill>
            <a:schemeClr val="tx1"/>
          </a:solidFill>
          <a:latin typeface="+mn-lt"/>
        </a:defRPr>
      </a:lvl4pPr>
      <a:lvl5pPr marL="2000250" indent="-171450" algn="l" rtl="0" eaLnBrk="0" fontAlgn="base" hangingPunct="0">
        <a:lnSpc>
          <a:spcPct val="90000"/>
        </a:lnSpc>
        <a:spcBef>
          <a:spcPct val="40000"/>
        </a:spcBef>
        <a:spcAft>
          <a:spcPct val="0"/>
        </a:spcAft>
        <a:buSzPct val="100000"/>
        <a:buChar char="•"/>
        <a:defRPr sz="1000">
          <a:solidFill>
            <a:schemeClr val="tx1"/>
          </a:solidFill>
          <a:latin typeface="+mn-lt"/>
        </a:defRPr>
      </a:lvl5pPr>
      <a:lvl6pPr marL="2457450" indent="-171450" algn="l" rtl="0" eaLnBrk="0" fontAlgn="base" hangingPunct="0">
        <a:lnSpc>
          <a:spcPct val="90000"/>
        </a:lnSpc>
        <a:spcBef>
          <a:spcPct val="40000"/>
        </a:spcBef>
        <a:spcAft>
          <a:spcPct val="0"/>
        </a:spcAft>
        <a:buSzPct val="100000"/>
        <a:buChar char="•"/>
        <a:defRPr sz="1000">
          <a:solidFill>
            <a:schemeClr val="tx1"/>
          </a:solidFill>
          <a:latin typeface="+mn-lt"/>
        </a:defRPr>
      </a:lvl6pPr>
      <a:lvl7pPr marL="2914650" indent="-171450" algn="l" rtl="0" eaLnBrk="0" fontAlgn="base" hangingPunct="0">
        <a:lnSpc>
          <a:spcPct val="90000"/>
        </a:lnSpc>
        <a:spcBef>
          <a:spcPct val="40000"/>
        </a:spcBef>
        <a:spcAft>
          <a:spcPct val="0"/>
        </a:spcAft>
        <a:buSzPct val="100000"/>
        <a:buChar char="•"/>
        <a:defRPr sz="1000">
          <a:solidFill>
            <a:schemeClr val="tx1"/>
          </a:solidFill>
          <a:latin typeface="+mn-lt"/>
        </a:defRPr>
      </a:lvl7pPr>
      <a:lvl8pPr marL="3371850" indent="-171450" algn="l" rtl="0" eaLnBrk="0" fontAlgn="base" hangingPunct="0">
        <a:lnSpc>
          <a:spcPct val="90000"/>
        </a:lnSpc>
        <a:spcBef>
          <a:spcPct val="40000"/>
        </a:spcBef>
        <a:spcAft>
          <a:spcPct val="0"/>
        </a:spcAft>
        <a:buSzPct val="100000"/>
        <a:buChar char="•"/>
        <a:defRPr sz="1000">
          <a:solidFill>
            <a:schemeClr val="tx1"/>
          </a:solidFill>
          <a:latin typeface="+mn-lt"/>
        </a:defRPr>
      </a:lvl8pPr>
      <a:lvl9pPr marL="3829050" indent="-171450" algn="l" rtl="0" eaLnBrk="0" fontAlgn="base" hangingPunct="0">
        <a:lnSpc>
          <a:spcPct val="90000"/>
        </a:lnSpc>
        <a:spcBef>
          <a:spcPct val="40000"/>
        </a:spcBef>
        <a:spcAft>
          <a:spcPct val="0"/>
        </a:spcAft>
        <a:buSzPct val="10000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hyperlink" Target="Demo_MDB_D.xls"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8.jpeg"/></Relationships>
</file>

<file path=ppt/slides/_rels/slide107.xml.rels><?xml version="1.0" encoding="UTF-8" standalone="yes"?>
<Relationships xmlns="http://schemas.openxmlformats.org/package/2006/relationships"><Relationship Id="rId3" Type="http://schemas.openxmlformats.org/officeDocument/2006/relationships/hyperlink" Target="mailto:hellmut.koerber@flexinfo.ch" TargetMode="External"/><Relationship Id="rId2" Type="http://schemas.openxmlformats.org/officeDocument/2006/relationships/hyperlink" Target="http://www.flexinfo.ch/"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ww.flexinfo.ch/Regeneration/AES_AF_HvK.pptx" TargetMode="External"/><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hyperlink" Target="mailto:hellmut.koerber@flexinfo.ch" TargetMode="External"/><Relationship Id="rId4" Type="http://schemas.openxmlformats.org/officeDocument/2006/relationships/hyperlink" Target="http://www.flexinfo.ch/"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Presentation/Landbau/Freie%20Betriebe/Fotos.pp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2.xml"/><Relationship Id="rId6" Type="http://schemas.openxmlformats.org/officeDocument/2006/relationships/slide" Target="slide68.xml"/><Relationship Id="rId5" Type="http://schemas.openxmlformats.org/officeDocument/2006/relationships/slide" Target="slide1.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cid:bc69e00b-e61e-4795-b539-531db9f5df0f@fibl.ch"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themeOverride" Target="../theme/themeOverride5.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71.jpeg"/><Relationship Id="rId3" Type="http://schemas.openxmlformats.org/officeDocument/2006/relationships/image" Target="../media/image8.jpeg"/><Relationship Id="rId7" Type="http://schemas.openxmlformats.org/officeDocument/2006/relationships/image" Target="../media/image15.png"/><Relationship Id="rId12" Type="http://schemas.openxmlformats.org/officeDocument/2006/relationships/slide" Target="slide35.xml"/><Relationship Id="rId2" Type="http://schemas.openxmlformats.org/officeDocument/2006/relationships/slide" Target="slide43.xml"/><Relationship Id="rId1" Type="http://schemas.openxmlformats.org/officeDocument/2006/relationships/slideLayout" Target="../slideLayouts/slideLayout7.xml"/><Relationship Id="rId6" Type="http://schemas.openxmlformats.org/officeDocument/2006/relationships/slide" Target="slide67.xml"/><Relationship Id="rId11" Type="http://schemas.openxmlformats.org/officeDocument/2006/relationships/image" Target="../media/image5.jpeg"/><Relationship Id="rId5" Type="http://schemas.openxmlformats.org/officeDocument/2006/relationships/image" Target="../media/image14.png"/><Relationship Id="rId10" Type="http://schemas.openxmlformats.org/officeDocument/2006/relationships/slide" Target="slide30.xml"/><Relationship Id="rId4" Type="http://schemas.openxmlformats.org/officeDocument/2006/relationships/slide" Target="slide75.xml"/><Relationship Id="rId9" Type="http://schemas.openxmlformats.org/officeDocument/2006/relationships/image" Target="../media/image4.png"/></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Presentation/Presentation/Landbau/Freie%20Betriebe/Fotos.ppt" TargetMode="External"/><Relationship Id="rId1" Type="http://schemas.openxmlformats.org/officeDocument/2006/relationships/slideLayout" Target="../slideLayouts/slideLayout6.xml"/><Relationship Id="rId6" Type="http://schemas.openxmlformats.org/officeDocument/2006/relationships/image" Target="../media/image77.wmf"/><Relationship Id="rId5" Type="http://schemas.openxmlformats.org/officeDocument/2006/relationships/image" Target="../media/image76.png"/><Relationship Id="rId4" Type="http://schemas.openxmlformats.org/officeDocument/2006/relationships/image" Target="../media/image75.wmf"/></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Presentation/Presentation/Landbau/Freie%20Betriebe/Fotos.ppt" TargetMode="External"/></Relationships>
</file>

<file path=ppt/slides/_rels/slide57.xml.rels><?xml version="1.0" encoding="UTF-8" standalone="yes"?>
<Relationships xmlns="http://schemas.openxmlformats.org/package/2006/relationships"><Relationship Id="rId13" Type="http://schemas.openxmlformats.org/officeDocument/2006/relationships/image" Target="../media/image79.jpe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slide" Target="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78.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Update15N.pptx#-1,1,N&#228;hrstoffe in unserer Nahrung" TargetMode="Externa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slide" Target="slide104.xml"/><Relationship Id="rId21" Type="http://schemas.openxmlformats.org/officeDocument/2006/relationships/slide" Target="slide6.xml"/><Relationship Id="rId34" Type="http://schemas.openxmlformats.org/officeDocument/2006/relationships/slide" Target="slide91.xml"/><Relationship Id="rId42" Type="http://schemas.openxmlformats.org/officeDocument/2006/relationships/slide" Target="slide58.xml"/><Relationship Id="rId7" Type="http://schemas.openxmlformats.org/officeDocument/2006/relationships/image" Target="../media/image3.png"/><Relationship Id="rId2" Type="http://schemas.openxmlformats.org/officeDocument/2006/relationships/slide" Target="slide10.xml"/><Relationship Id="rId16" Type="http://schemas.openxmlformats.org/officeDocument/2006/relationships/image" Target="../media/image8.jpe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5.jpeg"/><Relationship Id="rId24" Type="http://schemas.openxmlformats.org/officeDocument/2006/relationships/image" Target="../media/image12.png"/><Relationship Id="rId32" Type="http://schemas.openxmlformats.org/officeDocument/2006/relationships/image" Target="../media/image16.png"/><Relationship Id="rId37" Type="http://schemas.openxmlformats.org/officeDocument/2006/relationships/image" Target="../media/image18.jpeg"/><Relationship Id="rId40" Type="http://schemas.openxmlformats.org/officeDocument/2006/relationships/image" Target="../media/image19.png"/><Relationship Id="rId45" Type="http://schemas.openxmlformats.org/officeDocument/2006/relationships/slide" Target="slide60.xml"/><Relationship Id="rId5" Type="http://schemas.openxmlformats.org/officeDocument/2006/relationships/image" Target="../media/image2.jpeg"/><Relationship Id="rId15" Type="http://schemas.openxmlformats.org/officeDocument/2006/relationships/slide" Target="slide43.xml"/><Relationship Id="rId23" Type="http://schemas.openxmlformats.org/officeDocument/2006/relationships/slide" Target="slide11.xml"/><Relationship Id="rId28" Type="http://schemas.openxmlformats.org/officeDocument/2006/relationships/slide" Target="slide75.xml"/><Relationship Id="rId36" Type="http://schemas.openxmlformats.org/officeDocument/2006/relationships/slide" Target="slide79.xml"/><Relationship Id="rId10" Type="http://schemas.openxmlformats.org/officeDocument/2006/relationships/slide" Target="slide30.xml"/><Relationship Id="rId19" Type="http://schemas.openxmlformats.org/officeDocument/2006/relationships/slide" Target="slide48.xml"/><Relationship Id="rId31" Type="http://schemas.openxmlformats.org/officeDocument/2006/relationships/slide" Target="slide68.xml"/><Relationship Id="rId44" Type="http://schemas.openxmlformats.org/officeDocument/2006/relationships/image" Target="../media/image22.png"/><Relationship Id="rId4" Type="http://schemas.openxmlformats.org/officeDocument/2006/relationships/slide" Target="slide97.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slide" Target="slide67.xml"/><Relationship Id="rId30" Type="http://schemas.openxmlformats.org/officeDocument/2006/relationships/image" Target="../media/image15.png"/><Relationship Id="rId35" Type="http://schemas.openxmlformats.org/officeDocument/2006/relationships/image" Target="../media/image17.png"/><Relationship Id="rId43" Type="http://schemas.openxmlformats.org/officeDocument/2006/relationships/image" Target="../media/image21.png"/><Relationship Id="rId8" Type="http://schemas.openxmlformats.org/officeDocument/2006/relationships/slide" Target="slide22.xml"/><Relationship Id="rId3" Type="http://schemas.openxmlformats.org/officeDocument/2006/relationships/image" Target="../media/image1.png"/><Relationship Id="rId12" Type="http://schemas.openxmlformats.org/officeDocument/2006/relationships/slide" Target="slide35.xml"/><Relationship Id="rId17" Type="http://schemas.openxmlformats.org/officeDocument/2006/relationships/slide" Target="slide46.xml"/><Relationship Id="rId25" Type="http://schemas.openxmlformats.org/officeDocument/2006/relationships/slide" Target="slide13.xml"/><Relationship Id="rId33" Type="http://schemas.openxmlformats.org/officeDocument/2006/relationships/slide" Target="slide90.xml"/><Relationship Id="rId38" Type="http://schemas.openxmlformats.org/officeDocument/2006/relationships/slide" Target="slide102.xml"/><Relationship Id="rId46" Type="http://schemas.openxmlformats.org/officeDocument/2006/relationships/image" Target="../media/image23.png"/><Relationship Id="rId20" Type="http://schemas.openxmlformats.org/officeDocument/2006/relationships/image" Target="../media/image10.png"/><Relationship Id="rId41" Type="http://schemas.openxmlformats.org/officeDocument/2006/relationships/image" Target="../media/image20.png"/></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5274"/>
            <a:ext cx="8229600" cy="1076325"/>
          </a:xfrm>
        </p:spPr>
        <p:txBody>
          <a:bodyPr>
            <a:normAutofit fontScale="90000"/>
          </a:bodyPr>
          <a:lstStyle/>
          <a:p>
            <a:r>
              <a:rPr lang="de-DE" sz="3200" b="1" i="1" dirty="0"/>
              <a:t>Vom Ressourcen-Verbrauch zur Ressourcen-Quelle</a:t>
            </a:r>
            <a:r>
              <a:rPr lang="de-DE" sz="2800" dirty="0"/>
              <a:t/>
            </a:r>
            <a:br>
              <a:rPr lang="de-DE" sz="2800" dirty="0"/>
            </a:br>
            <a:r>
              <a:rPr lang="de-DE" sz="2200" b="1" dirty="0" smtClean="0"/>
              <a:t>Eine Einführung in</a:t>
            </a:r>
            <a:r>
              <a:rPr lang="de-DE" sz="2200" dirty="0" smtClean="0"/>
              <a:t> </a:t>
            </a:r>
            <a:r>
              <a:rPr lang="de-DE" sz="2200" b="1" dirty="0" smtClean="0"/>
              <a:t>Agrar-Ökosysteme </a:t>
            </a:r>
            <a:endParaRPr lang="de-DE" sz="3100" dirty="0"/>
          </a:p>
        </p:txBody>
      </p:sp>
      <p:sp>
        <p:nvSpPr>
          <p:cNvPr id="3" name="Inhaltsplatzhalter 2"/>
          <p:cNvSpPr>
            <a:spLocks noGrp="1"/>
          </p:cNvSpPr>
          <p:nvPr>
            <p:ph idx="1"/>
          </p:nvPr>
        </p:nvSpPr>
        <p:spPr>
          <a:xfrm>
            <a:off x="1476376" y="1362074"/>
            <a:ext cx="6153150" cy="3850066"/>
          </a:xfrm>
        </p:spPr>
        <p:txBody>
          <a:bodyPr>
            <a:noAutofit/>
          </a:bodyPr>
          <a:lstStyle/>
          <a:p>
            <a:pPr marL="0" indent="0">
              <a:buNone/>
            </a:pPr>
            <a:r>
              <a:rPr lang="de-CH" sz="1600" b="1" dirty="0" smtClean="0"/>
              <a:t>Demo</a:t>
            </a:r>
            <a:endParaRPr lang="de-CH" sz="1600" dirty="0"/>
          </a:p>
          <a:p>
            <a:r>
              <a:rPr lang="de-DE" sz="1600" b="1" dirty="0" smtClean="0"/>
              <a:t>Regeneration ist nötig </a:t>
            </a:r>
            <a:r>
              <a:rPr lang="de-DE" sz="1600" dirty="0" smtClean="0"/>
              <a:t>	</a:t>
            </a:r>
          </a:p>
          <a:p>
            <a:pPr lvl="1"/>
            <a:r>
              <a:rPr lang="de-DE" sz="1600" dirty="0" smtClean="0"/>
              <a:t>Raubbau stoppen</a:t>
            </a:r>
          </a:p>
          <a:p>
            <a:pPr lvl="1"/>
            <a:r>
              <a:rPr lang="de-DE" sz="1600" dirty="0" smtClean="0"/>
              <a:t>Nachwachsen lassen, was eine nachhaltige Gesellschaft dann gut verbrauchen kann</a:t>
            </a:r>
          </a:p>
          <a:p>
            <a:pPr lvl="1"/>
            <a:r>
              <a:rPr lang="de-CH" sz="1600" i="1" dirty="0"/>
              <a:t>Ist regenerativ mehr als nachhaltig? </a:t>
            </a:r>
          </a:p>
          <a:p>
            <a:r>
              <a:rPr lang="de-DE" sz="1600" b="1" dirty="0" smtClean="0"/>
              <a:t>Regeneration ist möglich</a:t>
            </a:r>
          </a:p>
          <a:p>
            <a:pPr lvl="1"/>
            <a:r>
              <a:rPr lang="de-DE" sz="1600" i="1" dirty="0" smtClean="0"/>
              <a:t>Wie kann Regeneration gelingen?</a:t>
            </a:r>
          </a:p>
          <a:p>
            <a:pPr lvl="1"/>
            <a:r>
              <a:rPr lang="de-DE" sz="1600" dirty="0" smtClean="0"/>
              <a:t>Beispiele …</a:t>
            </a:r>
          </a:p>
          <a:p>
            <a:pPr marL="0" indent="0">
              <a:buNone/>
            </a:pPr>
            <a:r>
              <a:rPr lang="de-CH" sz="1600" b="1" dirty="0" smtClean="0"/>
              <a:t>Regeneration in </a:t>
            </a:r>
            <a:r>
              <a:rPr lang="de-CH" sz="1600" b="1" smtClean="0"/>
              <a:t>Gang </a:t>
            </a:r>
            <a:r>
              <a:rPr lang="de-CH" sz="1600" b="1" smtClean="0"/>
              <a:t>setzen - TODO</a:t>
            </a:r>
            <a:endParaRPr lang="de-CH" sz="1600" b="1" dirty="0" smtClean="0"/>
          </a:p>
          <a:p>
            <a:r>
              <a:rPr lang="de-CH" sz="1600" i="1" dirty="0" smtClean="0"/>
              <a:t>Wie </a:t>
            </a:r>
            <a:r>
              <a:rPr lang="de-CH" sz="1600" i="1" dirty="0"/>
              <a:t>kann man das belegen?</a:t>
            </a:r>
          </a:p>
          <a:p>
            <a:r>
              <a:rPr lang="de-CH" sz="1600" i="1" dirty="0"/>
              <a:t>Was </a:t>
            </a:r>
            <a:r>
              <a:rPr lang="de-CH" sz="1600" i="1" dirty="0" smtClean="0"/>
              <a:t>fehlt noch? und</a:t>
            </a:r>
            <a:endParaRPr lang="de-CH" sz="1600" i="1" dirty="0"/>
          </a:p>
          <a:p>
            <a:r>
              <a:rPr lang="de-DE" sz="1600" i="1" dirty="0"/>
              <a:t>Wie kann man das breit umsetzen?</a:t>
            </a:r>
            <a:endParaRPr lang="de-CH" sz="1600" i="1" dirty="0"/>
          </a:p>
        </p:txBody>
      </p:sp>
      <p:sp>
        <p:nvSpPr>
          <p:cNvPr id="6" name="Rechteck 1"/>
          <p:cNvSpPr>
            <a:spLocks noChangeArrowheads="1"/>
          </p:cNvSpPr>
          <p:nvPr/>
        </p:nvSpPr>
        <p:spPr bwMode="auto">
          <a:xfrm>
            <a:off x="2028825" y="5358190"/>
            <a:ext cx="50863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eaLnBrk="1" hangingPunct="1"/>
            <a:r>
              <a:rPr lang="de-DE" altLang="de-DE" sz="1400" dirty="0" smtClean="0">
                <a:solidFill>
                  <a:srgbClr val="0066FF"/>
                </a:solidFill>
                <a:latin typeface="Arial" charset="0"/>
              </a:rPr>
              <a:t>Agrikulturfestival Freiburg </a:t>
            </a:r>
            <a:r>
              <a:rPr lang="de-DE" altLang="de-DE" sz="1400" dirty="0" smtClean="0">
                <a:solidFill>
                  <a:srgbClr val="0066FF"/>
                </a:solidFill>
                <a:latin typeface="Arial" charset="0"/>
              </a:rPr>
              <a:t>2017</a:t>
            </a:r>
            <a:br>
              <a:rPr lang="de-DE" altLang="de-DE" sz="1400" dirty="0" smtClean="0">
                <a:solidFill>
                  <a:srgbClr val="0066FF"/>
                </a:solidFill>
                <a:latin typeface="Arial" charset="0"/>
              </a:rPr>
            </a:br>
            <a:r>
              <a:rPr lang="de-DE" altLang="de-DE" sz="1400" dirty="0" smtClean="0">
                <a:solidFill>
                  <a:srgbClr val="0066FF"/>
                </a:solidFill>
                <a:latin typeface="Arial" charset="0"/>
              </a:rPr>
              <a:t>Version 1.1, 22.07.2017</a:t>
            </a:r>
            <a:endParaRPr lang="de-DE" altLang="de-DE" sz="1400" dirty="0" smtClean="0">
              <a:solidFill>
                <a:srgbClr val="0066FF"/>
              </a:solidFill>
              <a:latin typeface="Arial" charset="0"/>
            </a:endParaRPr>
          </a:p>
          <a:p>
            <a:pPr algn="ctr" eaLnBrk="1" hangingPunct="1"/>
            <a:r>
              <a:rPr lang="de-DE" altLang="de-DE" sz="1400" dirty="0" smtClean="0">
                <a:latin typeface="Arial" charset="0"/>
              </a:rPr>
              <a:t/>
            </a:r>
            <a:br>
              <a:rPr lang="de-DE" altLang="de-DE" sz="1400" dirty="0" smtClean="0">
                <a:latin typeface="Arial" charset="0"/>
              </a:rPr>
            </a:br>
            <a:r>
              <a:rPr lang="de-DE" altLang="de-DE" sz="1400" dirty="0" smtClean="0">
                <a:latin typeface="Arial" charset="0"/>
              </a:rPr>
              <a:t>Hellmut von Koerber, </a:t>
            </a:r>
            <a:r>
              <a:rPr lang="de-DE" altLang="de-DE" sz="1400" i="1" dirty="0" err="1" smtClean="0">
                <a:latin typeface="Arial" charset="0"/>
              </a:rPr>
              <a:t>fleXinfo</a:t>
            </a:r>
            <a:r>
              <a:rPr lang="de-DE" altLang="de-DE" sz="1400" i="1" dirty="0" smtClean="0">
                <a:latin typeface="Arial" charset="0"/>
              </a:rPr>
              <a:t>, </a:t>
            </a:r>
            <a:r>
              <a:rPr lang="de-DE" altLang="de-DE" sz="1400" dirty="0" smtClean="0">
                <a:latin typeface="Arial" charset="0"/>
              </a:rPr>
              <a:t>Frick (CH)</a:t>
            </a:r>
            <a:r>
              <a:rPr lang="de-DE" altLang="de-DE" sz="1400" i="1" dirty="0" smtClean="0">
                <a:latin typeface="Arial" charset="0"/>
              </a:rPr>
              <a:t/>
            </a:r>
            <a:br>
              <a:rPr lang="de-DE" altLang="de-DE" sz="1400" i="1" dirty="0" smtClean="0">
                <a:latin typeface="Arial" charset="0"/>
              </a:rPr>
            </a:br>
            <a:r>
              <a:rPr lang="de-DE" altLang="de-DE" sz="1400" dirty="0" smtClean="0">
                <a:latin typeface="Arial" charset="0"/>
              </a:rPr>
              <a:t>hellmut.koerber@flexinfo.ch</a:t>
            </a:r>
          </a:p>
          <a:p>
            <a:pPr algn="ctr" eaLnBrk="1" hangingPunct="1"/>
            <a:r>
              <a:rPr lang="de-DE" altLang="de-DE" sz="1400" dirty="0" smtClean="0">
                <a:latin typeface="Arial" charset="0"/>
              </a:rPr>
              <a:t>www.flexinfo.ch</a:t>
            </a:r>
            <a:endParaRPr lang="de-DE" altLang="de-DE" sz="1400" dirty="0">
              <a:latin typeface="Arial" charset="0"/>
            </a:endParaRPr>
          </a:p>
        </p:txBody>
      </p:sp>
      <p:sp>
        <p:nvSpPr>
          <p:cNvPr id="5" name="Pfeil nach unten 4">
            <a:hlinkClick r:id="rId2" action="ppaction://hlinksldjump"/>
          </p:cNvPr>
          <p:cNvSpPr/>
          <p:nvPr/>
        </p:nvSpPr>
        <p:spPr>
          <a:xfrm>
            <a:off x="195262" y="6181725"/>
            <a:ext cx="390525" cy="457200"/>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84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a:xfrm>
            <a:off x="0" y="366713"/>
            <a:ext cx="9144000" cy="604837"/>
          </a:xfrm>
        </p:spPr>
        <p:txBody>
          <a:bodyPr vert="horz" lIns="91440" tIns="45720" rIns="91440" bIns="45720" rtlCol="0" anchor="ctr">
            <a:normAutofit/>
          </a:bodyPr>
          <a:lstStyle/>
          <a:p>
            <a:r>
              <a:rPr lang="de-CH" altLang="de-DE" sz="2800" b="1" dirty="0" smtClean="0">
                <a:solidFill>
                  <a:schemeClr val="tx2"/>
                </a:solidFill>
              </a:rPr>
              <a:t>Zunehmende </a:t>
            </a:r>
            <a:r>
              <a:rPr lang="de-CH" altLang="de-DE" sz="2800" b="1" dirty="0">
                <a:solidFill>
                  <a:schemeClr val="tx2"/>
                </a:solidFill>
              </a:rPr>
              <a:t>Systeme</a:t>
            </a:r>
          </a:p>
        </p:txBody>
      </p:sp>
      <p:sp>
        <p:nvSpPr>
          <p:cNvPr id="122679" name="Rectangle 823"/>
          <p:cNvSpPr>
            <a:spLocks noChangeArrowheads="1"/>
          </p:cNvSpPr>
          <p:nvPr/>
        </p:nvSpPr>
        <p:spPr bwMode="auto">
          <a:xfrm>
            <a:off x="251520" y="3717032"/>
            <a:ext cx="17636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solidFill>
                  <a:schemeClr val="tx2"/>
                </a:solidFill>
              </a:rPr>
              <a:t>In der Evolution</a:t>
            </a:r>
            <a:endParaRPr lang="de-CH" altLang="de-DE" sz="1600" b="1" dirty="0">
              <a:solidFill>
                <a:schemeClr val="tx2"/>
              </a:solidFill>
            </a:endParaRPr>
          </a:p>
          <a:p>
            <a:r>
              <a:rPr lang="de-CH" altLang="de-DE" sz="1600" b="1" dirty="0" smtClean="0">
                <a:solidFill>
                  <a:schemeClr val="tx2"/>
                </a:solidFill>
              </a:rPr>
              <a:t>Im Anbau</a:t>
            </a:r>
            <a:endParaRPr lang="de-CH" altLang="de-DE" sz="1600" b="1" dirty="0">
              <a:solidFill>
                <a:schemeClr val="tx2"/>
              </a:solidFill>
            </a:endParaRPr>
          </a:p>
          <a:p>
            <a:r>
              <a:rPr lang="de-CH" altLang="de-DE" sz="1600" b="1" dirty="0">
                <a:solidFill>
                  <a:schemeClr val="tx2"/>
                </a:solidFill>
              </a:rPr>
              <a:t>…</a:t>
            </a:r>
            <a:endParaRPr lang="de-DE" altLang="de-DE" sz="1600" b="1" dirty="0">
              <a:solidFill>
                <a:schemeClr val="tx2"/>
              </a:solidFill>
            </a:endParaRPr>
          </a:p>
        </p:txBody>
      </p:sp>
      <p:sp>
        <p:nvSpPr>
          <p:cNvPr id="122680" name="Line 824"/>
          <p:cNvSpPr>
            <a:spLocks noChangeShapeType="1"/>
          </p:cNvSpPr>
          <p:nvPr/>
        </p:nvSpPr>
        <p:spPr bwMode="auto">
          <a:xfrm>
            <a:off x="2331666" y="1770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2011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3267075"/>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590925"/>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22685" name="Arc 829"/>
          <p:cNvSpPr>
            <a:spLocks/>
          </p:cNvSpPr>
          <p:nvPr/>
        </p:nvSpPr>
        <p:spPr bwMode="auto">
          <a:xfrm rot="1587153" flipV="1">
            <a:off x="3443452" y="4934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492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653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769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64" name="Group 834"/>
          <p:cNvGrpSpPr>
            <a:grpSpLocks/>
          </p:cNvGrpSpPr>
          <p:nvPr/>
        </p:nvGrpSpPr>
        <p:grpSpPr bwMode="auto">
          <a:xfrm rot="2224076">
            <a:off x="2993339" y="5248026"/>
            <a:ext cx="583402" cy="467688"/>
            <a:chOff x="1760" y="1087"/>
            <a:chExt cx="278" cy="225"/>
          </a:xfrm>
        </p:grpSpPr>
        <p:sp>
          <p:nvSpPr>
            <p:cNvPr id="2119"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20"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21"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2"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3"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4"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5"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6"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7"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28"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5" name="Gruppieren 4"/>
          <p:cNvGrpSpPr/>
          <p:nvPr/>
        </p:nvGrpSpPr>
        <p:grpSpPr>
          <a:xfrm rot="2141673">
            <a:off x="4073954" y="5423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3053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547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81" name="Rectangle 823"/>
          <p:cNvSpPr>
            <a:spLocks noChangeArrowheads="1"/>
          </p:cNvSpPr>
          <p:nvPr/>
        </p:nvSpPr>
        <p:spPr bwMode="auto">
          <a:xfrm>
            <a:off x="5328321" y="1403110"/>
            <a:ext cx="32751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solidFill>
                  <a:schemeClr val="tx2"/>
                </a:solidFill>
              </a:rPr>
              <a:t>Agrar-Ökosystem</a:t>
            </a:r>
          </a:p>
          <a:p>
            <a:r>
              <a:rPr lang="de-CH" altLang="de-DE" sz="1600" b="1" dirty="0" smtClean="0">
                <a:solidFill>
                  <a:schemeClr val="tx2"/>
                </a:solidFill>
              </a:rPr>
              <a:t>Lebensgemeinschaft Pflanze-Boden</a:t>
            </a:r>
            <a:endParaRPr lang="de-DE" altLang="de-DE" b="1" dirty="0">
              <a:solidFill>
                <a:schemeClr val="tx2"/>
              </a:solidFill>
            </a:endParaRPr>
          </a:p>
        </p:txBody>
      </p:sp>
      <p:grpSp>
        <p:nvGrpSpPr>
          <p:cNvPr id="3" name="Gruppieren 2"/>
          <p:cNvGrpSpPr/>
          <p:nvPr/>
        </p:nvGrpSpPr>
        <p:grpSpPr>
          <a:xfrm>
            <a:off x="3959424" y="4721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736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5050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569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604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889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876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7" name="Rectangle 823"/>
          <p:cNvSpPr>
            <a:spLocks noChangeArrowheads="1"/>
          </p:cNvSpPr>
          <p:nvPr/>
        </p:nvSpPr>
        <p:spPr bwMode="auto">
          <a:xfrm>
            <a:off x="5588406" y="5622325"/>
            <a:ext cx="3165069"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7030A0"/>
                </a:solidFill>
              </a:rPr>
              <a:t>Liquid Carbon </a:t>
            </a:r>
            <a:r>
              <a:rPr lang="de-CH" altLang="de-DE" sz="1300" b="1" dirty="0" err="1" smtClean="0">
                <a:solidFill>
                  <a:srgbClr val="7030A0"/>
                </a:solidFill>
              </a:rPr>
              <a:t>Pathway</a:t>
            </a:r>
            <a:r>
              <a:rPr lang="de-CH" altLang="de-DE" sz="1300" b="1" dirty="0" smtClean="0">
                <a:solidFill>
                  <a:srgbClr val="7030A0"/>
                </a:solidFill>
              </a:rPr>
              <a:t> </a:t>
            </a:r>
            <a:r>
              <a:rPr lang="de-CH" altLang="de-DE" sz="1300" dirty="0" smtClean="0">
                <a:solidFill>
                  <a:srgbClr val="7030A0"/>
                </a:solidFill>
              </a:rPr>
              <a:t>(</a:t>
            </a:r>
            <a:r>
              <a:rPr lang="de-CH" altLang="de-DE" sz="1300" dirty="0" err="1" smtClean="0">
                <a:solidFill>
                  <a:srgbClr val="7030A0"/>
                </a:solidFill>
              </a:rPr>
              <a:t>C.Jones</a:t>
            </a:r>
            <a:r>
              <a:rPr lang="de-CH" altLang="de-DE" sz="1300" dirty="0" smtClean="0">
                <a:solidFill>
                  <a:srgbClr val="7030A0"/>
                </a:solidFill>
              </a:rPr>
              <a:t>)</a:t>
            </a:r>
            <a:r>
              <a:rPr lang="de-CH" altLang="de-DE" sz="1300" b="1" dirty="0" smtClean="0">
                <a:solidFill>
                  <a:srgbClr val="7030A0"/>
                </a:solidFill>
              </a:rPr>
              <a:t/>
            </a:r>
            <a:br>
              <a:rPr lang="de-CH" altLang="de-DE" sz="1300" b="1" dirty="0" smtClean="0">
                <a:solidFill>
                  <a:srgbClr val="7030A0"/>
                </a:solidFill>
              </a:rPr>
            </a:br>
            <a:r>
              <a:rPr lang="de-CH" altLang="de-DE" sz="1300" b="1" dirty="0" smtClean="0">
                <a:solidFill>
                  <a:srgbClr val="7030A0"/>
                </a:solidFill>
              </a:rPr>
              <a:t>Bis  zu 70</a:t>
            </a:r>
            <a:r>
              <a:rPr lang="de-CH" altLang="de-DE" sz="1300" b="1" dirty="0">
                <a:solidFill>
                  <a:srgbClr val="7030A0"/>
                </a:solidFill>
              </a:rPr>
              <a:t>% </a:t>
            </a:r>
            <a:r>
              <a:rPr lang="de-CH" altLang="de-DE" sz="1300" b="1" dirty="0" smtClean="0">
                <a:solidFill>
                  <a:srgbClr val="7030A0"/>
                </a:solidFill>
              </a:rPr>
              <a:t>der </a:t>
            </a:r>
            <a:r>
              <a:rPr lang="de-CH" altLang="de-DE" sz="1300" b="1" dirty="0" err="1" smtClean="0">
                <a:solidFill>
                  <a:srgbClr val="7030A0"/>
                </a:solidFill>
              </a:rPr>
              <a:t>Photosyntheseleistung</a:t>
            </a:r>
            <a:r>
              <a:rPr lang="de-CH" altLang="de-DE" sz="1300" b="1" dirty="0" smtClean="0">
                <a:solidFill>
                  <a:srgbClr val="7030A0"/>
                </a:solidFill>
              </a:rPr>
              <a:t> </a:t>
            </a:r>
            <a:r>
              <a:rPr lang="de-CH" altLang="de-DE" sz="1300" dirty="0" smtClean="0">
                <a:solidFill>
                  <a:srgbClr val="7030A0"/>
                </a:solidFill>
              </a:rPr>
              <a:t/>
            </a:r>
            <a:br>
              <a:rPr lang="de-CH" altLang="de-DE" sz="1300" dirty="0" smtClean="0">
                <a:solidFill>
                  <a:srgbClr val="7030A0"/>
                </a:solidFill>
              </a:rPr>
            </a:br>
            <a:r>
              <a:rPr lang="de-CH" altLang="de-DE" sz="1300" dirty="0" smtClean="0">
                <a:solidFill>
                  <a:srgbClr val="7030A0"/>
                </a:solidFill>
              </a:rPr>
              <a:t>gehen als Zucker in </a:t>
            </a:r>
            <a:r>
              <a:rPr lang="de-CH" altLang="de-DE" sz="1300" dirty="0">
                <a:solidFill>
                  <a:srgbClr val="7030A0"/>
                </a:solidFill>
              </a:rPr>
              <a:t>den </a:t>
            </a:r>
            <a:r>
              <a:rPr lang="de-CH" altLang="de-DE" sz="1300" dirty="0" smtClean="0">
                <a:solidFill>
                  <a:srgbClr val="7030A0"/>
                </a:solidFill>
              </a:rPr>
              <a:t>Boden (Exsudate).</a:t>
            </a:r>
            <a:br>
              <a:rPr lang="de-CH" altLang="de-DE" sz="1300" dirty="0" smtClean="0">
                <a:solidFill>
                  <a:srgbClr val="7030A0"/>
                </a:solidFill>
              </a:rPr>
            </a:br>
            <a:r>
              <a:rPr lang="de-CH" altLang="de-DE" sz="1300" dirty="0" smtClean="0">
                <a:solidFill>
                  <a:srgbClr val="7030A0"/>
                </a:solidFill>
              </a:rPr>
              <a:t/>
            </a:r>
            <a:br>
              <a:rPr lang="de-CH" altLang="de-DE" sz="1300" dirty="0" smtClean="0">
                <a:solidFill>
                  <a:srgbClr val="7030A0"/>
                </a:solidFill>
              </a:rPr>
            </a:br>
            <a:r>
              <a:rPr lang="de-CH" altLang="de-DE" sz="1300" b="1" dirty="0">
                <a:solidFill>
                  <a:srgbClr val="7030A0"/>
                </a:solidFill>
              </a:rPr>
              <a:t>Die Pflanzen ernähren das Bodenleben</a:t>
            </a:r>
            <a:r>
              <a:rPr lang="de-CH" altLang="de-DE" sz="1300" b="1" dirty="0" smtClean="0">
                <a:solidFill>
                  <a:srgbClr val="7030A0"/>
                </a:solidFill>
              </a:rPr>
              <a:t>.</a:t>
            </a:r>
            <a:endParaRPr lang="de-CH" altLang="de-DE" sz="1300" b="1" dirty="0">
              <a:solidFill>
                <a:srgbClr val="7030A0"/>
              </a:solidFill>
            </a:endParaRPr>
          </a:p>
        </p:txBody>
      </p:sp>
      <p:sp>
        <p:nvSpPr>
          <p:cNvPr id="148" name="Rectangle 823">
            <a:hlinkClick r:id="rId3" action="ppaction://hlinkpres?slideindex=30&amp;slidetitle=Mykorrhiza" tooltip="Fotos Freie Betriebe H.J.Koch, Glüsingen, 2002"/>
          </p:cNvPr>
          <p:cNvSpPr>
            <a:spLocks noChangeArrowheads="1"/>
          </p:cNvSpPr>
          <p:nvPr/>
        </p:nvSpPr>
        <p:spPr bwMode="auto">
          <a:xfrm>
            <a:off x="6504810" y="4490526"/>
            <a:ext cx="2639190"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rPr>
              <a:t>Mykorrhiza-Netze </a:t>
            </a:r>
            <a:br>
              <a:rPr lang="de-CH" altLang="de-DE" sz="1300" b="1" dirty="0" smtClean="0">
                <a:solidFill>
                  <a:srgbClr val="7030A0"/>
                </a:solidFill>
              </a:rPr>
            </a:br>
            <a:r>
              <a:rPr lang="de-CH" altLang="de-DE" sz="1300" dirty="0" smtClean="0">
                <a:solidFill>
                  <a:srgbClr val="7030A0"/>
                </a:solidFill>
              </a:rPr>
              <a:t>bis 100-fache Wurzellänge</a:t>
            </a:r>
            <a:br>
              <a:rPr lang="de-CH" altLang="de-DE" sz="1300" dirty="0" smtClean="0">
                <a:solidFill>
                  <a:srgbClr val="7030A0"/>
                </a:solidFill>
              </a:rPr>
            </a:br>
            <a:r>
              <a:rPr lang="de-CH" altLang="de-DE" sz="1300" dirty="0" smtClean="0">
                <a:solidFill>
                  <a:srgbClr val="7030A0"/>
                </a:solidFill>
              </a:rPr>
              <a:t>Intensiver Austausch von Wasser, </a:t>
            </a:r>
            <a:br>
              <a:rPr lang="de-CH" altLang="de-DE" sz="1300" dirty="0" smtClean="0">
                <a:solidFill>
                  <a:srgbClr val="7030A0"/>
                </a:solidFill>
              </a:rPr>
            </a:br>
            <a:r>
              <a:rPr lang="de-CH" altLang="de-DE" sz="1300" dirty="0" smtClean="0">
                <a:solidFill>
                  <a:srgbClr val="7030A0"/>
                </a:solidFill>
              </a:rPr>
              <a:t>Wirkstoffen und Nährstoffen,</a:t>
            </a:r>
            <a:br>
              <a:rPr lang="de-CH" altLang="de-DE" sz="1300" dirty="0" smtClean="0">
                <a:solidFill>
                  <a:srgbClr val="7030A0"/>
                </a:solidFill>
              </a:rPr>
            </a:br>
            <a:r>
              <a:rPr lang="de-CH" altLang="de-DE" sz="1300" dirty="0" smtClean="0">
                <a:solidFill>
                  <a:srgbClr val="7030A0"/>
                </a:solidFill>
              </a:rPr>
              <a:t>Produktion von Glomalin</a:t>
            </a:r>
            <a:endParaRPr lang="de-DE" altLang="de-DE" sz="1300" dirty="0">
              <a:solidFill>
                <a:srgbClr val="7030A0"/>
              </a:solidFill>
            </a:endParaRPr>
          </a:p>
        </p:txBody>
      </p:sp>
      <p:sp>
        <p:nvSpPr>
          <p:cNvPr id="149" name="Rectangle 823"/>
          <p:cNvSpPr>
            <a:spLocks noChangeArrowheads="1"/>
          </p:cNvSpPr>
          <p:nvPr/>
        </p:nvSpPr>
        <p:spPr bwMode="auto">
          <a:xfrm>
            <a:off x="1852111" y="5399679"/>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Bodentiere</a:t>
            </a:r>
            <a:endParaRPr lang="de-CH" altLang="de-DE" sz="1300" b="1" dirty="0"/>
          </a:p>
        </p:txBody>
      </p:sp>
      <p:sp>
        <p:nvSpPr>
          <p:cNvPr id="150" name="Rectangle 823"/>
          <p:cNvSpPr>
            <a:spLocks noChangeArrowheads="1"/>
          </p:cNvSpPr>
          <p:nvPr/>
        </p:nvSpPr>
        <p:spPr bwMode="auto">
          <a:xfrm>
            <a:off x="3353696" y="6176619"/>
            <a:ext cx="14688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CC00"/>
                </a:solidFill>
              </a:rPr>
              <a:t>Mikroorganismen</a:t>
            </a:r>
            <a:endParaRPr lang="de-CH" altLang="de-DE" sz="1300" b="1" dirty="0">
              <a:solidFill>
                <a:srgbClr val="FFCC00"/>
              </a:solidFill>
            </a:endParaRPr>
          </a:p>
        </p:txBody>
      </p:sp>
      <p:sp>
        <p:nvSpPr>
          <p:cNvPr id="151" name="Rectangle 823"/>
          <p:cNvSpPr>
            <a:spLocks noChangeArrowheads="1"/>
          </p:cNvSpPr>
          <p:nvPr/>
        </p:nvSpPr>
        <p:spPr bwMode="auto">
          <a:xfrm>
            <a:off x="7066455" y="3278716"/>
            <a:ext cx="6655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Ertrag</a:t>
            </a:r>
            <a:endParaRPr lang="de-CH" altLang="de-DE" sz="1300" b="1" dirty="0"/>
          </a:p>
        </p:txBody>
      </p:sp>
      <p:sp>
        <p:nvSpPr>
          <p:cNvPr id="135" name="Line 825"/>
          <p:cNvSpPr>
            <a:spLocks noChangeShapeType="1"/>
          </p:cNvSpPr>
          <p:nvPr/>
        </p:nvSpPr>
        <p:spPr bwMode="auto">
          <a:xfrm>
            <a:off x="2153866" y="1868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793378" y="6206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441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429000"/>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5" name="Rectangle 65"/>
          <p:cNvSpPr>
            <a:spLocks noChangeArrowheads="1"/>
          </p:cNvSpPr>
          <p:nvPr/>
        </p:nvSpPr>
        <p:spPr bwMode="auto">
          <a:xfrm>
            <a:off x="1618878" y="4492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00B050"/>
                </a:solidFill>
                <a:latin typeface="Times New Roman" pitchFamily="18" charset="0"/>
                <a:cs typeface="Arial" charset="0"/>
              </a:rPr>
              <a:t>Rotte</a:t>
            </a:r>
          </a:p>
        </p:txBody>
      </p:sp>
    </p:spTree>
    <p:extLst>
      <p:ext uri="{BB962C8B-B14F-4D97-AF65-F5344CB8AC3E}">
        <p14:creationId xmlns:p14="http://schemas.microsoft.com/office/powerpoint/2010/main" val="17842403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679"/>
                                        </p:tgtEl>
                                        <p:attrNameLst>
                                          <p:attrName>style.visibility</p:attrName>
                                        </p:attrNameLst>
                                      </p:cBhvr>
                                      <p:to>
                                        <p:strVal val="visible"/>
                                      </p:to>
                                    </p:set>
                                    <p:animEffect transition="in" filter="blinds(horizontal)">
                                      <p:cBhvr>
                                        <p:cTn id="7" dur="500"/>
                                        <p:tgtEl>
                                          <p:spTgt spid="1226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linds(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2760"/>
                                        </p:tgtEl>
                                        <p:attrNameLst>
                                          <p:attrName>style.visibility</p:attrName>
                                        </p:attrNameLst>
                                      </p:cBhvr>
                                      <p:to>
                                        <p:strVal val="visible"/>
                                      </p:to>
                                    </p:set>
                                    <p:anim calcmode="lin" valueType="num">
                                      <p:cBhvr additive="base">
                                        <p:cTn id="21" dur="500" fill="hold"/>
                                        <p:tgtEl>
                                          <p:spTgt spid="122760"/>
                                        </p:tgtEl>
                                        <p:attrNameLst>
                                          <p:attrName>ppt_x</p:attrName>
                                        </p:attrNameLst>
                                      </p:cBhvr>
                                      <p:tavLst>
                                        <p:tav tm="0">
                                          <p:val>
                                            <p:strVal val="0-#ppt_w/2"/>
                                          </p:val>
                                        </p:tav>
                                        <p:tav tm="100000">
                                          <p:val>
                                            <p:strVal val="#ppt_x"/>
                                          </p:val>
                                        </p:tav>
                                      </p:tavLst>
                                    </p:anim>
                                    <p:anim calcmode="lin" valueType="num">
                                      <p:cBhvr additive="base">
                                        <p:cTn id="22" dur="500" fill="hold"/>
                                        <p:tgtEl>
                                          <p:spTgt spid="12276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2680"/>
                                        </p:tgtEl>
                                        <p:attrNameLst>
                                          <p:attrName>style.visibility</p:attrName>
                                        </p:attrNameLst>
                                      </p:cBhvr>
                                      <p:to>
                                        <p:strVal val="visible"/>
                                      </p:to>
                                    </p:set>
                                    <p:animEffect transition="in" filter="blinds(horizontal)">
                                      <p:cBhvr>
                                        <p:cTn id="27" dur="500"/>
                                        <p:tgtEl>
                                          <p:spTgt spid="12268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2682"/>
                                        </p:tgtEl>
                                        <p:attrNameLst>
                                          <p:attrName>style.visibility</p:attrName>
                                        </p:attrNameLst>
                                      </p:cBhvr>
                                      <p:to>
                                        <p:strVal val="visible"/>
                                      </p:to>
                                    </p:set>
                                    <p:animEffect transition="in" filter="blinds(horizontal)">
                                      <p:cBhvr>
                                        <p:cTn id="32" dur="500"/>
                                        <p:tgtEl>
                                          <p:spTgt spid="12268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blinds(horizontal)">
                                      <p:cBhvr>
                                        <p:cTn id="35" dur="500"/>
                                        <p:tgtEl>
                                          <p:spTgt spid="15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2681"/>
                                        </p:tgtEl>
                                        <p:attrNameLst>
                                          <p:attrName>style.visibility</p:attrName>
                                        </p:attrNameLst>
                                      </p:cBhvr>
                                      <p:to>
                                        <p:strVal val="visible"/>
                                      </p:to>
                                    </p:set>
                                    <p:animEffect transition="in" filter="blinds(horizontal)">
                                      <p:cBhvr>
                                        <p:cTn id="40" dur="500"/>
                                        <p:tgtEl>
                                          <p:spTgt spid="12268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2684"/>
                                        </p:tgtEl>
                                        <p:attrNameLst>
                                          <p:attrName>style.visibility</p:attrName>
                                        </p:attrNameLst>
                                      </p:cBhvr>
                                      <p:to>
                                        <p:strVal val="visible"/>
                                      </p:to>
                                    </p:set>
                                    <p:animEffect transition="in" filter="blinds(horizontal)">
                                      <p:cBhvr>
                                        <p:cTn id="45" dur="500"/>
                                        <p:tgtEl>
                                          <p:spTgt spid="122684"/>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14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64"/>
                                        </p:tgtEl>
                                        <p:attrNameLst>
                                          <p:attrName>style.visibility</p:attrName>
                                        </p:attrNameLst>
                                      </p:cBhvr>
                                      <p:to>
                                        <p:strVal val="visible"/>
                                      </p:to>
                                    </p:set>
                                    <p:anim calcmode="lin" valueType="num">
                                      <p:cBhvr>
                                        <p:cTn id="52" dur="500" fill="hold"/>
                                        <p:tgtEl>
                                          <p:spTgt spid="2064"/>
                                        </p:tgtEl>
                                        <p:attrNameLst>
                                          <p:attrName>ppt_w</p:attrName>
                                        </p:attrNameLst>
                                      </p:cBhvr>
                                      <p:tavLst>
                                        <p:tav tm="0">
                                          <p:val>
                                            <p:fltVal val="0"/>
                                          </p:val>
                                        </p:tav>
                                        <p:tav tm="100000">
                                          <p:val>
                                            <p:strVal val="#ppt_w"/>
                                          </p:val>
                                        </p:tav>
                                      </p:tavLst>
                                    </p:anim>
                                    <p:anim calcmode="lin" valueType="num">
                                      <p:cBhvr>
                                        <p:cTn id="53" dur="500" fill="hold"/>
                                        <p:tgtEl>
                                          <p:spTgt spid="2064"/>
                                        </p:tgtEl>
                                        <p:attrNameLst>
                                          <p:attrName>ppt_h</p:attrName>
                                        </p:attrNameLst>
                                      </p:cBhvr>
                                      <p:tavLst>
                                        <p:tav tm="0">
                                          <p:val>
                                            <p:fltVal val="0"/>
                                          </p:val>
                                        </p:tav>
                                        <p:tav tm="100000">
                                          <p:val>
                                            <p:strVal val="#ppt_h"/>
                                          </p:val>
                                        </p:tav>
                                      </p:tavLst>
                                    </p:anim>
                                    <p:animEffect transition="in" filter="fade">
                                      <p:cBhvr>
                                        <p:cTn id="54" dur="500"/>
                                        <p:tgtEl>
                                          <p:spTgt spid="206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63"/>
                                        </p:tgtEl>
                                        <p:attrNameLst>
                                          <p:attrName>style.visibility</p:attrName>
                                        </p:attrNameLst>
                                      </p:cBhvr>
                                      <p:to>
                                        <p:strVal val="visible"/>
                                      </p:to>
                                    </p:set>
                                    <p:anim calcmode="lin" valueType="num">
                                      <p:cBhvr>
                                        <p:cTn id="57" dur="500" fill="hold"/>
                                        <p:tgtEl>
                                          <p:spTgt spid="2063"/>
                                        </p:tgtEl>
                                        <p:attrNameLst>
                                          <p:attrName>ppt_w</p:attrName>
                                        </p:attrNameLst>
                                      </p:cBhvr>
                                      <p:tavLst>
                                        <p:tav tm="0">
                                          <p:val>
                                            <p:fltVal val="0"/>
                                          </p:val>
                                        </p:tav>
                                        <p:tav tm="100000">
                                          <p:val>
                                            <p:strVal val="#ppt_w"/>
                                          </p:val>
                                        </p:tav>
                                      </p:tavLst>
                                    </p:anim>
                                    <p:anim calcmode="lin" valueType="num">
                                      <p:cBhvr>
                                        <p:cTn id="58" dur="500" fill="hold"/>
                                        <p:tgtEl>
                                          <p:spTgt spid="2063"/>
                                        </p:tgtEl>
                                        <p:attrNameLst>
                                          <p:attrName>ppt_h</p:attrName>
                                        </p:attrNameLst>
                                      </p:cBhvr>
                                      <p:tavLst>
                                        <p:tav tm="0">
                                          <p:val>
                                            <p:fltVal val="0"/>
                                          </p:val>
                                        </p:tav>
                                        <p:tav tm="100000">
                                          <p:val>
                                            <p:strVal val="#ppt_h"/>
                                          </p:val>
                                        </p:tav>
                                      </p:tavLst>
                                    </p:anim>
                                    <p:animEffect transition="in" filter="fade">
                                      <p:cBhvr>
                                        <p:cTn id="59" dur="500"/>
                                        <p:tgtEl>
                                          <p:spTgt spid="2063"/>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49"/>
                                        </p:tgtEl>
                                        <p:attrNameLst>
                                          <p:attrName>style.visibility</p:attrName>
                                        </p:attrNameLst>
                                      </p:cBhvr>
                                      <p:to>
                                        <p:strVal val="visible"/>
                                      </p:to>
                                    </p:set>
                                    <p:animEffect transition="in" filter="blinds(horizontal)">
                                      <p:cBhvr>
                                        <p:cTn id="62" dur="500"/>
                                        <p:tgtEl>
                                          <p:spTgt spid="14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3" presetClass="entr" presetSubtype="10" fill="hold" grpId="0" nodeType="withEffect">
                                  <p:stCondLst>
                                    <p:cond delay="0"/>
                                  </p:stCondLst>
                                  <p:childTnLst>
                                    <p:set>
                                      <p:cBhvr>
                                        <p:cTn id="72" dur="1" fill="hold">
                                          <p:stCondLst>
                                            <p:cond delay="0"/>
                                          </p:stCondLst>
                                        </p:cTn>
                                        <p:tgtEl>
                                          <p:spTgt spid="150"/>
                                        </p:tgtEl>
                                        <p:attrNameLst>
                                          <p:attrName>style.visibility</p:attrName>
                                        </p:attrNameLst>
                                      </p:cBhvr>
                                      <p:to>
                                        <p:strVal val="visible"/>
                                      </p:to>
                                    </p:set>
                                    <p:animEffect transition="in" filter="blinds(horizontal)">
                                      <p:cBhvr>
                                        <p:cTn id="73" dur="500"/>
                                        <p:tgtEl>
                                          <p:spTgt spid="15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22685"/>
                                        </p:tgtEl>
                                        <p:attrNameLst>
                                          <p:attrName>style.visibility</p:attrName>
                                        </p:attrNameLst>
                                      </p:cBhvr>
                                      <p:to>
                                        <p:strVal val="visible"/>
                                      </p:to>
                                    </p:set>
                                    <p:animEffect transition="in" filter="blinds(horizontal)">
                                      <p:cBhvr>
                                        <p:cTn id="78" dur="500"/>
                                        <p:tgtEl>
                                          <p:spTgt spid="12268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22683"/>
                                        </p:tgtEl>
                                        <p:attrNameLst>
                                          <p:attrName>style.visibility</p:attrName>
                                        </p:attrNameLst>
                                      </p:cBhvr>
                                      <p:to>
                                        <p:strVal val="visible"/>
                                      </p:to>
                                    </p:set>
                                    <p:animEffect transition="in" filter="blinds(horizontal)">
                                      <p:cBhvr>
                                        <p:cTn id="83" dur="500"/>
                                        <p:tgtEl>
                                          <p:spTgt spid="12268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27"/>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08"/>
                                        </p:tgtEl>
                                        <p:attrNameLst>
                                          <p:attrName>style.visibility</p:attrName>
                                        </p:attrNameLst>
                                      </p:cBhvr>
                                      <p:to>
                                        <p:strVal val="visible"/>
                                      </p:to>
                                    </p:set>
                                  </p:childTnLst>
                                </p:cTn>
                              </p:par>
                              <p:par>
                                <p:cTn id="94" presetID="3" presetClass="entr" presetSubtype="1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animEffect transition="in" filter="blinds(horizontal)">
                                      <p:cBhvr>
                                        <p:cTn id="96" dur="500"/>
                                        <p:tgtEl>
                                          <p:spTgt spid="148"/>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135"/>
                                        </p:tgtEl>
                                        <p:attrNameLst>
                                          <p:attrName>style.visibility</p:attrName>
                                        </p:attrNameLst>
                                      </p:cBhvr>
                                      <p:to>
                                        <p:strVal val="visible"/>
                                      </p:to>
                                    </p:set>
                                    <p:animEffect transition="in" filter="blinds(horizontal)">
                                      <p:cBhvr>
                                        <p:cTn id="101" dur="500"/>
                                        <p:tgtEl>
                                          <p:spTgt spid="135"/>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143"/>
                                        </p:tgtEl>
                                        <p:attrNameLst>
                                          <p:attrName>style.visibility</p:attrName>
                                        </p:attrNameLst>
                                      </p:cBhvr>
                                      <p:to>
                                        <p:strVal val="visible"/>
                                      </p:to>
                                    </p:set>
                                    <p:animEffect transition="in" filter="blinds(horizontal)">
                                      <p:cBhvr>
                                        <p:cTn id="106" dur="500"/>
                                        <p:tgtEl>
                                          <p:spTgt spid="143"/>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grpId="0" nodeType="clickEffect">
                                  <p:stCondLst>
                                    <p:cond delay="0"/>
                                  </p:stCondLst>
                                  <p:childTnLst>
                                    <p:set>
                                      <p:cBhvr>
                                        <p:cTn id="114" dur="1" fill="hold">
                                          <p:stCondLst>
                                            <p:cond delay="0"/>
                                          </p:stCondLst>
                                        </p:cTn>
                                        <p:tgtEl>
                                          <p:spTgt spid="147"/>
                                        </p:tgtEl>
                                        <p:attrNameLst>
                                          <p:attrName>style.visibility</p:attrName>
                                        </p:attrNameLst>
                                      </p:cBhvr>
                                      <p:to>
                                        <p:strVal val="visible"/>
                                      </p:to>
                                    </p:set>
                                    <p:animEffect transition="in" filter="blinds(horizontal)">
                                      <p:cBhvr>
                                        <p:cTn id="115" dur="500"/>
                                        <p:tgtEl>
                                          <p:spTgt spid="147"/>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144"/>
                                        </p:tgtEl>
                                        <p:attrNameLst>
                                          <p:attrName>style.visibility</p:attrName>
                                        </p:attrNameLst>
                                      </p:cBhvr>
                                      <p:to>
                                        <p:strVal val="visible"/>
                                      </p:to>
                                    </p:set>
                                    <p:animEffect transition="in" filter="blinds(horizontal)">
                                      <p:cBhvr>
                                        <p:cTn id="120"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79" grpId="0"/>
      <p:bldP spid="122680" grpId="0" animBg="1"/>
      <p:bldP spid="122681" grpId="0" animBg="1"/>
      <p:bldP spid="122682" grpId="0" animBg="1"/>
      <p:bldP spid="122683" grpId="0" animBg="1"/>
      <p:bldP spid="122684" grpId="0" animBg="1"/>
      <p:bldP spid="122685" grpId="0" animBg="1"/>
      <p:bldP spid="2063" grpId="0" animBg="1"/>
      <p:bldP spid="81" grpId="0"/>
      <p:bldP spid="106" grpId="0" animBg="1"/>
      <p:bldP spid="108" grpId="0" animBg="1"/>
      <p:bldP spid="147" grpId="0"/>
      <p:bldP spid="148" grpId="0"/>
      <p:bldP spid="149" grpId="0"/>
      <p:bldP spid="150" grpId="0"/>
      <p:bldP spid="151" grpId="0"/>
      <p:bldP spid="135" grpId="0" animBg="1"/>
      <p:bldP spid="122760" grpId="0" animBg="1"/>
      <p:bldP spid="143" grpId="0" animBg="1"/>
      <p:bldP spid="144" grpId="0" animBg="1"/>
      <p:bldP spid="14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80" name="Line 824"/>
          <p:cNvSpPr>
            <a:spLocks noChangeShapeType="1"/>
          </p:cNvSpPr>
          <p:nvPr/>
        </p:nvSpPr>
        <p:spPr bwMode="auto">
          <a:xfrm>
            <a:off x="2331666" y="1770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2011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3267075"/>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590925"/>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492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653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769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4073954" y="5423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3053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547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959424" y="4721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736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5050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569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604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889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876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7" name="Rectangle 823"/>
          <p:cNvSpPr>
            <a:spLocks noChangeArrowheads="1"/>
          </p:cNvSpPr>
          <p:nvPr/>
        </p:nvSpPr>
        <p:spPr bwMode="auto">
          <a:xfrm>
            <a:off x="5978931" y="5272517"/>
            <a:ext cx="316506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7030A0"/>
                </a:solidFill>
              </a:rPr>
              <a:t>Liquid Carbon </a:t>
            </a:r>
            <a:r>
              <a:rPr lang="de-CH" altLang="de-DE" sz="1300" b="1" dirty="0" err="1" smtClean="0">
                <a:solidFill>
                  <a:srgbClr val="7030A0"/>
                </a:solidFill>
              </a:rPr>
              <a:t>Pathway</a:t>
            </a:r>
            <a:r>
              <a:rPr lang="de-CH" altLang="de-DE" sz="1300" b="1" dirty="0" smtClean="0">
                <a:solidFill>
                  <a:srgbClr val="7030A0"/>
                </a:solidFill>
              </a:rPr>
              <a:t/>
            </a:r>
            <a:br>
              <a:rPr lang="de-CH" altLang="de-DE" sz="1300" b="1" dirty="0" smtClean="0">
                <a:solidFill>
                  <a:srgbClr val="7030A0"/>
                </a:solidFill>
              </a:rPr>
            </a:br>
            <a:r>
              <a:rPr lang="de-CH" altLang="de-DE" sz="1400" dirty="0">
                <a:solidFill>
                  <a:srgbClr val="7030A0"/>
                </a:solidFill>
              </a:rPr>
              <a:t>Ernährung des </a:t>
            </a:r>
            <a:r>
              <a:rPr lang="de-CH" altLang="de-DE" sz="1400" dirty="0" smtClean="0">
                <a:solidFill>
                  <a:srgbClr val="7030A0"/>
                </a:solidFill>
              </a:rPr>
              <a:t>Bodenlebens</a:t>
            </a:r>
            <a:endParaRPr lang="de-CH" altLang="de-DE" sz="1400" dirty="0">
              <a:solidFill>
                <a:srgbClr val="7030A0"/>
              </a:solidFill>
            </a:endParaRPr>
          </a:p>
        </p:txBody>
      </p:sp>
      <p:sp>
        <p:nvSpPr>
          <p:cNvPr id="148" name="Rectangle 823">
            <a:hlinkClick r:id="rId3" action="ppaction://hlinkpres?slideindex=30&amp;slidetitle=Mykorrhiza" tooltip="Fotos Freie Betriebe H.J.Koch, Glüsingen, 2002"/>
          </p:cNvPr>
          <p:cNvSpPr>
            <a:spLocks noChangeArrowheads="1"/>
          </p:cNvSpPr>
          <p:nvPr/>
        </p:nvSpPr>
        <p:spPr bwMode="auto">
          <a:xfrm>
            <a:off x="6181590" y="4699762"/>
            <a:ext cx="10626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rPr>
              <a:t>Mykorrhiza </a:t>
            </a:r>
            <a:endParaRPr lang="de-DE" altLang="de-DE" sz="1300" dirty="0">
              <a:solidFill>
                <a:srgbClr val="7030A0"/>
              </a:solidFill>
            </a:endParaRPr>
          </a:p>
        </p:txBody>
      </p:sp>
      <p:sp>
        <p:nvSpPr>
          <p:cNvPr id="149" name="Rectangle 823"/>
          <p:cNvSpPr>
            <a:spLocks noChangeArrowheads="1"/>
          </p:cNvSpPr>
          <p:nvPr/>
        </p:nvSpPr>
        <p:spPr bwMode="auto">
          <a:xfrm>
            <a:off x="1119791" y="3771316"/>
            <a:ext cx="130516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Zwischenfrucht</a:t>
            </a:r>
            <a:endParaRPr lang="de-CH" altLang="de-DE" sz="1300" b="1" dirty="0"/>
          </a:p>
        </p:txBody>
      </p:sp>
      <p:sp>
        <p:nvSpPr>
          <p:cNvPr id="150" name="Rectangle 823"/>
          <p:cNvSpPr>
            <a:spLocks noChangeArrowheads="1"/>
          </p:cNvSpPr>
          <p:nvPr/>
        </p:nvSpPr>
        <p:spPr bwMode="auto">
          <a:xfrm>
            <a:off x="3701594" y="6165672"/>
            <a:ext cx="14688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CC00"/>
                </a:solidFill>
              </a:rPr>
              <a:t>Mikroorganismen</a:t>
            </a:r>
            <a:endParaRPr lang="de-CH" altLang="de-DE" sz="1300" b="1" dirty="0">
              <a:solidFill>
                <a:srgbClr val="FFCC00"/>
              </a:solidFill>
            </a:endParaRPr>
          </a:p>
        </p:txBody>
      </p:sp>
      <p:sp>
        <p:nvSpPr>
          <p:cNvPr id="135" name="Line 825"/>
          <p:cNvSpPr>
            <a:spLocks noChangeShapeType="1"/>
          </p:cNvSpPr>
          <p:nvPr/>
        </p:nvSpPr>
        <p:spPr bwMode="auto">
          <a:xfrm>
            <a:off x="2153866" y="1868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793378" y="6206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441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429000"/>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6" name="Rectangle 110"/>
          <p:cNvSpPr>
            <a:spLocks noChangeArrowheads="1"/>
          </p:cNvSpPr>
          <p:nvPr/>
        </p:nvSpPr>
        <p:spPr bwMode="auto">
          <a:xfrm>
            <a:off x="3807382" y="251231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009900"/>
                </a:solidFill>
              </a:rPr>
              <a:t>CO</a:t>
            </a:r>
            <a:r>
              <a:rPr lang="de-CH" altLang="de-DE" sz="1400" baseline="-25000" dirty="0">
                <a:solidFill>
                  <a:srgbClr val="009900"/>
                </a:solidFill>
              </a:rPr>
              <a:t>2</a:t>
            </a:r>
            <a:endParaRPr lang="de-DE" altLang="de-DE" sz="1400" baseline="-25000" dirty="0">
              <a:solidFill>
                <a:srgbClr val="009900"/>
              </a:solidFill>
            </a:endParaRPr>
          </a:p>
        </p:txBody>
      </p:sp>
      <p:sp>
        <p:nvSpPr>
          <p:cNvPr id="145" name="Rectangle 110"/>
          <p:cNvSpPr>
            <a:spLocks noChangeArrowheads="1"/>
          </p:cNvSpPr>
          <p:nvPr/>
        </p:nvSpPr>
        <p:spPr bwMode="auto">
          <a:xfrm>
            <a:off x="4049596" y="142646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9900"/>
                </a:solidFill>
              </a:rPr>
              <a:t>O</a:t>
            </a:r>
            <a:r>
              <a:rPr lang="de-CH" altLang="de-DE" sz="1400" baseline="-25000" dirty="0" smtClean="0">
                <a:solidFill>
                  <a:srgbClr val="009900"/>
                </a:solidFill>
              </a:rPr>
              <a:t>2</a:t>
            </a:r>
            <a:endParaRPr lang="de-DE" altLang="de-DE" sz="1400" baseline="-25000" dirty="0">
              <a:solidFill>
                <a:srgbClr val="009900"/>
              </a:solidFill>
            </a:endParaRPr>
          </a:p>
        </p:txBody>
      </p:sp>
      <p:sp>
        <p:nvSpPr>
          <p:cNvPr id="146" name="Line 242"/>
          <p:cNvSpPr>
            <a:spLocks noChangeShapeType="1"/>
          </p:cNvSpPr>
          <p:nvPr/>
        </p:nvSpPr>
        <p:spPr bwMode="auto">
          <a:xfrm>
            <a:off x="5002720" y="1855787"/>
            <a:ext cx="0" cy="2868661"/>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2" name="Oval 107"/>
          <p:cNvSpPr>
            <a:spLocks noChangeArrowheads="1"/>
          </p:cNvSpPr>
          <p:nvPr/>
        </p:nvSpPr>
        <p:spPr bwMode="auto">
          <a:xfrm>
            <a:off x="4624101" y="1363960"/>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54" name="Line 68"/>
          <p:cNvSpPr>
            <a:spLocks noChangeShapeType="1"/>
          </p:cNvSpPr>
          <p:nvPr/>
        </p:nvSpPr>
        <p:spPr bwMode="auto">
          <a:xfrm>
            <a:off x="5002720" y="5071638"/>
            <a:ext cx="0" cy="1065637"/>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5" name="Line 49"/>
          <p:cNvSpPr>
            <a:spLocks noChangeShapeType="1"/>
          </p:cNvSpPr>
          <p:nvPr/>
        </p:nvSpPr>
        <p:spPr bwMode="auto">
          <a:xfrm flipH="1">
            <a:off x="4317607" y="1865312"/>
            <a:ext cx="0" cy="864000"/>
          </a:xfrm>
          <a:prstGeom prst="line">
            <a:avLst/>
          </a:prstGeom>
          <a:noFill/>
          <a:ln w="19050">
            <a:solidFill>
              <a:srgbClr val="009900"/>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981774" y="4977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981774" y="4720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618878" y="4492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00B050"/>
                </a:solidFill>
                <a:latin typeface="Times New Roman" pitchFamily="18" charset="0"/>
                <a:cs typeface="Arial" charset="0"/>
              </a:rPr>
              <a:t>Rotte</a:t>
            </a:r>
          </a:p>
        </p:txBody>
      </p:sp>
      <p:sp>
        <p:nvSpPr>
          <p:cNvPr id="158" name="Rectangle 823"/>
          <p:cNvSpPr>
            <a:spLocks noChangeArrowheads="1"/>
          </p:cNvSpPr>
          <p:nvPr/>
        </p:nvSpPr>
        <p:spPr bwMode="auto">
          <a:xfrm>
            <a:off x="1862033" y="5452445"/>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Bodentiere</a:t>
            </a:r>
            <a:endParaRPr lang="de-CH" altLang="de-DE" sz="1300" b="1" dirty="0"/>
          </a:p>
        </p:txBody>
      </p:sp>
      <p:sp>
        <p:nvSpPr>
          <p:cNvPr id="159" name="Rectangle 823"/>
          <p:cNvSpPr>
            <a:spLocks noChangeArrowheads="1"/>
          </p:cNvSpPr>
          <p:nvPr/>
        </p:nvSpPr>
        <p:spPr bwMode="auto">
          <a:xfrm>
            <a:off x="1608462" y="3111146"/>
            <a:ext cx="109517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Hauptkultur</a:t>
            </a:r>
            <a:endParaRPr lang="de-CH" altLang="de-DE" sz="1300" b="1" dirty="0"/>
          </a:p>
        </p:txBody>
      </p:sp>
      <p:sp>
        <p:nvSpPr>
          <p:cNvPr id="160" name="Textfeld 159"/>
          <p:cNvSpPr txBox="1"/>
          <p:nvPr/>
        </p:nvSpPr>
        <p:spPr>
          <a:xfrm>
            <a:off x="1370447" y="4037268"/>
            <a:ext cx="1217734" cy="369332"/>
          </a:xfrm>
          <a:prstGeom prst="rect">
            <a:avLst/>
          </a:prstGeom>
          <a:noFill/>
        </p:spPr>
        <p:txBody>
          <a:bodyPr wrap="square" rtlCol="0">
            <a:spAutoFit/>
          </a:bodyPr>
          <a:lstStyle/>
          <a:p>
            <a:r>
              <a:rPr lang="de-DE" dirty="0" smtClean="0"/>
              <a:t>20% C</a:t>
            </a:r>
            <a:endParaRPr lang="de-DE" dirty="0"/>
          </a:p>
        </p:txBody>
      </p:sp>
      <p:sp>
        <p:nvSpPr>
          <p:cNvPr id="161" name="Textfeld 160"/>
          <p:cNvSpPr txBox="1"/>
          <p:nvPr/>
        </p:nvSpPr>
        <p:spPr>
          <a:xfrm>
            <a:off x="1659150" y="3357098"/>
            <a:ext cx="1217734" cy="369332"/>
          </a:xfrm>
          <a:prstGeom prst="rect">
            <a:avLst/>
          </a:prstGeom>
          <a:noFill/>
        </p:spPr>
        <p:txBody>
          <a:bodyPr wrap="square" rtlCol="0">
            <a:spAutoFit/>
          </a:bodyPr>
          <a:lstStyle/>
          <a:p>
            <a:r>
              <a:rPr lang="de-DE" dirty="0" smtClean="0"/>
              <a:t>10% C</a:t>
            </a:r>
            <a:endParaRPr lang="de-DE" dirty="0"/>
          </a:p>
        </p:txBody>
      </p:sp>
      <p:sp>
        <p:nvSpPr>
          <p:cNvPr id="162" name="Textfeld 161"/>
          <p:cNvSpPr txBox="1"/>
          <p:nvPr/>
        </p:nvSpPr>
        <p:spPr>
          <a:xfrm>
            <a:off x="1920856" y="5648448"/>
            <a:ext cx="1217734" cy="369332"/>
          </a:xfrm>
          <a:prstGeom prst="rect">
            <a:avLst/>
          </a:prstGeom>
          <a:noFill/>
        </p:spPr>
        <p:txBody>
          <a:bodyPr wrap="square" rtlCol="0">
            <a:spAutoFit/>
          </a:bodyPr>
          <a:lstStyle/>
          <a:p>
            <a:r>
              <a:rPr lang="de-DE" dirty="0" smtClean="0"/>
              <a:t>10% C</a:t>
            </a:r>
            <a:endParaRPr lang="de-DE" dirty="0"/>
          </a:p>
        </p:txBody>
      </p:sp>
      <p:sp>
        <p:nvSpPr>
          <p:cNvPr id="163" name="Textfeld 162"/>
          <p:cNvSpPr txBox="1"/>
          <p:nvPr/>
        </p:nvSpPr>
        <p:spPr>
          <a:xfrm>
            <a:off x="3807382" y="6314374"/>
            <a:ext cx="1217734" cy="369332"/>
          </a:xfrm>
          <a:prstGeom prst="rect">
            <a:avLst/>
          </a:prstGeom>
          <a:noFill/>
        </p:spPr>
        <p:txBody>
          <a:bodyPr wrap="square" rtlCol="0">
            <a:spAutoFit/>
          </a:bodyPr>
          <a:lstStyle/>
          <a:p>
            <a:r>
              <a:rPr lang="de-DE" dirty="0"/>
              <a:t>2</a:t>
            </a:r>
            <a:r>
              <a:rPr lang="de-DE" dirty="0" smtClean="0"/>
              <a:t>0% C</a:t>
            </a:r>
            <a:endParaRPr lang="de-DE" dirty="0"/>
          </a:p>
        </p:txBody>
      </p:sp>
      <p:sp>
        <p:nvSpPr>
          <p:cNvPr id="164" name="Textfeld 163"/>
          <p:cNvSpPr txBox="1"/>
          <p:nvPr/>
        </p:nvSpPr>
        <p:spPr>
          <a:xfrm>
            <a:off x="6228184" y="4927038"/>
            <a:ext cx="1217734" cy="369332"/>
          </a:xfrm>
          <a:prstGeom prst="rect">
            <a:avLst/>
          </a:prstGeom>
          <a:noFill/>
        </p:spPr>
        <p:txBody>
          <a:bodyPr wrap="square" rtlCol="0">
            <a:spAutoFit/>
          </a:bodyPr>
          <a:lstStyle/>
          <a:p>
            <a:r>
              <a:rPr lang="de-DE" dirty="0" smtClean="0"/>
              <a:t>10% C</a:t>
            </a:r>
            <a:endParaRPr lang="de-DE" dirty="0"/>
          </a:p>
        </p:txBody>
      </p:sp>
      <p:sp>
        <p:nvSpPr>
          <p:cNvPr id="165" name="Rectangle 823"/>
          <p:cNvSpPr>
            <a:spLocks noChangeArrowheads="1"/>
          </p:cNvSpPr>
          <p:nvPr/>
        </p:nvSpPr>
        <p:spPr bwMode="auto">
          <a:xfrm>
            <a:off x="5237687" y="5971160"/>
            <a:ext cx="107593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Huminstoffe</a:t>
            </a:r>
            <a:endParaRPr lang="de-CH" altLang="de-DE" sz="1300" b="1" dirty="0"/>
          </a:p>
        </p:txBody>
      </p:sp>
      <p:sp>
        <p:nvSpPr>
          <p:cNvPr id="166" name="Textfeld 165"/>
          <p:cNvSpPr txBox="1"/>
          <p:nvPr/>
        </p:nvSpPr>
        <p:spPr>
          <a:xfrm>
            <a:off x="5288375" y="6217112"/>
            <a:ext cx="1217734" cy="369332"/>
          </a:xfrm>
          <a:prstGeom prst="rect">
            <a:avLst/>
          </a:prstGeom>
          <a:noFill/>
        </p:spPr>
        <p:txBody>
          <a:bodyPr wrap="square" rtlCol="0">
            <a:spAutoFit/>
          </a:bodyPr>
          <a:lstStyle/>
          <a:p>
            <a:r>
              <a:rPr lang="de-DE" dirty="0" smtClean="0"/>
              <a:t>10% C</a:t>
            </a:r>
            <a:endParaRPr lang="de-DE" dirty="0"/>
          </a:p>
        </p:txBody>
      </p:sp>
      <p:sp>
        <p:nvSpPr>
          <p:cNvPr id="169" name="Rectangle 823"/>
          <p:cNvSpPr>
            <a:spLocks noChangeArrowheads="1"/>
          </p:cNvSpPr>
          <p:nvPr/>
        </p:nvSpPr>
        <p:spPr bwMode="auto">
          <a:xfrm>
            <a:off x="1078596" y="4942671"/>
            <a:ext cx="159255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Biomasse im Abbau</a:t>
            </a:r>
            <a:endParaRPr lang="de-CH" altLang="de-DE" sz="1300" b="1" dirty="0"/>
          </a:p>
        </p:txBody>
      </p:sp>
      <p:sp>
        <p:nvSpPr>
          <p:cNvPr id="170" name="Textfeld 169"/>
          <p:cNvSpPr txBox="1"/>
          <p:nvPr/>
        </p:nvSpPr>
        <p:spPr>
          <a:xfrm>
            <a:off x="1543819" y="5138674"/>
            <a:ext cx="1217734" cy="369332"/>
          </a:xfrm>
          <a:prstGeom prst="rect">
            <a:avLst/>
          </a:prstGeom>
          <a:noFill/>
        </p:spPr>
        <p:txBody>
          <a:bodyPr wrap="square" rtlCol="0">
            <a:spAutoFit/>
          </a:bodyPr>
          <a:lstStyle/>
          <a:p>
            <a:r>
              <a:rPr lang="de-DE" dirty="0" smtClean="0"/>
              <a:t>20% C</a:t>
            </a:r>
            <a:endParaRPr lang="de-DE" dirty="0"/>
          </a:p>
        </p:txBody>
      </p:sp>
      <p:sp>
        <p:nvSpPr>
          <p:cNvPr id="9" name="Textfeld 8"/>
          <p:cNvSpPr txBox="1"/>
          <p:nvPr/>
        </p:nvSpPr>
        <p:spPr>
          <a:xfrm>
            <a:off x="5871348" y="1109255"/>
            <a:ext cx="3149140" cy="1200329"/>
          </a:xfrm>
          <a:prstGeom prst="rect">
            <a:avLst/>
          </a:prstGeom>
          <a:noFill/>
        </p:spPr>
        <p:txBody>
          <a:bodyPr wrap="square" rtlCol="0">
            <a:spAutoFit/>
          </a:bodyPr>
          <a:lstStyle/>
          <a:p>
            <a:r>
              <a:rPr lang="de-DE" dirty="0" smtClean="0"/>
              <a:t>Was geht rein?	Wieviel?</a:t>
            </a:r>
          </a:p>
          <a:p>
            <a:r>
              <a:rPr lang="de-DE" dirty="0" smtClean="0"/>
              <a:t>Was geht raus?</a:t>
            </a:r>
            <a:r>
              <a:rPr lang="de-DE" dirty="0"/>
              <a:t> 	Wieviel</a:t>
            </a:r>
            <a:r>
              <a:rPr lang="de-DE" dirty="0" smtClean="0"/>
              <a:t>?</a:t>
            </a:r>
          </a:p>
          <a:p>
            <a:r>
              <a:rPr lang="de-DE" b="1" dirty="0"/>
              <a:t>Was ist drin</a:t>
            </a:r>
            <a:r>
              <a:rPr lang="de-DE" b="1" dirty="0" smtClean="0"/>
              <a:t>?</a:t>
            </a:r>
            <a:r>
              <a:rPr lang="de-DE" b="1" dirty="0"/>
              <a:t> 	Wieviel</a:t>
            </a:r>
            <a:r>
              <a:rPr lang="de-DE" b="1" dirty="0" smtClean="0"/>
              <a:t>?</a:t>
            </a:r>
            <a:endParaRPr lang="de-DE" b="1" dirty="0"/>
          </a:p>
          <a:p>
            <a:r>
              <a:rPr lang="de-DE" dirty="0" smtClean="0"/>
              <a:t>Was ändert sich?</a:t>
            </a:r>
            <a:r>
              <a:rPr lang="de-DE" dirty="0"/>
              <a:t> 	Wieviel</a:t>
            </a:r>
            <a:r>
              <a:rPr lang="de-DE" dirty="0" smtClean="0"/>
              <a:t>?</a:t>
            </a:r>
            <a:endParaRPr lang="de-DE" dirty="0"/>
          </a:p>
        </p:txBody>
      </p:sp>
      <p:sp>
        <p:nvSpPr>
          <p:cNvPr id="171" name="Arc 829"/>
          <p:cNvSpPr>
            <a:spLocks/>
          </p:cNvSpPr>
          <p:nvPr/>
        </p:nvSpPr>
        <p:spPr bwMode="auto">
          <a:xfrm rot="1587153" flipV="1">
            <a:off x="3443452" y="4934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72" name="Group 834"/>
          <p:cNvGrpSpPr>
            <a:grpSpLocks/>
          </p:cNvGrpSpPr>
          <p:nvPr/>
        </p:nvGrpSpPr>
        <p:grpSpPr bwMode="auto">
          <a:xfrm rot="2224076">
            <a:off x="2967938" y="5273427"/>
            <a:ext cx="583402" cy="467688"/>
            <a:chOff x="1760" y="1087"/>
            <a:chExt cx="278" cy="225"/>
          </a:xfrm>
        </p:grpSpPr>
        <p:sp>
          <p:nvSpPr>
            <p:cNvPr id="173"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4"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5"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6"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8"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9"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0"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1"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2"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2050" name="Rectangle 3"/>
          <p:cNvSpPr>
            <a:spLocks noGrp="1" noChangeArrowheads="1"/>
          </p:cNvSpPr>
          <p:nvPr>
            <p:ph type="title"/>
          </p:nvPr>
        </p:nvSpPr>
        <p:spPr>
          <a:xfrm>
            <a:off x="981074" y="214313"/>
            <a:ext cx="8162925" cy="604837"/>
          </a:xfrm>
        </p:spPr>
        <p:txBody>
          <a:bodyPr vert="horz" lIns="91440" tIns="45720" rIns="91440" bIns="45720" rtlCol="0" anchor="ctr">
            <a:normAutofit/>
          </a:bodyPr>
          <a:lstStyle/>
          <a:p>
            <a:r>
              <a:rPr lang="de-CH" altLang="de-DE" sz="2800" b="1" dirty="0" smtClean="0">
                <a:solidFill>
                  <a:schemeClr val="tx2"/>
                </a:solidFill>
              </a:rPr>
              <a:t>     Modell </a:t>
            </a:r>
            <a:r>
              <a:rPr lang="de-CH" altLang="de-DE" sz="2800" b="1" dirty="0">
                <a:solidFill>
                  <a:schemeClr val="tx2"/>
                </a:solidFill>
              </a:rPr>
              <a:t>Agrar-Öko-System – </a:t>
            </a:r>
            <a:r>
              <a:rPr lang="de-CH" altLang="de-DE" sz="1600" b="1" dirty="0">
                <a:solidFill>
                  <a:schemeClr val="tx2"/>
                </a:solidFill>
              </a:rPr>
              <a:t>grobe Schätzungen</a:t>
            </a:r>
            <a:endParaRPr lang="de-CH" altLang="de-DE" sz="2800" b="1" dirty="0">
              <a:solidFill>
                <a:schemeClr val="tx2"/>
              </a:solidFill>
            </a:endParaRPr>
          </a:p>
        </p:txBody>
      </p:sp>
    </p:spTree>
    <p:extLst>
      <p:ext uri="{BB962C8B-B14F-4D97-AF65-F5344CB8AC3E}">
        <p14:creationId xmlns:p14="http://schemas.microsoft.com/office/powerpoint/2010/main" val="3237355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8" grpId="0"/>
      <p:bldP spid="159" grpId="0"/>
      <p:bldP spid="160" grpId="0"/>
      <p:bldP spid="161" grpId="0"/>
      <p:bldP spid="162" grpId="0"/>
      <p:bldP spid="163" grpId="0"/>
      <p:bldP spid="164" grpId="0"/>
      <p:bldP spid="165" grpId="0"/>
      <p:bldP spid="166" grpId="0"/>
      <p:bldP spid="169" grpId="0"/>
      <p:bldP spid="170"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80" name="Line 824"/>
          <p:cNvSpPr>
            <a:spLocks noChangeShapeType="1"/>
          </p:cNvSpPr>
          <p:nvPr/>
        </p:nvSpPr>
        <p:spPr bwMode="auto">
          <a:xfrm>
            <a:off x="2331666" y="1770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2011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3267075"/>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590925"/>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492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653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769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4073954" y="5423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3053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547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959424" y="4721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736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5050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569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604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889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876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7" name="Rectangle 823"/>
          <p:cNvSpPr>
            <a:spLocks noChangeArrowheads="1"/>
          </p:cNvSpPr>
          <p:nvPr/>
        </p:nvSpPr>
        <p:spPr bwMode="auto">
          <a:xfrm>
            <a:off x="5978931" y="5272517"/>
            <a:ext cx="316506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7030A0"/>
                </a:solidFill>
              </a:rPr>
              <a:t>Liquid Carbon </a:t>
            </a:r>
            <a:r>
              <a:rPr lang="de-CH" altLang="de-DE" sz="1300" b="1" dirty="0" err="1" smtClean="0">
                <a:solidFill>
                  <a:srgbClr val="7030A0"/>
                </a:solidFill>
              </a:rPr>
              <a:t>Pathway</a:t>
            </a:r>
            <a:r>
              <a:rPr lang="de-CH" altLang="de-DE" sz="1300" b="1" dirty="0" smtClean="0">
                <a:solidFill>
                  <a:srgbClr val="7030A0"/>
                </a:solidFill>
              </a:rPr>
              <a:t/>
            </a:r>
            <a:br>
              <a:rPr lang="de-CH" altLang="de-DE" sz="1300" b="1" dirty="0" smtClean="0">
                <a:solidFill>
                  <a:srgbClr val="7030A0"/>
                </a:solidFill>
              </a:rPr>
            </a:br>
            <a:r>
              <a:rPr lang="de-CH" altLang="de-DE" sz="1400" dirty="0">
                <a:solidFill>
                  <a:srgbClr val="7030A0"/>
                </a:solidFill>
              </a:rPr>
              <a:t>Ernährung des </a:t>
            </a:r>
            <a:r>
              <a:rPr lang="de-CH" altLang="de-DE" sz="1400" dirty="0" smtClean="0">
                <a:solidFill>
                  <a:srgbClr val="7030A0"/>
                </a:solidFill>
              </a:rPr>
              <a:t>Bodenlebens</a:t>
            </a:r>
            <a:endParaRPr lang="de-CH" altLang="de-DE" sz="1400" dirty="0">
              <a:solidFill>
                <a:srgbClr val="7030A0"/>
              </a:solidFill>
            </a:endParaRPr>
          </a:p>
        </p:txBody>
      </p:sp>
      <p:sp>
        <p:nvSpPr>
          <p:cNvPr id="148" name="Rectangle 823">
            <a:hlinkClick r:id="rId3" action="ppaction://hlinkpres?slideindex=30&amp;slidetitle=Mykorrhiza" tooltip="Fotos Freie Betriebe H.J.Koch, Glüsingen, 2002"/>
          </p:cNvPr>
          <p:cNvSpPr>
            <a:spLocks noChangeArrowheads="1"/>
          </p:cNvSpPr>
          <p:nvPr/>
        </p:nvSpPr>
        <p:spPr bwMode="auto">
          <a:xfrm>
            <a:off x="6181590" y="4699762"/>
            <a:ext cx="10626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rPr>
              <a:t>Mykorrhiza </a:t>
            </a:r>
            <a:endParaRPr lang="de-DE" altLang="de-DE" sz="1300" dirty="0">
              <a:solidFill>
                <a:srgbClr val="7030A0"/>
              </a:solidFill>
            </a:endParaRPr>
          </a:p>
        </p:txBody>
      </p:sp>
      <p:sp>
        <p:nvSpPr>
          <p:cNvPr id="150" name="Rectangle 823"/>
          <p:cNvSpPr>
            <a:spLocks noChangeArrowheads="1"/>
          </p:cNvSpPr>
          <p:nvPr/>
        </p:nvSpPr>
        <p:spPr bwMode="auto">
          <a:xfrm>
            <a:off x="3701594" y="6165672"/>
            <a:ext cx="14688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CC00"/>
                </a:solidFill>
              </a:rPr>
              <a:t>Mikroorganismen</a:t>
            </a:r>
            <a:endParaRPr lang="de-CH" altLang="de-DE" sz="1300" b="1" dirty="0">
              <a:solidFill>
                <a:srgbClr val="FFCC00"/>
              </a:solidFill>
            </a:endParaRPr>
          </a:p>
        </p:txBody>
      </p:sp>
      <p:sp>
        <p:nvSpPr>
          <p:cNvPr id="135" name="Line 825"/>
          <p:cNvSpPr>
            <a:spLocks noChangeShapeType="1"/>
          </p:cNvSpPr>
          <p:nvPr/>
        </p:nvSpPr>
        <p:spPr bwMode="auto">
          <a:xfrm>
            <a:off x="2153866" y="1868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793378" y="6206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441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429000"/>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6" name="Rectangle 110"/>
          <p:cNvSpPr>
            <a:spLocks noChangeArrowheads="1"/>
          </p:cNvSpPr>
          <p:nvPr/>
        </p:nvSpPr>
        <p:spPr bwMode="auto">
          <a:xfrm>
            <a:off x="3807382" y="251231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009900"/>
                </a:solidFill>
              </a:rPr>
              <a:t>CO</a:t>
            </a:r>
            <a:r>
              <a:rPr lang="de-CH" altLang="de-DE" sz="1400" baseline="-25000" dirty="0">
                <a:solidFill>
                  <a:srgbClr val="009900"/>
                </a:solidFill>
              </a:rPr>
              <a:t>2</a:t>
            </a:r>
            <a:endParaRPr lang="de-DE" altLang="de-DE" sz="1400" baseline="-25000" dirty="0">
              <a:solidFill>
                <a:srgbClr val="009900"/>
              </a:solidFill>
            </a:endParaRPr>
          </a:p>
        </p:txBody>
      </p:sp>
      <p:sp>
        <p:nvSpPr>
          <p:cNvPr id="145" name="Rectangle 110"/>
          <p:cNvSpPr>
            <a:spLocks noChangeArrowheads="1"/>
          </p:cNvSpPr>
          <p:nvPr/>
        </p:nvSpPr>
        <p:spPr bwMode="auto">
          <a:xfrm>
            <a:off x="4049596" y="142646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9900"/>
                </a:solidFill>
              </a:rPr>
              <a:t>O</a:t>
            </a:r>
            <a:r>
              <a:rPr lang="de-CH" altLang="de-DE" sz="1400" baseline="-25000" dirty="0" smtClean="0">
                <a:solidFill>
                  <a:srgbClr val="009900"/>
                </a:solidFill>
              </a:rPr>
              <a:t>2</a:t>
            </a:r>
            <a:endParaRPr lang="de-DE" altLang="de-DE" sz="1400" baseline="-25000" dirty="0">
              <a:solidFill>
                <a:srgbClr val="009900"/>
              </a:solidFill>
            </a:endParaRPr>
          </a:p>
        </p:txBody>
      </p:sp>
      <p:sp>
        <p:nvSpPr>
          <p:cNvPr id="146" name="Line 242"/>
          <p:cNvSpPr>
            <a:spLocks noChangeShapeType="1"/>
          </p:cNvSpPr>
          <p:nvPr/>
        </p:nvSpPr>
        <p:spPr bwMode="auto">
          <a:xfrm>
            <a:off x="5002720" y="1855787"/>
            <a:ext cx="0" cy="2868661"/>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2" name="Oval 107"/>
          <p:cNvSpPr>
            <a:spLocks noChangeArrowheads="1"/>
          </p:cNvSpPr>
          <p:nvPr/>
        </p:nvSpPr>
        <p:spPr bwMode="auto">
          <a:xfrm>
            <a:off x="4624101" y="1363960"/>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54" name="Line 68"/>
          <p:cNvSpPr>
            <a:spLocks noChangeShapeType="1"/>
          </p:cNvSpPr>
          <p:nvPr/>
        </p:nvSpPr>
        <p:spPr bwMode="auto">
          <a:xfrm>
            <a:off x="5002720" y="5071638"/>
            <a:ext cx="0" cy="1065637"/>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5" name="Line 49"/>
          <p:cNvSpPr>
            <a:spLocks noChangeShapeType="1"/>
          </p:cNvSpPr>
          <p:nvPr/>
        </p:nvSpPr>
        <p:spPr bwMode="auto">
          <a:xfrm flipH="1">
            <a:off x="4317607" y="1865312"/>
            <a:ext cx="0" cy="864000"/>
          </a:xfrm>
          <a:prstGeom prst="line">
            <a:avLst/>
          </a:prstGeom>
          <a:noFill/>
          <a:ln w="19050">
            <a:solidFill>
              <a:srgbClr val="009900"/>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981774" y="4977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981774" y="4720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618878" y="4492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00B050"/>
                </a:solidFill>
                <a:latin typeface="Times New Roman" pitchFamily="18" charset="0"/>
                <a:cs typeface="Arial" charset="0"/>
              </a:rPr>
              <a:t>Rotte</a:t>
            </a:r>
          </a:p>
        </p:txBody>
      </p:sp>
      <p:sp>
        <p:nvSpPr>
          <p:cNvPr id="6" name="Textfeld 5"/>
          <p:cNvSpPr txBox="1"/>
          <p:nvPr/>
        </p:nvSpPr>
        <p:spPr>
          <a:xfrm>
            <a:off x="441416" y="4476624"/>
            <a:ext cx="1217734" cy="307777"/>
          </a:xfrm>
          <a:prstGeom prst="rect">
            <a:avLst/>
          </a:prstGeom>
          <a:noFill/>
        </p:spPr>
        <p:txBody>
          <a:bodyPr wrap="square" rtlCol="0">
            <a:spAutoFit/>
          </a:bodyPr>
          <a:lstStyle/>
          <a:p>
            <a:r>
              <a:rPr lang="de-DE" sz="1400" dirty="0" smtClean="0"/>
              <a:t>20% </a:t>
            </a:r>
            <a:r>
              <a:rPr lang="de-DE" sz="1400" dirty="0" err="1" smtClean="0"/>
              <a:t>Cneu</a:t>
            </a:r>
            <a:endParaRPr lang="de-DE" sz="1400" dirty="0"/>
          </a:p>
        </p:txBody>
      </p:sp>
      <p:sp>
        <p:nvSpPr>
          <p:cNvPr id="151" name="Textfeld 150"/>
          <p:cNvSpPr txBox="1"/>
          <p:nvPr/>
        </p:nvSpPr>
        <p:spPr>
          <a:xfrm>
            <a:off x="7924587" y="5242473"/>
            <a:ext cx="1485900" cy="307777"/>
          </a:xfrm>
          <a:prstGeom prst="rect">
            <a:avLst/>
          </a:prstGeom>
          <a:noFill/>
        </p:spPr>
        <p:txBody>
          <a:bodyPr wrap="square" rtlCol="0">
            <a:spAutoFit/>
          </a:bodyPr>
          <a:lstStyle/>
          <a:p>
            <a:r>
              <a:rPr lang="de-DE" sz="1400" dirty="0" smtClean="0"/>
              <a:t>70% </a:t>
            </a:r>
            <a:r>
              <a:rPr lang="de-DE" sz="1400" dirty="0" err="1" smtClean="0"/>
              <a:t>Cneu</a:t>
            </a:r>
            <a:endParaRPr lang="de-DE" sz="1400" dirty="0"/>
          </a:p>
        </p:txBody>
      </p:sp>
      <p:sp>
        <p:nvSpPr>
          <p:cNvPr id="153" name="Textfeld 152"/>
          <p:cNvSpPr txBox="1"/>
          <p:nvPr/>
        </p:nvSpPr>
        <p:spPr>
          <a:xfrm>
            <a:off x="5817059" y="2844995"/>
            <a:ext cx="1744405" cy="307777"/>
          </a:xfrm>
          <a:prstGeom prst="rect">
            <a:avLst/>
          </a:prstGeom>
          <a:noFill/>
        </p:spPr>
        <p:txBody>
          <a:bodyPr wrap="square" rtlCol="0">
            <a:spAutoFit/>
          </a:bodyPr>
          <a:lstStyle/>
          <a:p>
            <a:r>
              <a:rPr lang="de-DE" sz="1400" dirty="0" smtClean="0"/>
              <a:t>10% </a:t>
            </a:r>
            <a:r>
              <a:rPr lang="de-DE" sz="1400" dirty="0" err="1" smtClean="0"/>
              <a:t>Cneu</a:t>
            </a:r>
            <a:r>
              <a:rPr lang="de-DE" sz="1400" dirty="0" smtClean="0"/>
              <a:t>   10t/ha</a:t>
            </a:r>
            <a:endParaRPr lang="de-DE" sz="1400" dirty="0"/>
          </a:p>
        </p:txBody>
      </p:sp>
      <p:sp>
        <p:nvSpPr>
          <p:cNvPr id="158" name="Rectangle 823"/>
          <p:cNvSpPr>
            <a:spLocks noChangeArrowheads="1"/>
          </p:cNvSpPr>
          <p:nvPr/>
        </p:nvSpPr>
        <p:spPr bwMode="auto">
          <a:xfrm>
            <a:off x="1862033" y="5452445"/>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Bodentiere</a:t>
            </a:r>
            <a:endParaRPr lang="de-CH" altLang="de-DE" sz="1300" b="1" dirty="0"/>
          </a:p>
        </p:txBody>
      </p:sp>
      <p:sp>
        <p:nvSpPr>
          <p:cNvPr id="167" name="Textfeld 166"/>
          <p:cNvSpPr txBox="1"/>
          <p:nvPr/>
        </p:nvSpPr>
        <p:spPr>
          <a:xfrm>
            <a:off x="3041893" y="1737748"/>
            <a:ext cx="1439999" cy="307777"/>
          </a:xfrm>
          <a:prstGeom prst="rect">
            <a:avLst/>
          </a:prstGeom>
          <a:noFill/>
        </p:spPr>
        <p:txBody>
          <a:bodyPr wrap="square" rtlCol="0">
            <a:spAutoFit/>
          </a:bodyPr>
          <a:lstStyle/>
          <a:p>
            <a:r>
              <a:rPr lang="de-DE" sz="1400" dirty="0" smtClean="0"/>
              <a:t>100% </a:t>
            </a:r>
            <a:r>
              <a:rPr lang="de-DE" sz="1400" dirty="0" err="1" smtClean="0"/>
              <a:t>Cneu</a:t>
            </a:r>
            <a:endParaRPr lang="de-DE" sz="1400" dirty="0"/>
          </a:p>
        </p:txBody>
      </p:sp>
      <p:sp>
        <p:nvSpPr>
          <p:cNvPr id="9" name="Textfeld 8"/>
          <p:cNvSpPr txBox="1"/>
          <p:nvPr/>
        </p:nvSpPr>
        <p:spPr>
          <a:xfrm>
            <a:off x="5871348" y="1109255"/>
            <a:ext cx="3149140" cy="1200329"/>
          </a:xfrm>
          <a:prstGeom prst="rect">
            <a:avLst/>
          </a:prstGeom>
          <a:noFill/>
        </p:spPr>
        <p:txBody>
          <a:bodyPr wrap="square" rtlCol="0">
            <a:spAutoFit/>
          </a:bodyPr>
          <a:lstStyle/>
          <a:p>
            <a:r>
              <a:rPr lang="de-DE" b="1" dirty="0" smtClean="0"/>
              <a:t>Was geht rein?	Wieviel?</a:t>
            </a:r>
          </a:p>
          <a:p>
            <a:r>
              <a:rPr lang="de-DE" b="1" dirty="0" smtClean="0"/>
              <a:t>Was geht raus?</a:t>
            </a:r>
            <a:r>
              <a:rPr lang="de-DE" b="1" dirty="0"/>
              <a:t> 	Wieviel</a:t>
            </a:r>
            <a:r>
              <a:rPr lang="de-DE" b="1" dirty="0" smtClean="0"/>
              <a:t>?</a:t>
            </a:r>
          </a:p>
          <a:p>
            <a:r>
              <a:rPr lang="de-DE" dirty="0"/>
              <a:t>Was ist drin</a:t>
            </a:r>
            <a:r>
              <a:rPr lang="de-DE" dirty="0" smtClean="0"/>
              <a:t>?</a:t>
            </a:r>
            <a:r>
              <a:rPr lang="de-DE" dirty="0"/>
              <a:t> 	Wieviel</a:t>
            </a:r>
            <a:r>
              <a:rPr lang="de-DE" dirty="0" smtClean="0"/>
              <a:t>?</a:t>
            </a:r>
            <a:endParaRPr lang="de-DE" dirty="0"/>
          </a:p>
          <a:p>
            <a:r>
              <a:rPr lang="de-DE" dirty="0" smtClean="0"/>
              <a:t>Was ändert sich?</a:t>
            </a:r>
            <a:r>
              <a:rPr lang="de-DE" dirty="0"/>
              <a:t> 	Wieviel</a:t>
            </a:r>
            <a:r>
              <a:rPr lang="de-DE" dirty="0" smtClean="0"/>
              <a:t>?</a:t>
            </a:r>
            <a:endParaRPr lang="de-DE" dirty="0"/>
          </a:p>
        </p:txBody>
      </p:sp>
      <p:sp>
        <p:nvSpPr>
          <p:cNvPr id="171" name="Arc 829"/>
          <p:cNvSpPr>
            <a:spLocks/>
          </p:cNvSpPr>
          <p:nvPr/>
        </p:nvSpPr>
        <p:spPr bwMode="auto">
          <a:xfrm rot="1587153" flipV="1">
            <a:off x="3443452" y="4934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72" name="Group 834"/>
          <p:cNvGrpSpPr>
            <a:grpSpLocks/>
          </p:cNvGrpSpPr>
          <p:nvPr/>
        </p:nvGrpSpPr>
        <p:grpSpPr bwMode="auto">
          <a:xfrm rot="2224076">
            <a:off x="2967938" y="5273427"/>
            <a:ext cx="583402" cy="467688"/>
            <a:chOff x="1760" y="1087"/>
            <a:chExt cx="278" cy="225"/>
          </a:xfrm>
        </p:grpSpPr>
        <p:sp>
          <p:nvSpPr>
            <p:cNvPr id="173"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4"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5"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6"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8"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9"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0"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1"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2"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83" name="Line 89"/>
          <p:cNvSpPr>
            <a:spLocks noChangeShapeType="1"/>
          </p:cNvSpPr>
          <p:nvPr/>
        </p:nvSpPr>
        <p:spPr bwMode="auto">
          <a:xfrm flipH="1">
            <a:off x="2602588" y="5246338"/>
            <a:ext cx="1420020" cy="919368"/>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3" name="Rectangle 823"/>
          <p:cNvSpPr>
            <a:spLocks noChangeArrowheads="1"/>
          </p:cNvSpPr>
          <p:nvPr/>
        </p:nvSpPr>
        <p:spPr bwMode="auto">
          <a:xfrm>
            <a:off x="858155" y="6117299"/>
            <a:ext cx="2672014" cy="523220"/>
          </a:xfrm>
          <a:prstGeom prst="rect">
            <a:avLst/>
          </a:prstGeom>
          <a:noFill/>
          <a:extLst/>
        </p:spPr>
        <p:txBody>
          <a:bodyPr wrap="square" rtlCol="0">
            <a:spAutoFit/>
          </a:bodyPr>
          <a:lstStyle/>
          <a:p>
            <a:r>
              <a:rPr lang="de-CH" altLang="de-DE" sz="1400" dirty="0" smtClean="0">
                <a:solidFill>
                  <a:srgbClr val="FF0000"/>
                </a:solidFill>
              </a:rPr>
              <a:t>1,2t/ha </a:t>
            </a:r>
            <a:r>
              <a:rPr lang="de-CH" altLang="de-DE" sz="1400" dirty="0">
                <a:solidFill>
                  <a:srgbClr val="FF0000"/>
                </a:solidFill>
              </a:rPr>
              <a:t>gelöste Mineralien</a:t>
            </a:r>
            <a:br>
              <a:rPr lang="de-CH" altLang="de-DE" sz="1400" dirty="0">
                <a:solidFill>
                  <a:srgbClr val="FF0000"/>
                </a:solidFill>
              </a:rPr>
            </a:br>
            <a:r>
              <a:rPr lang="de-CH" altLang="de-DE" sz="1400" dirty="0">
                <a:solidFill>
                  <a:srgbClr val="FF0000"/>
                </a:solidFill>
              </a:rPr>
              <a:t>~ 1200t/ha Ertrag </a:t>
            </a:r>
          </a:p>
        </p:txBody>
      </p:sp>
      <p:sp>
        <p:nvSpPr>
          <p:cNvPr id="199" name="Rectangle 823"/>
          <p:cNvSpPr>
            <a:spLocks noChangeArrowheads="1"/>
          </p:cNvSpPr>
          <p:nvPr/>
        </p:nvSpPr>
        <p:spPr bwMode="auto">
          <a:xfrm>
            <a:off x="918622" y="5881097"/>
            <a:ext cx="7704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0000"/>
                </a:solidFill>
              </a:rPr>
              <a:t>Verluste</a:t>
            </a:r>
            <a:endParaRPr lang="de-CH" altLang="de-DE" sz="1300" b="1" dirty="0">
              <a:solidFill>
                <a:srgbClr val="FF0000"/>
              </a:solidFill>
            </a:endParaRPr>
          </a:p>
        </p:txBody>
      </p:sp>
      <p:sp>
        <p:nvSpPr>
          <p:cNvPr id="2050" name="Rectangle 3"/>
          <p:cNvSpPr>
            <a:spLocks noGrp="1" noChangeArrowheads="1"/>
          </p:cNvSpPr>
          <p:nvPr>
            <p:ph type="title"/>
          </p:nvPr>
        </p:nvSpPr>
        <p:spPr>
          <a:xfrm>
            <a:off x="918622" y="176213"/>
            <a:ext cx="8225378" cy="604837"/>
          </a:xfrm>
        </p:spPr>
        <p:txBody>
          <a:bodyPr vert="horz" lIns="91440" tIns="45720" rIns="91440" bIns="45720" rtlCol="0" anchor="ctr">
            <a:normAutofit/>
          </a:bodyPr>
          <a:lstStyle/>
          <a:p>
            <a:r>
              <a:rPr lang="de-CH" altLang="de-DE" sz="2800" b="1" dirty="0" smtClean="0">
                <a:solidFill>
                  <a:schemeClr val="tx2"/>
                </a:solidFill>
              </a:rPr>
              <a:t>       Modell Agrar-Öko-System – </a:t>
            </a:r>
            <a:r>
              <a:rPr lang="de-CH" altLang="de-DE" sz="1600" b="1" dirty="0" smtClean="0">
                <a:solidFill>
                  <a:schemeClr val="tx2"/>
                </a:solidFill>
              </a:rPr>
              <a:t>grobe Schätzungen</a:t>
            </a:r>
            <a:endParaRPr lang="de-CH" altLang="de-DE" sz="2800" b="1" dirty="0">
              <a:solidFill>
                <a:schemeClr val="tx2"/>
              </a:solidFill>
            </a:endParaRPr>
          </a:p>
        </p:txBody>
      </p:sp>
    </p:spTree>
    <p:extLst>
      <p:ext uri="{BB962C8B-B14F-4D97-AF65-F5344CB8AC3E}">
        <p14:creationId xmlns:p14="http://schemas.microsoft.com/office/powerpoint/2010/main" val="56110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1" grpId="0"/>
      <p:bldP spid="153" grpId="0"/>
      <p:bldP spid="167" grpId="0"/>
      <p:bldP spid="9" grpId="0"/>
      <p:bldP spid="183" grpId="0" animBg="1"/>
      <p:bldP spid="193" grpId="0"/>
      <p:bldP spid="19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05118"/>
            <a:ext cx="8229600" cy="639762"/>
          </a:xfrm>
        </p:spPr>
        <p:txBody>
          <a:bodyPr/>
          <a:lstStyle/>
          <a:p>
            <a:r>
              <a:rPr lang="de-DE" dirty="0" smtClean="0"/>
              <a:t>RessourcenBilanz</a:t>
            </a:r>
            <a:endParaRPr lang="de-DE" dirty="0"/>
          </a:p>
        </p:txBody>
      </p:sp>
      <p:pic>
        <p:nvPicPr>
          <p:cNvPr id="2050" name="Picture 2" descr="X:\Regeneration\Event\Agrikulturfestival\2017\Modell_AES.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29531" y="1185704"/>
            <a:ext cx="3242469" cy="218425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a:hlinkClick r:id="rId3" action="ppaction://hlinksldjump"/>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r="-2345"/>
          <a:stretch/>
        </p:blipFill>
        <p:spPr bwMode="auto">
          <a:xfrm>
            <a:off x="6300000" y="1285389"/>
            <a:ext cx="1584917" cy="11857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0" name="Rectangle 823"/>
          <p:cNvSpPr>
            <a:spLocks noChangeArrowheads="1"/>
          </p:cNvSpPr>
          <p:nvPr/>
        </p:nvSpPr>
        <p:spPr bwMode="auto">
          <a:xfrm>
            <a:off x="6263683" y="1023779"/>
            <a:ext cx="14446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Trend - Hintergrund</a:t>
            </a:r>
          </a:p>
        </p:txBody>
      </p:sp>
      <p:sp>
        <p:nvSpPr>
          <p:cNvPr id="151" name="Rectangle 823"/>
          <p:cNvSpPr>
            <a:spLocks noChangeArrowheads="1"/>
          </p:cNvSpPr>
          <p:nvPr/>
        </p:nvSpPr>
        <p:spPr bwMode="auto">
          <a:xfrm>
            <a:off x="271994" y="920805"/>
            <a:ext cx="21866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System - Vordergrund</a:t>
            </a:r>
          </a:p>
        </p:txBody>
      </p:sp>
      <p:sp>
        <p:nvSpPr>
          <p:cNvPr id="153" name="Rectangle 823"/>
          <p:cNvSpPr>
            <a:spLocks noChangeArrowheads="1"/>
          </p:cNvSpPr>
          <p:nvPr/>
        </p:nvSpPr>
        <p:spPr bwMode="auto">
          <a:xfrm>
            <a:off x="271994" y="3317391"/>
            <a:ext cx="1165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err="1" smtClean="0"/>
              <a:t>SachBilanz</a:t>
            </a:r>
            <a:endParaRPr lang="de-CH" altLang="de-DE" sz="1600" b="1" dirty="0" smtClean="0"/>
          </a:p>
        </p:txBody>
      </p:sp>
      <p:sp>
        <p:nvSpPr>
          <p:cNvPr id="155" name="Rectangle 823"/>
          <p:cNvSpPr>
            <a:spLocks noChangeArrowheads="1"/>
          </p:cNvSpPr>
          <p:nvPr/>
        </p:nvSpPr>
        <p:spPr bwMode="auto">
          <a:xfrm>
            <a:off x="4089400" y="3431691"/>
            <a:ext cx="15402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Ressourcenliste</a:t>
            </a:r>
          </a:p>
        </p:txBody>
      </p:sp>
      <p:cxnSp>
        <p:nvCxnSpPr>
          <p:cNvPr id="158" name="Gerade Verbindung mit Pfeil 157"/>
          <p:cNvCxnSpPr>
            <a:stCxn id="161" idx="3"/>
            <a:endCxn id="168" idx="1"/>
          </p:cNvCxnSpPr>
          <p:nvPr/>
        </p:nvCxnSpPr>
        <p:spPr>
          <a:xfrm flipV="1">
            <a:off x="3182144" y="4165838"/>
            <a:ext cx="1238014" cy="3102"/>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graphicFrame>
        <p:nvGraphicFramePr>
          <p:cNvPr id="161" name="Tabelle 160"/>
          <p:cNvGraphicFramePr>
            <a:graphicFrameLocks noGrp="1"/>
          </p:cNvGraphicFramePr>
          <p:nvPr>
            <p:extLst>
              <p:ext uri="{D42A27DB-BD31-4B8C-83A1-F6EECF244321}">
                <p14:modId xmlns:p14="http://schemas.microsoft.com/office/powerpoint/2010/main" val="2279048365"/>
              </p:ext>
            </p:extLst>
          </p:nvPr>
        </p:nvGraphicFramePr>
        <p:xfrm>
          <a:off x="618331" y="3638788"/>
          <a:ext cx="2563813" cy="1060305"/>
        </p:xfrm>
        <a:graphic>
          <a:graphicData uri="http://schemas.openxmlformats.org/drawingml/2006/table">
            <a:tbl>
              <a:tblPr>
                <a:tableStyleId>{5C22544A-7EE6-4342-B048-85BDC9FD1C3A}</a:tableStyleId>
              </a:tblPr>
              <a:tblGrid>
                <a:gridCol w="347028"/>
                <a:gridCol w="450215"/>
                <a:gridCol w="537528"/>
                <a:gridCol w="604202"/>
                <a:gridCol w="624840"/>
              </a:tblGrid>
              <a:tr h="169851">
                <a:tc>
                  <a:txBody>
                    <a:bodyPr/>
                    <a:lstStyle/>
                    <a:p>
                      <a:pPr algn="ctr" fontAlgn="b"/>
                      <a:r>
                        <a:rPr lang="de-DE" sz="1100" u="none" strike="noStrike" dirty="0">
                          <a:effectLst/>
                        </a:rPr>
                        <a:t>Input</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Output</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Bestand </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Änderung</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Ressource</a:t>
                      </a:r>
                      <a:endParaRPr lang="de-DE" sz="1100" b="1"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Licht</a:t>
                      </a:r>
                      <a:endParaRPr lang="de-DE" sz="1100" b="0"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C</a:t>
                      </a:r>
                      <a:endParaRPr lang="de-DE" sz="1100" b="0" i="0" u="none" strike="noStrike">
                        <a:solidFill>
                          <a:srgbClr val="000000"/>
                        </a:solidFill>
                        <a:effectLst/>
                        <a:latin typeface="Calibri"/>
                      </a:endParaRPr>
                    </a:p>
                  </a:txBody>
                  <a:tcPr marL="7620" marR="7620" marT="7620" marB="0" anchor="b"/>
                </a:tc>
              </a:tr>
              <a:tr h="184005">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CO</a:t>
                      </a:r>
                      <a:r>
                        <a:rPr lang="de-DE" sz="1100" u="none" strike="noStrike" baseline="-25000">
                          <a:effectLst/>
                        </a:rPr>
                        <a:t>2</a:t>
                      </a:r>
                      <a:endParaRPr lang="de-DE" sz="1100" b="0"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N</a:t>
                      </a:r>
                      <a:endParaRPr lang="de-DE" sz="1100" b="0"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Treibstoff</a:t>
                      </a:r>
                      <a:endParaRPr lang="de-DE" sz="1100" b="0" i="0" u="none" strike="noStrike" dirty="0">
                        <a:solidFill>
                          <a:srgbClr val="000000"/>
                        </a:solidFill>
                        <a:effectLst/>
                        <a:latin typeface="Calibri"/>
                      </a:endParaRPr>
                    </a:p>
                  </a:txBody>
                  <a:tcPr marL="7620" marR="7620" marT="7620" marB="0" anchor="b"/>
                </a:tc>
              </a:tr>
            </a:tbl>
          </a:graphicData>
        </a:graphic>
      </p:graphicFrame>
      <p:sp>
        <p:nvSpPr>
          <p:cNvPr id="165" name="Rectangle 823"/>
          <p:cNvSpPr>
            <a:spLocks noChangeArrowheads="1"/>
          </p:cNvSpPr>
          <p:nvPr/>
        </p:nvSpPr>
        <p:spPr bwMode="auto">
          <a:xfrm>
            <a:off x="271994" y="4982721"/>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p>
        </p:txBody>
      </p:sp>
      <p:graphicFrame>
        <p:nvGraphicFramePr>
          <p:cNvPr id="168" name="Tabelle 167"/>
          <p:cNvGraphicFramePr>
            <a:graphicFrameLocks noGrp="1"/>
          </p:cNvGraphicFramePr>
          <p:nvPr>
            <p:extLst>
              <p:ext uri="{D42A27DB-BD31-4B8C-83A1-F6EECF244321}">
                <p14:modId xmlns:p14="http://schemas.microsoft.com/office/powerpoint/2010/main" val="1220634058"/>
              </p:ext>
            </p:extLst>
          </p:nvPr>
        </p:nvGraphicFramePr>
        <p:xfrm>
          <a:off x="4420158" y="3727688"/>
          <a:ext cx="3234906" cy="876300"/>
        </p:xfrm>
        <a:graphic>
          <a:graphicData uri="http://schemas.openxmlformats.org/drawingml/2006/table">
            <a:tbl>
              <a:tblPr>
                <a:tableStyleId>{5C22544A-7EE6-4342-B048-85BDC9FD1C3A}</a:tableStyleId>
              </a:tblPr>
              <a:tblGrid>
                <a:gridCol w="733246"/>
                <a:gridCol w="250166"/>
                <a:gridCol w="250166"/>
                <a:gridCol w="250166"/>
                <a:gridCol w="250166"/>
                <a:gridCol w="250166"/>
                <a:gridCol w="250166"/>
                <a:gridCol w="250166"/>
                <a:gridCol w="250166"/>
                <a:gridCol w="250166"/>
                <a:gridCol w="250166"/>
              </a:tblGrid>
              <a:tr h="167481">
                <a:tc>
                  <a:txBody>
                    <a:bodyPr/>
                    <a:lstStyle/>
                    <a:p>
                      <a:pPr algn="ctr" fontAlgn="b"/>
                      <a:endParaRPr lang="de-DE" sz="1100" b="0" i="0" u="none" strike="noStrike" dirty="0">
                        <a:solidFill>
                          <a:srgbClr val="000000"/>
                        </a:solidFill>
                        <a:effectLst/>
                        <a:latin typeface="Calibri"/>
                      </a:endParaRPr>
                    </a:p>
                  </a:txBody>
                  <a:tcPr marL="7620" marR="7620" marT="7620" marB="0" anchor="b"/>
                </a:tc>
                <a:tc gridSpan="5">
                  <a:txBody>
                    <a:bodyPr/>
                    <a:lstStyle/>
                    <a:p>
                      <a:pPr algn="ctr" fontAlgn="b"/>
                      <a:r>
                        <a:rPr lang="de-DE" sz="1100" u="none" strike="noStrike">
                          <a:effectLst/>
                        </a:rPr>
                        <a:t>direkt</a:t>
                      </a:r>
                      <a:endParaRPr lang="de-DE" sz="1100" b="1" i="0" u="none" strike="noStrike">
                        <a:solidFill>
                          <a:srgbClr val="000000"/>
                        </a:solidFill>
                        <a:effectLst/>
                        <a:latin typeface="Calibri"/>
                      </a:endParaRPr>
                    </a:p>
                  </a:txBody>
                  <a:tcPr marL="7620" marR="7620" marT="7620"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5">
                  <a:txBody>
                    <a:bodyPr/>
                    <a:lstStyle/>
                    <a:p>
                      <a:pPr algn="ctr" fontAlgn="b"/>
                      <a:r>
                        <a:rPr lang="de-DE" sz="1100" u="none" strike="noStrike">
                          <a:effectLst/>
                        </a:rPr>
                        <a:t>indirekt</a:t>
                      </a:r>
                      <a:endParaRPr lang="de-DE" sz="1100" b="1" i="0" u="none" strike="noStrike">
                        <a:solidFill>
                          <a:srgbClr val="000000"/>
                        </a:solidFill>
                        <a:effectLst/>
                        <a:latin typeface="Calibri"/>
                      </a:endParaRPr>
                    </a:p>
                  </a:txBody>
                  <a:tcPr marL="7620" marR="7620" marT="7620"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167481">
                <a:tc>
                  <a:txBody>
                    <a:bodyPr/>
                    <a:lstStyle/>
                    <a:p>
                      <a:pPr algn="ctr" fontAlgn="b"/>
                      <a:r>
                        <a:rPr lang="de-DE" sz="1100" u="none" strike="noStrike">
                          <a:effectLst/>
                        </a:rPr>
                        <a:t>Ressource</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M</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E</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F</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G</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M</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E</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F</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G</a:t>
                      </a:r>
                      <a:endParaRPr lang="de-DE" sz="1100" b="1" i="0" u="none" strike="noStrike">
                        <a:solidFill>
                          <a:srgbClr val="000000"/>
                        </a:solidFill>
                        <a:effectLst/>
                        <a:latin typeface="Calibri"/>
                      </a:endParaRPr>
                    </a:p>
                  </a:txBody>
                  <a:tcPr marL="7620" marR="7620" marT="7620" marB="0" anchor="b"/>
                </a:tc>
              </a:tr>
              <a:tr h="167481">
                <a:tc>
                  <a:txBody>
                    <a:bodyPr/>
                    <a:lstStyle/>
                    <a:p>
                      <a:pPr algn="ctr" fontAlgn="b"/>
                      <a:r>
                        <a:rPr lang="de-DE" sz="1100" u="none" strike="noStrike" dirty="0">
                          <a:effectLst/>
                        </a:rPr>
                        <a:t> </a:t>
                      </a:r>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r>
                        <a:rPr lang="de-DE" sz="1100" u="none" strike="noStrike" dirty="0">
                          <a:effectLst/>
                        </a:rPr>
                        <a:t> </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r>
              <a:tr h="170033">
                <a:tc>
                  <a:txBody>
                    <a:bodyPr/>
                    <a:lstStyle/>
                    <a:p>
                      <a:pPr algn="ctr" fontAlgn="b"/>
                      <a:r>
                        <a:rPr lang="de-DE" sz="1100" u="none" strike="noStrike" dirty="0">
                          <a:effectLst/>
                        </a:rPr>
                        <a:t> </a:t>
                      </a:r>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r>
                        <a:rPr lang="de-DE" sz="1100" u="none" strike="noStrike" dirty="0">
                          <a:effectLst/>
                        </a:rPr>
                        <a:t> </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r>
              <a:tr h="167481">
                <a:tc>
                  <a:txBody>
                    <a:bodyPr/>
                    <a:lstStyle/>
                    <a:p>
                      <a:pPr algn="ctr" fontAlgn="b"/>
                      <a:r>
                        <a:rPr lang="de-DE" sz="1100" u="none" strike="noStrike" dirty="0">
                          <a:effectLst/>
                        </a:rPr>
                        <a:t> </a:t>
                      </a:r>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r>
                        <a:rPr lang="de-DE" sz="1100" u="none" strike="noStrike" dirty="0">
                          <a:effectLst/>
                        </a:rPr>
                        <a:t> </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r>
            </a:tbl>
          </a:graphicData>
        </a:graphic>
      </p:graphicFrame>
      <p:graphicFrame>
        <p:nvGraphicFramePr>
          <p:cNvPr id="171" name="Tabelle 170"/>
          <p:cNvGraphicFramePr>
            <a:graphicFrameLocks noGrp="1"/>
          </p:cNvGraphicFramePr>
          <p:nvPr>
            <p:extLst>
              <p:ext uri="{D42A27DB-BD31-4B8C-83A1-F6EECF244321}">
                <p14:modId xmlns:p14="http://schemas.microsoft.com/office/powerpoint/2010/main" val="1167762378"/>
              </p:ext>
            </p:extLst>
          </p:nvPr>
        </p:nvGraphicFramePr>
        <p:xfrm>
          <a:off x="618331" y="5321275"/>
          <a:ext cx="4216400" cy="1280160"/>
        </p:xfrm>
        <a:graphic>
          <a:graphicData uri="http://schemas.openxmlformats.org/drawingml/2006/table">
            <a:tbl>
              <a:tblPr>
                <a:tableStyleId>{5C22544A-7EE6-4342-B048-85BDC9FD1C3A}</a:tableStyleId>
              </a:tblPr>
              <a:tblGrid>
                <a:gridCol w="381000"/>
                <a:gridCol w="482600"/>
                <a:gridCol w="558800"/>
                <a:gridCol w="635000"/>
                <a:gridCol w="647700"/>
                <a:gridCol w="647700"/>
                <a:gridCol w="863600"/>
              </a:tblGrid>
              <a:tr h="182880">
                <a:tc>
                  <a:txBody>
                    <a:bodyPr/>
                    <a:lstStyle/>
                    <a:p>
                      <a:pPr algn="ctr" fontAlgn="b"/>
                      <a:r>
                        <a:rPr lang="de-DE" sz="1100" u="none" strike="noStrike" dirty="0">
                          <a:effectLst/>
                        </a:rPr>
                        <a:t>Input</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Output</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Bestand </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Änderung</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Indikator</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Ressource</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Systemgrenze</a:t>
                      </a:r>
                      <a:endParaRPr lang="de-DE" sz="1100" b="1"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Material</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gesamt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gesamt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Energie</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gesamt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gesamt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Material</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Weizen</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direkt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Energie</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Weizen</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direkt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Arbeit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Weizen</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direkt</a:t>
                      </a:r>
                      <a:endParaRPr lang="de-DE" sz="1100" b="0" i="0" u="none" strike="noStrike" dirty="0">
                        <a:solidFill>
                          <a:srgbClr val="000000"/>
                        </a:solidFill>
                        <a:effectLst/>
                        <a:latin typeface="Calibri"/>
                      </a:endParaRPr>
                    </a:p>
                  </a:txBody>
                  <a:tcPr marL="7620" marR="7620" marT="7620" marB="0" anchor="b"/>
                </a:tc>
              </a:tr>
            </a:tbl>
          </a:graphicData>
        </a:graphic>
      </p:graphicFrame>
      <p:cxnSp>
        <p:nvCxnSpPr>
          <p:cNvPr id="175" name="Gerade Verbindung mit Pfeil 174"/>
          <p:cNvCxnSpPr>
            <a:stCxn id="161" idx="2"/>
            <a:endCxn id="171" idx="0"/>
          </p:cNvCxnSpPr>
          <p:nvPr/>
        </p:nvCxnSpPr>
        <p:spPr>
          <a:xfrm>
            <a:off x="1900237" y="4699093"/>
            <a:ext cx="826294" cy="622182"/>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8" name="Gerade Verbindung mit Pfeil 177"/>
          <p:cNvCxnSpPr>
            <a:endCxn id="2050" idx="3"/>
          </p:cNvCxnSpPr>
          <p:nvPr/>
        </p:nvCxnSpPr>
        <p:spPr>
          <a:xfrm flipH="1" flipV="1">
            <a:off x="4572000" y="2277830"/>
            <a:ext cx="1162050" cy="1449858"/>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81" name="Rectangle 823"/>
          <p:cNvSpPr>
            <a:spLocks noChangeArrowheads="1"/>
          </p:cNvSpPr>
          <p:nvPr/>
        </p:nvSpPr>
        <p:spPr bwMode="auto">
          <a:xfrm>
            <a:off x="4912282" y="5321275"/>
            <a:ext cx="143454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dirty="0" err="1"/>
              <a:t>MaterialBilanz</a:t>
            </a:r>
            <a:endParaRPr lang="de-CH" altLang="de-DE" sz="1400" dirty="0"/>
          </a:p>
          <a:p>
            <a:r>
              <a:rPr lang="de-CH" altLang="de-DE" sz="1400" dirty="0" err="1" smtClean="0"/>
              <a:t>EnergieBilanz</a:t>
            </a:r>
            <a:endParaRPr lang="de-CH" altLang="de-DE" sz="1400" dirty="0"/>
          </a:p>
          <a:p>
            <a:r>
              <a:rPr lang="de-CH" altLang="de-DE" sz="1400" dirty="0" err="1" smtClean="0"/>
              <a:t>ArbeitslBilanz</a:t>
            </a:r>
            <a:endParaRPr lang="de-CH" altLang="de-DE" sz="1400" dirty="0"/>
          </a:p>
          <a:p>
            <a:r>
              <a:rPr lang="de-CH" altLang="de-DE" sz="1400" dirty="0" smtClean="0"/>
              <a:t>Fußabdruck</a:t>
            </a:r>
          </a:p>
          <a:p>
            <a:r>
              <a:rPr lang="de-CH" altLang="de-DE" sz="1400" dirty="0" smtClean="0"/>
              <a:t>…</a:t>
            </a:r>
            <a:endParaRPr lang="de-CH" altLang="de-DE" sz="1400" dirty="0"/>
          </a:p>
        </p:txBody>
      </p:sp>
      <p:sp>
        <p:nvSpPr>
          <p:cNvPr id="183" name="Rectangle 823"/>
          <p:cNvSpPr>
            <a:spLocks noChangeArrowheads="1"/>
          </p:cNvSpPr>
          <p:nvPr/>
        </p:nvSpPr>
        <p:spPr bwMode="auto">
          <a:xfrm>
            <a:off x="6261102" y="5245075"/>
            <a:ext cx="273049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dirty="0" smtClean="0"/>
              <a:t>Jeweils direkter Aufwand </a:t>
            </a:r>
            <a:br>
              <a:rPr lang="de-CH" altLang="de-DE" sz="1400" dirty="0" smtClean="0"/>
            </a:br>
            <a:r>
              <a:rPr lang="de-CH" altLang="de-DE" sz="1400" dirty="0" smtClean="0"/>
              <a:t>im System und indirekter Aufwand im Rest der Welt und </a:t>
            </a:r>
            <a:br>
              <a:rPr lang="de-CH" altLang="de-DE" sz="1400" dirty="0" smtClean="0"/>
            </a:br>
            <a:r>
              <a:rPr lang="de-CH" altLang="de-DE" sz="1400" b="1" dirty="0" smtClean="0"/>
              <a:t>nach Wahl beliebige Details oder Zusammenfassungen </a:t>
            </a:r>
            <a:r>
              <a:rPr lang="de-CH" altLang="de-DE" sz="1400" dirty="0" smtClean="0"/>
              <a:t>aus der zugrundeliegenden Datenbasis</a:t>
            </a:r>
            <a:endParaRPr lang="de-CH" altLang="de-DE" sz="1400" b="1" dirty="0"/>
          </a:p>
        </p:txBody>
      </p:sp>
      <p:cxnSp>
        <p:nvCxnSpPr>
          <p:cNvPr id="186" name="Gerade Verbindung mit Pfeil 185"/>
          <p:cNvCxnSpPr>
            <a:endCxn id="190" idx="2"/>
          </p:cNvCxnSpPr>
          <p:nvPr/>
        </p:nvCxnSpPr>
        <p:spPr>
          <a:xfrm flipV="1">
            <a:off x="6985996" y="2732703"/>
            <a:ext cx="71692" cy="99498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90" name="Rectangle 823"/>
          <p:cNvSpPr>
            <a:spLocks noChangeArrowheads="1"/>
          </p:cNvSpPr>
          <p:nvPr/>
        </p:nvSpPr>
        <p:spPr bwMode="auto">
          <a:xfrm>
            <a:off x="6257629" y="2471093"/>
            <a:ext cx="160011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Umfeld – Rest der Welt</a:t>
            </a:r>
          </a:p>
        </p:txBody>
      </p:sp>
      <p:cxnSp>
        <p:nvCxnSpPr>
          <p:cNvPr id="194" name="Gerade Verbindung mit Pfeil 193"/>
          <p:cNvCxnSpPr>
            <a:stCxn id="168" idx="2"/>
            <a:endCxn id="171" idx="0"/>
          </p:cNvCxnSpPr>
          <p:nvPr/>
        </p:nvCxnSpPr>
        <p:spPr>
          <a:xfrm flipH="1">
            <a:off x="2726531" y="4603988"/>
            <a:ext cx="3311080" cy="71728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5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3" grpId="0"/>
      <p:bldP spid="155" grpId="0"/>
      <p:bldP spid="165" grpId="0"/>
      <p:bldP spid="181" grpId="0"/>
      <p:bldP spid="183" grpId="0"/>
      <p:bldP spid="19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Koordinatensystem</a:t>
            </a:r>
            <a:endParaRPr lang="de-CH" dirty="0"/>
          </a:p>
        </p:txBody>
      </p:sp>
      <p:cxnSp>
        <p:nvCxnSpPr>
          <p:cNvPr id="53" name="Gerade Verbindung mit Pfeil 52"/>
          <p:cNvCxnSpPr/>
          <p:nvPr/>
        </p:nvCxnSpPr>
        <p:spPr bwMode="auto">
          <a:xfrm>
            <a:off x="8129949" y="7117352"/>
            <a:ext cx="2520000"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 name="Group 574"/>
          <p:cNvGrpSpPr>
            <a:grpSpLocks/>
          </p:cNvGrpSpPr>
          <p:nvPr/>
        </p:nvGrpSpPr>
        <p:grpSpPr bwMode="auto">
          <a:xfrm>
            <a:off x="1119407" y="3444002"/>
            <a:ext cx="1369380" cy="1370839"/>
            <a:chOff x="3780" y="1094"/>
            <a:chExt cx="750" cy="743"/>
          </a:xfrm>
        </p:grpSpPr>
        <p:sp>
          <p:nvSpPr>
            <p:cNvPr id="74"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5"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6"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7"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8"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79"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0"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1"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2"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3"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4"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5"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cxnSp>
        <p:nvCxnSpPr>
          <p:cNvPr id="87" name="Gerade Verbindung mit Pfeil 86"/>
          <p:cNvCxnSpPr/>
          <p:nvPr/>
        </p:nvCxnSpPr>
        <p:spPr bwMode="auto">
          <a:xfrm rot="16200000">
            <a:off x="1141572" y="3483639"/>
            <a:ext cx="1320229"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p:cNvCxnSpPr/>
          <p:nvPr/>
        </p:nvCxnSpPr>
        <p:spPr bwMode="auto">
          <a:xfrm rot="705458">
            <a:off x="1809410" y="4270487"/>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p:cNvCxnSpPr/>
          <p:nvPr/>
        </p:nvCxnSpPr>
        <p:spPr bwMode="auto">
          <a:xfrm rot="21105458">
            <a:off x="1804579" y="4049097"/>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 Verbindung mit Pfeil 89"/>
          <p:cNvCxnSpPr/>
          <p:nvPr/>
        </p:nvCxnSpPr>
        <p:spPr bwMode="auto">
          <a:xfrm rot="17400000">
            <a:off x="1373324" y="3514547"/>
            <a:ext cx="1320229"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rot="19783186">
            <a:off x="1721693" y="3807687"/>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rot="18583186">
            <a:off x="1569858" y="3646495"/>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rot="3046148">
            <a:off x="1585817" y="4658357"/>
            <a:ext cx="1320228" cy="0"/>
          </a:xfrm>
          <a:prstGeom prst="straightConnector1">
            <a:avLst/>
          </a:prstGeom>
          <a:noFill/>
          <a:ln w="12700" cap="flat" cmpd="sng" algn="ctr">
            <a:solidFill>
              <a:schemeClr val="tx1"/>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p:nvPr/>
        </p:nvCxnSpPr>
        <p:spPr bwMode="auto">
          <a:xfrm rot="1846148">
            <a:off x="1717045" y="4485421"/>
            <a:ext cx="1320228" cy="0"/>
          </a:xfrm>
          <a:prstGeom prst="straightConnector1">
            <a:avLst/>
          </a:prstGeom>
          <a:noFill/>
          <a:ln w="12700" cap="flat" cmpd="sng" algn="ctr">
            <a:solidFill>
              <a:schemeClr val="tx1"/>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p:cNvSpPr txBox="1"/>
          <p:nvPr/>
        </p:nvSpPr>
        <p:spPr>
          <a:xfrm>
            <a:off x="1639771" y="1851058"/>
            <a:ext cx="6420577" cy="553998"/>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b="1" dirty="0"/>
              <a:t>Z	Zeitraum</a:t>
            </a:r>
            <a:r>
              <a:rPr lang="de-CH" dirty="0"/>
              <a:t>	</a:t>
            </a:r>
            <a:r>
              <a:rPr lang="de-CH" sz="1400" dirty="0"/>
              <a:t>Jahr-Millionen, -Tausende, -Zehnte, Jahre...</a:t>
            </a:r>
            <a:br>
              <a:rPr lang="de-CH" sz="1400" dirty="0"/>
            </a:br>
            <a:r>
              <a:rPr lang="de-CH" sz="1400" dirty="0"/>
              <a:t>		Perioden, Epochen...</a:t>
            </a:r>
          </a:p>
        </p:txBody>
      </p:sp>
      <p:sp>
        <p:nvSpPr>
          <p:cNvPr id="100" name="Textfeld 99"/>
          <p:cNvSpPr txBox="1"/>
          <p:nvPr/>
        </p:nvSpPr>
        <p:spPr>
          <a:xfrm>
            <a:off x="2123428" y="2299146"/>
            <a:ext cx="6372872" cy="553998"/>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R	Region	</a:t>
            </a:r>
            <a:r>
              <a:rPr lang="de-CH" sz="1400" b="0" dirty="0"/>
              <a:t>Land, Wasser, Gebirge, Ebenen... </a:t>
            </a:r>
            <a:br>
              <a:rPr lang="de-CH" sz="1400" b="0" dirty="0"/>
            </a:br>
            <a:r>
              <a:rPr lang="de-CH" sz="1400" b="0" dirty="0"/>
              <a:t>		Erdteile, Staaten, Provinzen, Gemeinden...</a:t>
            </a:r>
          </a:p>
        </p:txBody>
      </p:sp>
      <p:sp>
        <p:nvSpPr>
          <p:cNvPr id="101" name="Textfeld 100"/>
          <p:cNvSpPr txBox="1"/>
          <p:nvPr/>
        </p:nvSpPr>
        <p:spPr>
          <a:xfrm>
            <a:off x="2619777" y="2772962"/>
            <a:ext cx="5943198" cy="553998"/>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P	Prozess	</a:t>
            </a:r>
            <a:r>
              <a:rPr lang="de-CH" sz="1400" b="0" dirty="0"/>
              <a:t>Natur, Gesellschaft, </a:t>
            </a:r>
            <a:r>
              <a:rPr lang="de-CH" sz="1400" b="0" dirty="0" smtClean="0">
                <a:solidFill>
                  <a:srgbClr val="0000FF"/>
                </a:solidFill>
              </a:rPr>
              <a:t>Systeme, Ressourcen, </a:t>
            </a:r>
            <a:r>
              <a:rPr lang="de-CH" sz="1400" b="0" dirty="0">
                <a:solidFill>
                  <a:srgbClr val="0000FF"/>
                </a:solidFill>
              </a:rPr>
              <a:t/>
            </a:r>
            <a:br>
              <a:rPr lang="de-CH" sz="1400" b="0" dirty="0">
                <a:solidFill>
                  <a:srgbClr val="0000FF"/>
                </a:solidFill>
              </a:rPr>
            </a:br>
            <a:r>
              <a:rPr lang="de-CH" sz="1400" b="0" dirty="0"/>
              <a:t>		Wirtschaft, Branchen, Produkte...</a:t>
            </a:r>
            <a:endParaRPr lang="de-CH" b="0" dirty="0"/>
          </a:p>
        </p:txBody>
      </p:sp>
      <p:sp>
        <p:nvSpPr>
          <p:cNvPr id="102" name="Textfeld 101"/>
          <p:cNvSpPr txBox="1"/>
          <p:nvPr/>
        </p:nvSpPr>
        <p:spPr>
          <a:xfrm>
            <a:off x="2932251" y="3338887"/>
            <a:ext cx="5178591" cy="338554"/>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L	Label	</a:t>
            </a:r>
            <a:r>
              <a:rPr lang="de-CH" b="0" dirty="0"/>
              <a:t>Produktionsverfahren, Qualität...</a:t>
            </a:r>
          </a:p>
        </p:txBody>
      </p:sp>
      <p:sp>
        <p:nvSpPr>
          <p:cNvPr id="103" name="Textfeld 102"/>
          <p:cNvSpPr txBox="1"/>
          <p:nvPr/>
        </p:nvSpPr>
        <p:spPr>
          <a:xfrm>
            <a:off x="3073317" y="3780286"/>
            <a:ext cx="5613483" cy="338554"/>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A	Akteur	</a:t>
            </a:r>
            <a:r>
              <a:rPr lang="de-CH" b="0" dirty="0"/>
              <a:t>Organisation, Gruppe, Person, Lebewesen</a:t>
            </a:r>
          </a:p>
        </p:txBody>
      </p:sp>
      <p:sp>
        <p:nvSpPr>
          <p:cNvPr id="104" name="Textfeld 103"/>
          <p:cNvSpPr txBox="1"/>
          <p:nvPr/>
        </p:nvSpPr>
        <p:spPr>
          <a:xfrm>
            <a:off x="3093469" y="4243895"/>
            <a:ext cx="5469506" cy="338554"/>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I	Indikator	</a:t>
            </a:r>
            <a:r>
              <a:rPr lang="de-CH" b="0" dirty="0"/>
              <a:t>Dimensionen, Einheiten, Quantitäten</a:t>
            </a:r>
          </a:p>
        </p:txBody>
      </p:sp>
    </p:spTree>
    <p:extLst>
      <p:ext uri="{BB962C8B-B14F-4D97-AF65-F5344CB8AC3E}">
        <p14:creationId xmlns:p14="http://schemas.microsoft.com/office/powerpoint/2010/main" val="797746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2" grpId="0"/>
      <p:bldP spid="103" grpId="0"/>
      <p:bldP spid="10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7" name="Gerade Verbindung mit Pfeil 446"/>
          <p:cNvCxnSpPr>
            <a:stCxn id="437" idx="2"/>
            <a:endCxn id="26" idx="0"/>
          </p:cNvCxnSpPr>
          <p:nvPr/>
        </p:nvCxnSpPr>
        <p:spPr>
          <a:xfrm flipH="1">
            <a:off x="3062522" y="2066169"/>
            <a:ext cx="4377770" cy="3461162"/>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8" name="Gerade Verbindung mit Pfeil 577"/>
          <p:cNvCxnSpPr>
            <a:stCxn id="254" idx="2"/>
            <a:endCxn id="26" idx="0"/>
          </p:cNvCxnSpPr>
          <p:nvPr/>
        </p:nvCxnSpPr>
        <p:spPr>
          <a:xfrm flipH="1">
            <a:off x="3062522" y="2066168"/>
            <a:ext cx="2956192" cy="346116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36" name="Picture 2" descr="X:\AgroEcology\Event\Klima und Regeneration 2016\Hellmut\ZunhmendesSyste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35474" y="1096728"/>
            <a:ext cx="1497446" cy="969440"/>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2"/>
          <p:cNvPicPr/>
          <p:nvPr/>
        </p:nvPicPr>
        <p:blipFill rotWithShape="1">
          <a:blip r:embed="rId3" cstate="print">
            <a:extLst>
              <a:ext uri="{28A0092B-C50C-407E-A947-70E740481C1C}">
                <a14:useLocalDpi xmlns:a14="http://schemas.microsoft.com/office/drawing/2010/main"/>
              </a:ext>
            </a:extLst>
          </a:blip>
          <a:srcRect/>
          <a:stretch/>
        </p:blipFill>
        <p:spPr bwMode="auto">
          <a:xfrm>
            <a:off x="2485816" y="1064083"/>
            <a:ext cx="1314473" cy="1002085"/>
          </a:xfrm>
          <a:prstGeom prst="rect">
            <a:avLst/>
          </a:prstGeom>
          <a:noFill/>
          <a:ln>
            <a:noFill/>
          </a:ln>
          <a:extLst/>
        </p:spPr>
      </p:pic>
      <p:pic>
        <p:nvPicPr>
          <p:cNvPr id="25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21634" y="1064083"/>
            <a:ext cx="1394160" cy="1002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924143" y="2490829"/>
            <a:ext cx="1320108" cy="96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538839" y="2490830"/>
            <a:ext cx="1286614" cy="96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3" name="Rechteck 242"/>
          <p:cNvSpPr/>
          <p:nvPr/>
        </p:nvSpPr>
        <p:spPr>
          <a:xfrm>
            <a:off x="1167852" y="5595837"/>
            <a:ext cx="1001289" cy="369332"/>
          </a:xfrm>
          <a:prstGeom prst="rect">
            <a:avLst/>
          </a:prstGeom>
        </p:spPr>
        <p:txBody>
          <a:bodyPr wrap="square">
            <a:spAutoFit/>
          </a:bodyPr>
          <a:lstStyle/>
          <a:p>
            <a:pPr algn="r"/>
            <a:r>
              <a:rPr lang="de-DE" b="1" dirty="0" smtClean="0"/>
              <a:t>Quellen</a:t>
            </a:r>
          </a:p>
        </p:txBody>
      </p:sp>
      <p:sp>
        <p:nvSpPr>
          <p:cNvPr id="244" name="Rechteck 243"/>
          <p:cNvSpPr/>
          <p:nvPr/>
        </p:nvSpPr>
        <p:spPr>
          <a:xfrm>
            <a:off x="933450" y="4006869"/>
            <a:ext cx="1235691" cy="369332"/>
          </a:xfrm>
          <a:prstGeom prst="rect">
            <a:avLst/>
          </a:prstGeom>
        </p:spPr>
        <p:txBody>
          <a:bodyPr wrap="square">
            <a:spAutoFit/>
          </a:bodyPr>
          <a:lstStyle/>
          <a:p>
            <a:pPr algn="r"/>
            <a:r>
              <a:rPr lang="de-DE" b="1" dirty="0" smtClean="0"/>
              <a:t>Datenbasis</a:t>
            </a:r>
          </a:p>
        </p:txBody>
      </p:sp>
      <p:sp>
        <p:nvSpPr>
          <p:cNvPr id="245" name="Rechteck 244"/>
          <p:cNvSpPr/>
          <p:nvPr/>
        </p:nvSpPr>
        <p:spPr>
          <a:xfrm>
            <a:off x="755111" y="2639679"/>
            <a:ext cx="1414030" cy="646331"/>
          </a:xfrm>
          <a:prstGeom prst="rect">
            <a:avLst/>
          </a:prstGeom>
        </p:spPr>
        <p:txBody>
          <a:bodyPr wrap="square">
            <a:spAutoFit/>
          </a:bodyPr>
          <a:lstStyle/>
          <a:p>
            <a:pPr algn="r"/>
            <a:r>
              <a:rPr lang="de-DE" b="1" dirty="0" smtClean="0"/>
              <a:t>Flexible</a:t>
            </a:r>
          </a:p>
          <a:p>
            <a:pPr algn="r"/>
            <a:r>
              <a:rPr lang="de-DE" b="1" dirty="0" smtClean="0"/>
              <a:t>Auswertung</a:t>
            </a:r>
          </a:p>
        </p:txBody>
      </p:sp>
      <p:sp>
        <p:nvSpPr>
          <p:cNvPr id="246" name="Rechteck 245"/>
          <p:cNvSpPr/>
          <p:nvPr/>
        </p:nvSpPr>
        <p:spPr>
          <a:xfrm>
            <a:off x="826198" y="1353610"/>
            <a:ext cx="1342943" cy="646331"/>
          </a:xfrm>
          <a:prstGeom prst="rect">
            <a:avLst/>
          </a:prstGeom>
        </p:spPr>
        <p:txBody>
          <a:bodyPr wrap="square">
            <a:spAutoFit/>
          </a:bodyPr>
          <a:lstStyle/>
          <a:p>
            <a:pPr algn="r"/>
            <a:r>
              <a:rPr lang="de-DE" b="1" dirty="0" smtClean="0"/>
              <a:t>Intuitive</a:t>
            </a:r>
          </a:p>
          <a:p>
            <a:pPr algn="r"/>
            <a:r>
              <a:rPr lang="de-DE" b="1" dirty="0" smtClean="0"/>
              <a:t>Darstellung</a:t>
            </a:r>
          </a:p>
        </p:txBody>
      </p:sp>
      <p:grpSp>
        <p:nvGrpSpPr>
          <p:cNvPr id="221" name="Gruppieren 220"/>
          <p:cNvGrpSpPr/>
          <p:nvPr/>
        </p:nvGrpSpPr>
        <p:grpSpPr>
          <a:xfrm>
            <a:off x="2413442" y="3880465"/>
            <a:ext cx="1388206" cy="992311"/>
            <a:chOff x="-18256" y="3291986"/>
            <a:chExt cx="1781944" cy="1604889"/>
          </a:xfrm>
        </p:grpSpPr>
        <p:sp>
          <p:nvSpPr>
            <p:cNvPr id="242" name="Rechteck 241"/>
            <p:cNvSpPr/>
            <p:nvPr/>
          </p:nvSpPr>
          <p:spPr>
            <a:xfrm>
              <a:off x="-18256" y="3291986"/>
              <a:ext cx="1781944" cy="307777"/>
            </a:xfrm>
            <a:prstGeom prst="rect">
              <a:avLst/>
            </a:prstGeom>
          </p:spPr>
          <p:txBody>
            <a:bodyPr wrap="square">
              <a:spAutoFit/>
            </a:bodyPr>
            <a:lstStyle/>
            <a:p>
              <a:r>
                <a:rPr lang="de-DE" sz="1400" dirty="0" err="1" smtClean="0"/>
                <a:t>DatenPool</a:t>
              </a:r>
              <a:endParaRPr lang="de-DE" sz="1400" dirty="0" smtClean="0"/>
            </a:p>
          </p:txBody>
        </p:sp>
        <p:grpSp>
          <p:nvGrpSpPr>
            <p:cNvPr id="345" name="Gruppieren 344"/>
            <p:cNvGrpSpPr/>
            <p:nvPr/>
          </p:nvGrpSpPr>
          <p:grpSpPr>
            <a:xfrm>
              <a:off x="51047" y="3573016"/>
              <a:ext cx="1586342" cy="1323859"/>
              <a:chOff x="1199072" y="1457864"/>
              <a:chExt cx="1322501" cy="1106316"/>
            </a:xfrm>
          </p:grpSpPr>
          <p:grpSp>
            <p:nvGrpSpPr>
              <p:cNvPr id="346" name="Group 120"/>
              <p:cNvGrpSpPr>
                <a:grpSpLocks/>
              </p:cNvGrpSpPr>
              <p:nvPr/>
            </p:nvGrpSpPr>
            <p:grpSpPr bwMode="auto">
              <a:xfrm>
                <a:off x="1199072" y="1791160"/>
                <a:ext cx="1322501" cy="330057"/>
                <a:chOff x="934" y="1584"/>
                <a:chExt cx="3740" cy="868"/>
              </a:xfrm>
            </p:grpSpPr>
            <p:grpSp>
              <p:nvGrpSpPr>
                <p:cNvPr id="427" name="Group 121"/>
                <p:cNvGrpSpPr>
                  <a:grpSpLocks/>
                </p:cNvGrpSpPr>
                <p:nvPr/>
              </p:nvGrpSpPr>
              <p:grpSpPr bwMode="auto">
                <a:xfrm>
                  <a:off x="934" y="1584"/>
                  <a:ext cx="1626" cy="852"/>
                  <a:chOff x="1006" y="1568"/>
                  <a:chExt cx="1626" cy="852"/>
                </a:xfrm>
              </p:grpSpPr>
              <p:sp>
                <p:nvSpPr>
                  <p:cNvPr id="432" name="Arc 122"/>
                  <p:cNvSpPr>
                    <a:spLocks/>
                  </p:cNvSpPr>
                  <p:nvPr/>
                </p:nvSpPr>
                <p:spPr bwMode="auto">
                  <a:xfrm rot="-5400000">
                    <a:off x="1510" y="1352"/>
                    <a:ext cx="580" cy="1445"/>
                  </a:xfrm>
                  <a:custGeom>
                    <a:avLst/>
                    <a:gdLst>
                      <a:gd name="T0" fmla="*/ 0 w 23067"/>
                      <a:gd name="T1" fmla="*/ 0 h 33315"/>
                      <a:gd name="T2" fmla="*/ 0 w 23067"/>
                      <a:gd name="T3" fmla="*/ 0 h 33315"/>
                      <a:gd name="T4" fmla="*/ 0 w 23067"/>
                      <a:gd name="T5" fmla="*/ 0 h 33315"/>
                      <a:gd name="T6" fmla="*/ 0 60000 65536"/>
                      <a:gd name="T7" fmla="*/ 0 60000 65536"/>
                      <a:gd name="T8" fmla="*/ 0 60000 65536"/>
                    </a:gdLst>
                    <a:ahLst/>
                    <a:cxnLst>
                      <a:cxn ang="T6">
                        <a:pos x="T0" y="T1"/>
                      </a:cxn>
                      <a:cxn ang="T7">
                        <a:pos x="T2" y="T3"/>
                      </a:cxn>
                      <a:cxn ang="T8">
                        <a:pos x="T4" y="T5"/>
                      </a:cxn>
                    </a:cxnLst>
                    <a:rect l="0" t="0" r="r" b="b"/>
                    <a:pathLst>
                      <a:path w="23067" h="33315" fill="none" extrusionOk="0">
                        <a:moveTo>
                          <a:pt x="19614" y="-1"/>
                        </a:moveTo>
                        <a:cubicBezTo>
                          <a:pt x="21868" y="3491"/>
                          <a:pt x="23067" y="7559"/>
                          <a:pt x="23067" y="11715"/>
                        </a:cubicBezTo>
                        <a:cubicBezTo>
                          <a:pt x="23067" y="23644"/>
                          <a:pt x="13396" y="33315"/>
                          <a:pt x="1467" y="33315"/>
                        </a:cubicBezTo>
                        <a:cubicBezTo>
                          <a:pt x="977" y="33314"/>
                          <a:pt x="488" y="33298"/>
                          <a:pt x="-1" y="33265"/>
                        </a:cubicBezTo>
                      </a:path>
                      <a:path w="23067" h="33315" stroke="0" extrusionOk="0">
                        <a:moveTo>
                          <a:pt x="19614" y="-1"/>
                        </a:moveTo>
                        <a:cubicBezTo>
                          <a:pt x="21868" y="3491"/>
                          <a:pt x="23067" y="7559"/>
                          <a:pt x="23067" y="11715"/>
                        </a:cubicBezTo>
                        <a:cubicBezTo>
                          <a:pt x="23067" y="23644"/>
                          <a:pt x="13396" y="33315"/>
                          <a:pt x="1467" y="33315"/>
                        </a:cubicBezTo>
                        <a:cubicBezTo>
                          <a:pt x="977" y="33314"/>
                          <a:pt x="488" y="33298"/>
                          <a:pt x="-1" y="33265"/>
                        </a:cubicBezTo>
                        <a:lnTo>
                          <a:pt x="1467" y="11715"/>
                        </a:lnTo>
                        <a:lnTo>
                          <a:pt x="19614"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3" name="Arc 123"/>
                  <p:cNvSpPr>
                    <a:spLocks/>
                  </p:cNvSpPr>
                  <p:nvPr/>
                </p:nvSpPr>
                <p:spPr bwMode="auto">
                  <a:xfrm rot="-5400000">
                    <a:off x="1501" y="1225"/>
                    <a:ext cx="788" cy="1474"/>
                  </a:xfrm>
                  <a:custGeom>
                    <a:avLst/>
                    <a:gdLst>
                      <a:gd name="T0" fmla="*/ 0 w 23067"/>
                      <a:gd name="T1" fmla="*/ 0 h 30663"/>
                      <a:gd name="T2" fmla="*/ 0 w 23067"/>
                      <a:gd name="T3" fmla="*/ 0 h 30663"/>
                      <a:gd name="T4" fmla="*/ 0 w 23067"/>
                      <a:gd name="T5" fmla="*/ 0 h 30663"/>
                      <a:gd name="T6" fmla="*/ 0 60000 65536"/>
                      <a:gd name="T7" fmla="*/ 0 60000 65536"/>
                      <a:gd name="T8" fmla="*/ 0 60000 65536"/>
                    </a:gdLst>
                    <a:ahLst/>
                    <a:cxnLst>
                      <a:cxn ang="T6">
                        <a:pos x="T0" y="T1"/>
                      </a:cxn>
                      <a:cxn ang="T7">
                        <a:pos x="T2" y="T3"/>
                      </a:cxn>
                      <a:cxn ang="T8">
                        <a:pos x="T4" y="T5"/>
                      </a:cxn>
                    </a:cxnLst>
                    <a:rect l="0" t="0" r="r" b="b"/>
                    <a:pathLst>
                      <a:path w="23067" h="30663" fill="none" extrusionOk="0">
                        <a:moveTo>
                          <a:pt x="21073" y="0"/>
                        </a:moveTo>
                        <a:cubicBezTo>
                          <a:pt x="22386" y="2841"/>
                          <a:pt x="23067" y="5933"/>
                          <a:pt x="23067" y="9063"/>
                        </a:cubicBezTo>
                        <a:cubicBezTo>
                          <a:pt x="23067" y="20992"/>
                          <a:pt x="13396" y="30663"/>
                          <a:pt x="1467" y="30663"/>
                        </a:cubicBezTo>
                        <a:cubicBezTo>
                          <a:pt x="977" y="30662"/>
                          <a:pt x="488" y="30646"/>
                          <a:pt x="-1" y="30613"/>
                        </a:cubicBezTo>
                      </a:path>
                      <a:path w="23067" h="30663" stroke="0" extrusionOk="0">
                        <a:moveTo>
                          <a:pt x="21073" y="0"/>
                        </a:moveTo>
                        <a:cubicBezTo>
                          <a:pt x="22386" y="2841"/>
                          <a:pt x="23067" y="5933"/>
                          <a:pt x="23067" y="9063"/>
                        </a:cubicBezTo>
                        <a:cubicBezTo>
                          <a:pt x="23067" y="20992"/>
                          <a:pt x="13396" y="30663"/>
                          <a:pt x="1467" y="30663"/>
                        </a:cubicBezTo>
                        <a:cubicBezTo>
                          <a:pt x="977" y="30662"/>
                          <a:pt x="488" y="30646"/>
                          <a:pt x="-1" y="30613"/>
                        </a:cubicBezTo>
                        <a:lnTo>
                          <a:pt x="1467" y="9063"/>
                        </a:lnTo>
                        <a:lnTo>
                          <a:pt x="21073" y="0"/>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4" name="Arc 124"/>
                  <p:cNvSpPr>
                    <a:spLocks/>
                  </p:cNvSpPr>
                  <p:nvPr/>
                </p:nvSpPr>
                <p:spPr bwMode="auto">
                  <a:xfrm rot="-5400000">
                    <a:off x="1478" y="1496"/>
                    <a:ext cx="452" cy="1395"/>
                  </a:xfrm>
                  <a:custGeom>
                    <a:avLst/>
                    <a:gdLst>
                      <a:gd name="T0" fmla="*/ 0 w 23067"/>
                      <a:gd name="T1" fmla="*/ 0 h 39533"/>
                      <a:gd name="T2" fmla="*/ 0 w 23067"/>
                      <a:gd name="T3" fmla="*/ 0 h 39533"/>
                      <a:gd name="T4" fmla="*/ 0 w 23067"/>
                      <a:gd name="T5" fmla="*/ 0 h 39533"/>
                      <a:gd name="T6" fmla="*/ 0 60000 65536"/>
                      <a:gd name="T7" fmla="*/ 0 60000 65536"/>
                      <a:gd name="T8" fmla="*/ 0 60000 65536"/>
                    </a:gdLst>
                    <a:ahLst/>
                    <a:cxnLst>
                      <a:cxn ang="T6">
                        <a:pos x="T0" y="T1"/>
                      </a:cxn>
                      <a:cxn ang="T7">
                        <a:pos x="T2" y="T3"/>
                      </a:cxn>
                      <a:cxn ang="T8">
                        <a:pos x="T4" y="T5"/>
                      </a:cxn>
                    </a:cxnLst>
                    <a:rect l="0" t="0" r="r" b="b"/>
                    <a:pathLst>
                      <a:path w="23067" h="39533" fill="none" extrusionOk="0">
                        <a:moveTo>
                          <a:pt x="13507" y="-1"/>
                        </a:moveTo>
                        <a:cubicBezTo>
                          <a:pt x="19482" y="4011"/>
                          <a:pt x="23067" y="10735"/>
                          <a:pt x="23067" y="17933"/>
                        </a:cubicBezTo>
                        <a:cubicBezTo>
                          <a:pt x="23067" y="29862"/>
                          <a:pt x="13396" y="39533"/>
                          <a:pt x="1467" y="39533"/>
                        </a:cubicBezTo>
                        <a:cubicBezTo>
                          <a:pt x="977" y="39532"/>
                          <a:pt x="488" y="39516"/>
                          <a:pt x="-1" y="39483"/>
                        </a:cubicBezTo>
                      </a:path>
                      <a:path w="23067" h="39533" stroke="0" extrusionOk="0">
                        <a:moveTo>
                          <a:pt x="13507" y="-1"/>
                        </a:moveTo>
                        <a:cubicBezTo>
                          <a:pt x="19482" y="4011"/>
                          <a:pt x="23067" y="10735"/>
                          <a:pt x="23067" y="17933"/>
                        </a:cubicBezTo>
                        <a:cubicBezTo>
                          <a:pt x="23067" y="29862"/>
                          <a:pt x="13396" y="39533"/>
                          <a:pt x="1467" y="39533"/>
                        </a:cubicBezTo>
                        <a:cubicBezTo>
                          <a:pt x="977" y="39532"/>
                          <a:pt x="488" y="39516"/>
                          <a:pt x="-1" y="39483"/>
                        </a:cubicBezTo>
                        <a:lnTo>
                          <a:pt x="1467" y="17933"/>
                        </a:lnTo>
                        <a:lnTo>
                          <a:pt x="13507"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28" name="Group 125"/>
                <p:cNvGrpSpPr>
                  <a:grpSpLocks/>
                </p:cNvGrpSpPr>
                <p:nvPr/>
              </p:nvGrpSpPr>
              <p:grpSpPr bwMode="auto">
                <a:xfrm>
                  <a:off x="3048" y="1600"/>
                  <a:ext cx="1626" cy="852"/>
                  <a:chOff x="2816" y="1208"/>
                  <a:chExt cx="1626" cy="852"/>
                </a:xfrm>
              </p:grpSpPr>
              <p:sp>
                <p:nvSpPr>
                  <p:cNvPr id="429" name="Arc 126"/>
                  <p:cNvSpPr>
                    <a:spLocks/>
                  </p:cNvSpPr>
                  <p:nvPr/>
                </p:nvSpPr>
                <p:spPr bwMode="auto">
                  <a:xfrm rot="5400000" flipH="1">
                    <a:off x="3359" y="992"/>
                    <a:ext cx="580" cy="1445"/>
                  </a:xfrm>
                  <a:custGeom>
                    <a:avLst/>
                    <a:gdLst>
                      <a:gd name="T0" fmla="*/ 0 w 23067"/>
                      <a:gd name="T1" fmla="*/ 0 h 33315"/>
                      <a:gd name="T2" fmla="*/ 0 w 23067"/>
                      <a:gd name="T3" fmla="*/ 0 h 33315"/>
                      <a:gd name="T4" fmla="*/ 0 w 23067"/>
                      <a:gd name="T5" fmla="*/ 0 h 33315"/>
                      <a:gd name="T6" fmla="*/ 0 60000 65536"/>
                      <a:gd name="T7" fmla="*/ 0 60000 65536"/>
                      <a:gd name="T8" fmla="*/ 0 60000 65536"/>
                    </a:gdLst>
                    <a:ahLst/>
                    <a:cxnLst>
                      <a:cxn ang="T6">
                        <a:pos x="T0" y="T1"/>
                      </a:cxn>
                      <a:cxn ang="T7">
                        <a:pos x="T2" y="T3"/>
                      </a:cxn>
                      <a:cxn ang="T8">
                        <a:pos x="T4" y="T5"/>
                      </a:cxn>
                    </a:cxnLst>
                    <a:rect l="0" t="0" r="r" b="b"/>
                    <a:pathLst>
                      <a:path w="23067" h="33315" fill="none" extrusionOk="0">
                        <a:moveTo>
                          <a:pt x="19614" y="-1"/>
                        </a:moveTo>
                        <a:cubicBezTo>
                          <a:pt x="21868" y="3491"/>
                          <a:pt x="23067" y="7559"/>
                          <a:pt x="23067" y="11715"/>
                        </a:cubicBezTo>
                        <a:cubicBezTo>
                          <a:pt x="23067" y="23644"/>
                          <a:pt x="13396" y="33315"/>
                          <a:pt x="1467" y="33315"/>
                        </a:cubicBezTo>
                        <a:cubicBezTo>
                          <a:pt x="977" y="33314"/>
                          <a:pt x="488" y="33298"/>
                          <a:pt x="-1" y="33265"/>
                        </a:cubicBezTo>
                      </a:path>
                      <a:path w="23067" h="33315" stroke="0" extrusionOk="0">
                        <a:moveTo>
                          <a:pt x="19614" y="-1"/>
                        </a:moveTo>
                        <a:cubicBezTo>
                          <a:pt x="21868" y="3491"/>
                          <a:pt x="23067" y="7559"/>
                          <a:pt x="23067" y="11715"/>
                        </a:cubicBezTo>
                        <a:cubicBezTo>
                          <a:pt x="23067" y="23644"/>
                          <a:pt x="13396" y="33315"/>
                          <a:pt x="1467" y="33315"/>
                        </a:cubicBezTo>
                        <a:cubicBezTo>
                          <a:pt x="977" y="33314"/>
                          <a:pt x="488" y="33298"/>
                          <a:pt x="-1" y="33265"/>
                        </a:cubicBezTo>
                        <a:lnTo>
                          <a:pt x="1467" y="11715"/>
                        </a:lnTo>
                        <a:lnTo>
                          <a:pt x="19614"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0" name="Arc 127"/>
                  <p:cNvSpPr>
                    <a:spLocks/>
                  </p:cNvSpPr>
                  <p:nvPr/>
                </p:nvSpPr>
                <p:spPr bwMode="auto">
                  <a:xfrm rot="5400000" flipH="1">
                    <a:off x="3159" y="865"/>
                    <a:ext cx="788" cy="1474"/>
                  </a:xfrm>
                  <a:custGeom>
                    <a:avLst/>
                    <a:gdLst>
                      <a:gd name="T0" fmla="*/ 0 w 23067"/>
                      <a:gd name="T1" fmla="*/ 0 h 30663"/>
                      <a:gd name="T2" fmla="*/ 0 w 23067"/>
                      <a:gd name="T3" fmla="*/ 0 h 30663"/>
                      <a:gd name="T4" fmla="*/ 0 w 23067"/>
                      <a:gd name="T5" fmla="*/ 0 h 30663"/>
                      <a:gd name="T6" fmla="*/ 0 60000 65536"/>
                      <a:gd name="T7" fmla="*/ 0 60000 65536"/>
                      <a:gd name="T8" fmla="*/ 0 60000 65536"/>
                    </a:gdLst>
                    <a:ahLst/>
                    <a:cxnLst>
                      <a:cxn ang="T6">
                        <a:pos x="T0" y="T1"/>
                      </a:cxn>
                      <a:cxn ang="T7">
                        <a:pos x="T2" y="T3"/>
                      </a:cxn>
                      <a:cxn ang="T8">
                        <a:pos x="T4" y="T5"/>
                      </a:cxn>
                    </a:cxnLst>
                    <a:rect l="0" t="0" r="r" b="b"/>
                    <a:pathLst>
                      <a:path w="23067" h="30663" fill="none" extrusionOk="0">
                        <a:moveTo>
                          <a:pt x="21073" y="0"/>
                        </a:moveTo>
                        <a:cubicBezTo>
                          <a:pt x="22386" y="2841"/>
                          <a:pt x="23067" y="5933"/>
                          <a:pt x="23067" y="9063"/>
                        </a:cubicBezTo>
                        <a:cubicBezTo>
                          <a:pt x="23067" y="20992"/>
                          <a:pt x="13396" y="30663"/>
                          <a:pt x="1467" y="30663"/>
                        </a:cubicBezTo>
                        <a:cubicBezTo>
                          <a:pt x="977" y="30662"/>
                          <a:pt x="488" y="30646"/>
                          <a:pt x="-1" y="30613"/>
                        </a:cubicBezTo>
                      </a:path>
                      <a:path w="23067" h="30663" stroke="0" extrusionOk="0">
                        <a:moveTo>
                          <a:pt x="21073" y="0"/>
                        </a:moveTo>
                        <a:cubicBezTo>
                          <a:pt x="22386" y="2841"/>
                          <a:pt x="23067" y="5933"/>
                          <a:pt x="23067" y="9063"/>
                        </a:cubicBezTo>
                        <a:cubicBezTo>
                          <a:pt x="23067" y="20992"/>
                          <a:pt x="13396" y="30663"/>
                          <a:pt x="1467" y="30663"/>
                        </a:cubicBezTo>
                        <a:cubicBezTo>
                          <a:pt x="977" y="30662"/>
                          <a:pt x="488" y="30646"/>
                          <a:pt x="-1" y="30613"/>
                        </a:cubicBezTo>
                        <a:lnTo>
                          <a:pt x="1467" y="9063"/>
                        </a:lnTo>
                        <a:lnTo>
                          <a:pt x="21073" y="0"/>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1" name="Arc 128"/>
                  <p:cNvSpPr>
                    <a:spLocks/>
                  </p:cNvSpPr>
                  <p:nvPr/>
                </p:nvSpPr>
                <p:spPr bwMode="auto">
                  <a:xfrm rot="5400000" flipH="1">
                    <a:off x="3519" y="1136"/>
                    <a:ext cx="452" cy="1395"/>
                  </a:xfrm>
                  <a:custGeom>
                    <a:avLst/>
                    <a:gdLst>
                      <a:gd name="T0" fmla="*/ 0 w 23067"/>
                      <a:gd name="T1" fmla="*/ 0 h 39533"/>
                      <a:gd name="T2" fmla="*/ 0 w 23067"/>
                      <a:gd name="T3" fmla="*/ 0 h 39533"/>
                      <a:gd name="T4" fmla="*/ 0 w 23067"/>
                      <a:gd name="T5" fmla="*/ 0 h 39533"/>
                      <a:gd name="T6" fmla="*/ 0 60000 65536"/>
                      <a:gd name="T7" fmla="*/ 0 60000 65536"/>
                      <a:gd name="T8" fmla="*/ 0 60000 65536"/>
                    </a:gdLst>
                    <a:ahLst/>
                    <a:cxnLst>
                      <a:cxn ang="T6">
                        <a:pos x="T0" y="T1"/>
                      </a:cxn>
                      <a:cxn ang="T7">
                        <a:pos x="T2" y="T3"/>
                      </a:cxn>
                      <a:cxn ang="T8">
                        <a:pos x="T4" y="T5"/>
                      </a:cxn>
                    </a:cxnLst>
                    <a:rect l="0" t="0" r="r" b="b"/>
                    <a:pathLst>
                      <a:path w="23067" h="39533" fill="none" extrusionOk="0">
                        <a:moveTo>
                          <a:pt x="13507" y="-1"/>
                        </a:moveTo>
                        <a:cubicBezTo>
                          <a:pt x="19482" y="4011"/>
                          <a:pt x="23067" y="10735"/>
                          <a:pt x="23067" y="17933"/>
                        </a:cubicBezTo>
                        <a:cubicBezTo>
                          <a:pt x="23067" y="29862"/>
                          <a:pt x="13396" y="39533"/>
                          <a:pt x="1467" y="39533"/>
                        </a:cubicBezTo>
                        <a:cubicBezTo>
                          <a:pt x="977" y="39532"/>
                          <a:pt x="488" y="39516"/>
                          <a:pt x="-1" y="39483"/>
                        </a:cubicBezTo>
                      </a:path>
                      <a:path w="23067" h="39533" stroke="0" extrusionOk="0">
                        <a:moveTo>
                          <a:pt x="13507" y="-1"/>
                        </a:moveTo>
                        <a:cubicBezTo>
                          <a:pt x="19482" y="4011"/>
                          <a:pt x="23067" y="10735"/>
                          <a:pt x="23067" y="17933"/>
                        </a:cubicBezTo>
                        <a:cubicBezTo>
                          <a:pt x="23067" y="29862"/>
                          <a:pt x="13396" y="39533"/>
                          <a:pt x="1467" y="39533"/>
                        </a:cubicBezTo>
                        <a:cubicBezTo>
                          <a:pt x="977" y="39532"/>
                          <a:pt x="488" y="39516"/>
                          <a:pt x="-1" y="39483"/>
                        </a:cubicBezTo>
                        <a:lnTo>
                          <a:pt x="1467" y="17933"/>
                        </a:lnTo>
                        <a:lnTo>
                          <a:pt x="13507"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47" name="Group 131"/>
              <p:cNvGrpSpPr>
                <a:grpSpLocks/>
              </p:cNvGrpSpPr>
              <p:nvPr/>
            </p:nvGrpSpPr>
            <p:grpSpPr bwMode="auto">
              <a:xfrm>
                <a:off x="1842417" y="1457864"/>
                <a:ext cx="526954" cy="666590"/>
                <a:chOff x="4508" y="3019"/>
                <a:chExt cx="412" cy="476"/>
              </a:xfrm>
            </p:grpSpPr>
            <p:grpSp>
              <p:nvGrpSpPr>
                <p:cNvPr id="357" name="Group 132"/>
                <p:cNvGrpSpPr>
                  <a:grpSpLocks/>
                </p:cNvGrpSpPr>
                <p:nvPr/>
              </p:nvGrpSpPr>
              <p:grpSpPr bwMode="auto">
                <a:xfrm>
                  <a:off x="4508" y="3044"/>
                  <a:ext cx="114" cy="145"/>
                  <a:chOff x="2921" y="560"/>
                  <a:chExt cx="410" cy="536"/>
                </a:xfrm>
              </p:grpSpPr>
              <p:sp>
                <p:nvSpPr>
                  <p:cNvPr id="412" name="Rectangle 133"/>
                  <p:cNvSpPr>
                    <a:spLocks noChangeArrowheads="1"/>
                  </p:cNvSpPr>
                  <p:nvPr/>
                </p:nvSpPr>
                <p:spPr bwMode="auto">
                  <a:xfrm>
                    <a:off x="2921" y="560"/>
                    <a:ext cx="410" cy="536"/>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13" name="Line 134"/>
                  <p:cNvSpPr>
                    <a:spLocks noChangeShapeType="1"/>
                  </p:cNvSpPr>
                  <p:nvPr/>
                </p:nvSpPr>
                <p:spPr bwMode="auto">
                  <a:xfrm>
                    <a:off x="3019" y="560"/>
                    <a:ext cx="1" cy="536"/>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4" name="Line 135"/>
                  <p:cNvSpPr>
                    <a:spLocks noChangeShapeType="1"/>
                  </p:cNvSpPr>
                  <p:nvPr/>
                </p:nvSpPr>
                <p:spPr bwMode="auto">
                  <a:xfrm>
                    <a:off x="3061" y="614"/>
                    <a:ext cx="253" cy="1"/>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415" name="Group 136"/>
                  <p:cNvGrpSpPr>
                    <a:grpSpLocks/>
                  </p:cNvGrpSpPr>
                  <p:nvPr/>
                </p:nvGrpSpPr>
                <p:grpSpPr bwMode="auto">
                  <a:xfrm>
                    <a:off x="2951" y="619"/>
                    <a:ext cx="47" cy="387"/>
                    <a:chOff x="2951" y="405"/>
                    <a:chExt cx="49" cy="387"/>
                  </a:xfrm>
                </p:grpSpPr>
                <p:sp>
                  <p:nvSpPr>
                    <p:cNvPr id="422" name="Line 137"/>
                    <p:cNvSpPr>
                      <a:spLocks noChangeShapeType="1"/>
                    </p:cNvSpPr>
                    <p:nvPr/>
                  </p:nvSpPr>
                  <p:spPr bwMode="auto">
                    <a:xfrm>
                      <a:off x="2951" y="527"/>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3" name="Line 138"/>
                    <p:cNvSpPr>
                      <a:spLocks noChangeShapeType="1"/>
                    </p:cNvSpPr>
                    <p:nvPr/>
                  </p:nvSpPr>
                  <p:spPr bwMode="auto">
                    <a:xfrm>
                      <a:off x="2951" y="61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4" name="Line 139"/>
                    <p:cNvSpPr>
                      <a:spLocks noChangeShapeType="1"/>
                    </p:cNvSpPr>
                    <p:nvPr/>
                  </p:nvSpPr>
                  <p:spPr bwMode="auto">
                    <a:xfrm>
                      <a:off x="2951" y="704"/>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5" name="Line 140"/>
                    <p:cNvSpPr>
                      <a:spLocks noChangeShapeType="1"/>
                    </p:cNvSpPr>
                    <p:nvPr/>
                  </p:nvSpPr>
                  <p:spPr bwMode="auto">
                    <a:xfrm>
                      <a:off x="2951" y="792"/>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6" name="Line 141"/>
                    <p:cNvSpPr>
                      <a:spLocks noChangeShapeType="1"/>
                    </p:cNvSpPr>
                    <p:nvPr/>
                  </p:nvSpPr>
                  <p:spPr bwMode="auto">
                    <a:xfrm>
                      <a:off x="2951" y="40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16" name="Group 142"/>
                  <p:cNvGrpSpPr>
                    <a:grpSpLocks/>
                  </p:cNvGrpSpPr>
                  <p:nvPr/>
                </p:nvGrpSpPr>
                <p:grpSpPr bwMode="auto">
                  <a:xfrm>
                    <a:off x="2921" y="677"/>
                    <a:ext cx="410" cy="324"/>
                    <a:chOff x="2921" y="463"/>
                    <a:chExt cx="410" cy="324"/>
                  </a:xfrm>
                </p:grpSpPr>
                <p:sp>
                  <p:nvSpPr>
                    <p:cNvPr id="417" name="Line 143"/>
                    <p:cNvSpPr>
                      <a:spLocks noChangeShapeType="1"/>
                    </p:cNvSpPr>
                    <p:nvPr/>
                  </p:nvSpPr>
                  <p:spPr bwMode="auto">
                    <a:xfrm>
                      <a:off x="2921" y="463"/>
                      <a:ext cx="410"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8" name="Line 144"/>
                    <p:cNvSpPr>
                      <a:spLocks noChangeShapeType="1"/>
                    </p:cNvSpPr>
                    <p:nvPr/>
                  </p:nvSpPr>
                  <p:spPr bwMode="auto">
                    <a:xfrm>
                      <a:off x="3061" y="522"/>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9" name="Line 145"/>
                    <p:cNvSpPr>
                      <a:spLocks noChangeShapeType="1"/>
                    </p:cNvSpPr>
                    <p:nvPr/>
                  </p:nvSpPr>
                  <p:spPr bwMode="auto">
                    <a:xfrm>
                      <a:off x="3061" y="610"/>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0" name="Line 146"/>
                    <p:cNvSpPr>
                      <a:spLocks noChangeShapeType="1"/>
                    </p:cNvSpPr>
                    <p:nvPr/>
                  </p:nvSpPr>
                  <p:spPr bwMode="auto">
                    <a:xfrm>
                      <a:off x="3061" y="787"/>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1" name="Line 147"/>
                    <p:cNvSpPr>
                      <a:spLocks noChangeShapeType="1"/>
                    </p:cNvSpPr>
                    <p:nvPr/>
                  </p:nvSpPr>
                  <p:spPr bwMode="auto">
                    <a:xfrm>
                      <a:off x="3061" y="706"/>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58" name="Group 148"/>
                <p:cNvGrpSpPr>
                  <a:grpSpLocks/>
                </p:cNvGrpSpPr>
                <p:nvPr/>
              </p:nvGrpSpPr>
              <p:grpSpPr bwMode="auto">
                <a:xfrm>
                  <a:off x="4771" y="3060"/>
                  <a:ext cx="149" cy="111"/>
                  <a:chOff x="4771" y="3060"/>
                  <a:chExt cx="149" cy="111"/>
                </a:xfrm>
              </p:grpSpPr>
              <p:grpSp>
                <p:nvGrpSpPr>
                  <p:cNvPr id="395" name="Group 149"/>
                  <p:cNvGrpSpPr>
                    <a:grpSpLocks/>
                  </p:cNvGrpSpPr>
                  <p:nvPr/>
                </p:nvGrpSpPr>
                <p:grpSpPr bwMode="auto">
                  <a:xfrm rot="-5400000">
                    <a:off x="4790" y="3041"/>
                    <a:ext cx="111" cy="149"/>
                    <a:chOff x="2845" y="373"/>
                    <a:chExt cx="455" cy="582"/>
                  </a:xfrm>
                </p:grpSpPr>
                <p:sp>
                  <p:nvSpPr>
                    <p:cNvPr id="409" name="Rectangle 150"/>
                    <p:cNvSpPr>
                      <a:spLocks noChangeArrowheads="1"/>
                    </p:cNvSpPr>
                    <p:nvPr/>
                  </p:nvSpPr>
                  <p:spPr bwMode="auto">
                    <a:xfrm>
                      <a:off x="2845" y="373"/>
                      <a:ext cx="455" cy="582"/>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10" name="Line 151"/>
                    <p:cNvSpPr>
                      <a:spLocks noChangeShapeType="1"/>
                    </p:cNvSpPr>
                    <p:nvPr/>
                  </p:nvSpPr>
                  <p:spPr bwMode="auto">
                    <a:xfrm>
                      <a:off x="2845" y="500"/>
                      <a:ext cx="455"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1" name="Line 152"/>
                    <p:cNvSpPr>
                      <a:spLocks noChangeShapeType="1"/>
                    </p:cNvSpPr>
                    <p:nvPr/>
                  </p:nvSpPr>
                  <p:spPr bwMode="auto">
                    <a:xfrm>
                      <a:off x="2954" y="373"/>
                      <a:ext cx="0" cy="582"/>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96" name="Group 153"/>
                  <p:cNvGrpSpPr>
                    <a:grpSpLocks/>
                  </p:cNvGrpSpPr>
                  <p:nvPr/>
                </p:nvGrpSpPr>
                <p:grpSpPr bwMode="auto">
                  <a:xfrm>
                    <a:off x="4777" y="3082"/>
                    <a:ext cx="16" cy="72"/>
                    <a:chOff x="3610" y="487"/>
                    <a:chExt cx="58" cy="265"/>
                  </a:xfrm>
                </p:grpSpPr>
                <p:sp>
                  <p:nvSpPr>
                    <p:cNvPr id="405" name="Line 154"/>
                    <p:cNvSpPr>
                      <a:spLocks noChangeShapeType="1"/>
                    </p:cNvSpPr>
                    <p:nvPr/>
                  </p:nvSpPr>
                  <p:spPr bwMode="auto">
                    <a:xfrm rot="10800000">
                      <a:off x="3610" y="752"/>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6" name="Line 155"/>
                    <p:cNvSpPr>
                      <a:spLocks noChangeShapeType="1"/>
                    </p:cNvSpPr>
                    <p:nvPr/>
                  </p:nvSpPr>
                  <p:spPr bwMode="auto">
                    <a:xfrm rot="10800000">
                      <a:off x="3610" y="664"/>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7" name="Line 156"/>
                    <p:cNvSpPr>
                      <a:spLocks noChangeShapeType="1"/>
                    </p:cNvSpPr>
                    <p:nvPr/>
                  </p:nvSpPr>
                  <p:spPr bwMode="auto">
                    <a:xfrm rot="10800000">
                      <a:off x="3610" y="575"/>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8" name="Line 157"/>
                    <p:cNvSpPr>
                      <a:spLocks noChangeShapeType="1"/>
                    </p:cNvSpPr>
                    <p:nvPr/>
                  </p:nvSpPr>
                  <p:spPr bwMode="auto">
                    <a:xfrm rot="10800000">
                      <a:off x="3610" y="487"/>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97" name="Group 158"/>
                  <p:cNvGrpSpPr>
                    <a:grpSpLocks/>
                  </p:cNvGrpSpPr>
                  <p:nvPr/>
                </p:nvGrpSpPr>
                <p:grpSpPr bwMode="auto">
                  <a:xfrm>
                    <a:off x="4815" y="3072"/>
                    <a:ext cx="93" cy="82"/>
                    <a:chOff x="3746" y="477"/>
                    <a:chExt cx="335" cy="301"/>
                  </a:xfrm>
                </p:grpSpPr>
                <p:sp>
                  <p:nvSpPr>
                    <p:cNvPr id="398" name="Line 159"/>
                    <p:cNvSpPr>
                      <a:spLocks noChangeShapeType="1"/>
                    </p:cNvSpPr>
                    <p:nvPr/>
                  </p:nvSpPr>
                  <p:spPr bwMode="auto">
                    <a:xfrm flipV="1">
                      <a:off x="3746" y="778"/>
                      <a:ext cx="335"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9" name="Line 160"/>
                    <p:cNvSpPr>
                      <a:spLocks noChangeShapeType="1"/>
                    </p:cNvSpPr>
                    <p:nvPr/>
                  </p:nvSpPr>
                  <p:spPr bwMode="auto">
                    <a:xfrm rot="-5400000">
                      <a:off x="3676"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0" name="Line 161"/>
                    <p:cNvSpPr>
                      <a:spLocks noChangeShapeType="1"/>
                    </p:cNvSpPr>
                    <p:nvPr/>
                  </p:nvSpPr>
                  <p:spPr bwMode="auto">
                    <a:xfrm rot="-5400000">
                      <a:off x="3747" y="630"/>
                      <a:ext cx="160" cy="7"/>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1" name="Line 162"/>
                    <p:cNvSpPr>
                      <a:spLocks noChangeShapeType="1"/>
                    </p:cNvSpPr>
                    <p:nvPr/>
                  </p:nvSpPr>
                  <p:spPr bwMode="auto">
                    <a:xfrm rot="-5400000">
                      <a:off x="3791"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2" name="Line 163"/>
                    <p:cNvSpPr>
                      <a:spLocks noChangeShapeType="1"/>
                    </p:cNvSpPr>
                    <p:nvPr/>
                  </p:nvSpPr>
                  <p:spPr bwMode="auto">
                    <a:xfrm rot="-5400000">
                      <a:off x="3828"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3" name="Line 164"/>
                    <p:cNvSpPr>
                      <a:spLocks noChangeShapeType="1"/>
                    </p:cNvSpPr>
                    <p:nvPr/>
                  </p:nvSpPr>
                  <p:spPr bwMode="auto">
                    <a:xfrm rot="-5400000">
                      <a:off x="3884" y="593"/>
                      <a:ext cx="237" cy="5"/>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4" name="Line 165"/>
                    <p:cNvSpPr>
                      <a:spLocks noChangeShapeType="1"/>
                    </p:cNvSpPr>
                    <p:nvPr/>
                  </p:nvSpPr>
                  <p:spPr bwMode="auto">
                    <a:xfrm rot="-5400000">
                      <a:off x="3951"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59" name="Group 166"/>
                <p:cNvGrpSpPr>
                  <a:grpSpLocks/>
                </p:cNvGrpSpPr>
                <p:nvPr/>
              </p:nvGrpSpPr>
              <p:grpSpPr bwMode="auto">
                <a:xfrm>
                  <a:off x="4743" y="3078"/>
                  <a:ext cx="149" cy="111"/>
                  <a:chOff x="4743" y="3078"/>
                  <a:chExt cx="149" cy="111"/>
                </a:xfrm>
              </p:grpSpPr>
              <p:grpSp>
                <p:nvGrpSpPr>
                  <p:cNvPr id="378" name="Group 167"/>
                  <p:cNvGrpSpPr>
                    <a:grpSpLocks/>
                  </p:cNvGrpSpPr>
                  <p:nvPr/>
                </p:nvGrpSpPr>
                <p:grpSpPr bwMode="auto">
                  <a:xfrm rot="-5400000">
                    <a:off x="4762" y="3059"/>
                    <a:ext cx="111" cy="149"/>
                    <a:chOff x="2845" y="373"/>
                    <a:chExt cx="455" cy="582"/>
                  </a:xfrm>
                </p:grpSpPr>
                <p:sp>
                  <p:nvSpPr>
                    <p:cNvPr id="392" name="Rectangle 168"/>
                    <p:cNvSpPr>
                      <a:spLocks noChangeArrowheads="1"/>
                    </p:cNvSpPr>
                    <p:nvPr/>
                  </p:nvSpPr>
                  <p:spPr bwMode="auto">
                    <a:xfrm>
                      <a:off x="2845" y="373"/>
                      <a:ext cx="455" cy="582"/>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393" name="Line 169"/>
                    <p:cNvSpPr>
                      <a:spLocks noChangeShapeType="1"/>
                    </p:cNvSpPr>
                    <p:nvPr/>
                  </p:nvSpPr>
                  <p:spPr bwMode="auto">
                    <a:xfrm>
                      <a:off x="2845" y="500"/>
                      <a:ext cx="455"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4" name="Line 170"/>
                    <p:cNvSpPr>
                      <a:spLocks noChangeShapeType="1"/>
                    </p:cNvSpPr>
                    <p:nvPr/>
                  </p:nvSpPr>
                  <p:spPr bwMode="auto">
                    <a:xfrm>
                      <a:off x="2954" y="373"/>
                      <a:ext cx="0" cy="582"/>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79" name="Group 171"/>
                  <p:cNvGrpSpPr>
                    <a:grpSpLocks/>
                  </p:cNvGrpSpPr>
                  <p:nvPr/>
                </p:nvGrpSpPr>
                <p:grpSpPr bwMode="auto">
                  <a:xfrm>
                    <a:off x="4749" y="3100"/>
                    <a:ext cx="16" cy="72"/>
                    <a:chOff x="3610" y="487"/>
                    <a:chExt cx="58" cy="265"/>
                  </a:xfrm>
                </p:grpSpPr>
                <p:sp>
                  <p:nvSpPr>
                    <p:cNvPr id="388" name="Line 172"/>
                    <p:cNvSpPr>
                      <a:spLocks noChangeShapeType="1"/>
                    </p:cNvSpPr>
                    <p:nvPr/>
                  </p:nvSpPr>
                  <p:spPr bwMode="auto">
                    <a:xfrm rot="10800000">
                      <a:off x="3610" y="752"/>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9" name="Line 173"/>
                    <p:cNvSpPr>
                      <a:spLocks noChangeShapeType="1"/>
                    </p:cNvSpPr>
                    <p:nvPr/>
                  </p:nvSpPr>
                  <p:spPr bwMode="auto">
                    <a:xfrm rot="10800000">
                      <a:off x="3610" y="664"/>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0" name="Line 174"/>
                    <p:cNvSpPr>
                      <a:spLocks noChangeShapeType="1"/>
                    </p:cNvSpPr>
                    <p:nvPr/>
                  </p:nvSpPr>
                  <p:spPr bwMode="auto">
                    <a:xfrm rot="10800000">
                      <a:off x="3610" y="575"/>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1" name="Line 175"/>
                    <p:cNvSpPr>
                      <a:spLocks noChangeShapeType="1"/>
                    </p:cNvSpPr>
                    <p:nvPr/>
                  </p:nvSpPr>
                  <p:spPr bwMode="auto">
                    <a:xfrm rot="10800000">
                      <a:off x="3610" y="487"/>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80" name="Group 176"/>
                  <p:cNvGrpSpPr>
                    <a:grpSpLocks/>
                  </p:cNvGrpSpPr>
                  <p:nvPr/>
                </p:nvGrpSpPr>
                <p:grpSpPr bwMode="auto">
                  <a:xfrm>
                    <a:off x="4787" y="3090"/>
                    <a:ext cx="93" cy="82"/>
                    <a:chOff x="3746" y="477"/>
                    <a:chExt cx="335" cy="301"/>
                  </a:xfrm>
                </p:grpSpPr>
                <p:sp>
                  <p:nvSpPr>
                    <p:cNvPr id="381" name="Line 177"/>
                    <p:cNvSpPr>
                      <a:spLocks noChangeShapeType="1"/>
                    </p:cNvSpPr>
                    <p:nvPr/>
                  </p:nvSpPr>
                  <p:spPr bwMode="auto">
                    <a:xfrm flipV="1">
                      <a:off x="3746" y="778"/>
                      <a:ext cx="335"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2" name="Line 178"/>
                    <p:cNvSpPr>
                      <a:spLocks noChangeShapeType="1"/>
                    </p:cNvSpPr>
                    <p:nvPr/>
                  </p:nvSpPr>
                  <p:spPr bwMode="auto">
                    <a:xfrm rot="-5400000">
                      <a:off x="3676"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3" name="Line 179"/>
                    <p:cNvSpPr>
                      <a:spLocks noChangeShapeType="1"/>
                    </p:cNvSpPr>
                    <p:nvPr/>
                  </p:nvSpPr>
                  <p:spPr bwMode="auto">
                    <a:xfrm rot="-5400000">
                      <a:off x="3747" y="630"/>
                      <a:ext cx="160" cy="7"/>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4" name="Line 180"/>
                    <p:cNvSpPr>
                      <a:spLocks noChangeShapeType="1"/>
                    </p:cNvSpPr>
                    <p:nvPr/>
                  </p:nvSpPr>
                  <p:spPr bwMode="auto">
                    <a:xfrm rot="-5400000">
                      <a:off x="3791"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5" name="Line 181"/>
                    <p:cNvSpPr>
                      <a:spLocks noChangeShapeType="1"/>
                    </p:cNvSpPr>
                    <p:nvPr/>
                  </p:nvSpPr>
                  <p:spPr bwMode="auto">
                    <a:xfrm rot="-5400000">
                      <a:off x="3828"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6" name="Line 182"/>
                    <p:cNvSpPr>
                      <a:spLocks noChangeShapeType="1"/>
                    </p:cNvSpPr>
                    <p:nvPr/>
                  </p:nvSpPr>
                  <p:spPr bwMode="auto">
                    <a:xfrm rot="-5400000">
                      <a:off x="3884" y="593"/>
                      <a:ext cx="237" cy="5"/>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7" name="Line 183"/>
                    <p:cNvSpPr>
                      <a:spLocks noChangeShapeType="1"/>
                    </p:cNvSpPr>
                    <p:nvPr/>
                  </p:nvSpPr>
                  <p:spPr bwMode="auto">
                    <a:xfrm rot="-5400000">
                      <a:off x="3951"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60" name="Group 184"/>
                <p:cNvGrpSpPr>
                  <a:grpSpLocks/>
                </p:cNvGrpSpPr>
                <p:nvPr/>
              </p:nvGrpSpPr>
              <p:grpSpPr bwMode="auto">
                <a:xfrm>
                  <a:off x="4538" y="3019"/>
                  <a:ext cx="114" cy="145"/>
                  <a:chOff x="2921" y="560"/>
                  <a:chExt cx="410" cy="536"/>
                </a:xfrm>
              </p:grpSpPr>
              <p:sp>
                <p:nvSpPr>
                  <p:cNvPr id="363" name="Rectangle 185"/>
                  <p:cNvSpPr>
                    <a:spLocks noChangeArrowheads="1"/>
                  </p:cNvSpPr>
                  <p:nvPr/>
                </p:nvSpPr>
                <p:spPr bwMode="auto">
                  <a:xfrm>
                    <a:off x="2921" y="560"/>
                    <a:ext cx="410" cy="536"/>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364" name="Line 186"/>
                  <p:cNvSpPr>
                    <a:spLocks noChangeShapeType="1"/>
                  </p:cNvSpPr>
                  <p:nvPr/>
                </p:nvSpPr>
                <p:spPr bwMode="auto">
                  <a:xfrm>
                    <a:off x="3019" y="560"/>
                    <a:ext cx="1" cy="536"/>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5" name="Line 187"/>
                  <p:cNvSpPr>
                    <a:spLocks noChangeShapeType="1"/>
                  </p:cNvSpPr>
                  <p:nvPr/>
                </p:nvSpPr>
                <p:spPr bwMode="auto">
                  <a:xfrm>
                    <a:off x="3061" y="614"/>
                    <a:ext cx="253" cy="1"/>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366" name="Group 188"/>
                  <p:cNvGrpSpPr>
                    <a:grpSpLocks/>
                  </p:cNvGrpSpPr>
                  <p:nvPr/>
                </p:nvGrpSpPr>
                <p:grpSpPr bwMode="auto">
                  <a:xfrm>
                    <a:off x="2951" y="619"/>
                    <a:ext cx="47" cy="387"/>
                    <a:chOff x="2951" y="405"/>
                    <a:chExt cx="49" cy="387"/>
                  </a:xfrm>
                </p:grpSpPr>
                <p:sp>
                  <p:nvSpPr>
                    <p:cNvPr id="373" name="Line 189"/>
                    <p:cNvSpPr>
                      <a:spLocks noChangeShapeType="1"/>
                    </p:cNvSpPr>
                    <p:nvPr/>
                  </p:nvSpPr>
                  <p:spPr bwMode="auto">
                    <a:xfrm>
                      <a:off x="2951" y="527"/>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4" name="Line 190"/>
                    <p:cNvSpPr>
                      <a:spLocks noChangeShapeType="1"/>
                    </p:cNvSpPr>
                    <p:nvPr/>
                  </p:nvSpPr>
                  <p:spPr bwMode="auto">
                    <a:xfrm>
                      <a:off x="2951" y="61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5" name="Line 191"/>
                    <p:cNvSpPr>
                      <a:spLocks noChangeShapeType="1"/>
                    </p:cNvSpPr>
                    <p:nvPr/>
                  </p:nvSpPr>
                  <p:spPr bwMode="auto">
                    <a:xfrm>
                      <a:off x="2951" y="704"/>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6" name="Line 192"/>
                    <p:cNvSpPr>
                      <a:spLocks noChangeShapeType="1"/>
                    </p:cNvSpPr>
                    <p:nvPr/>
                  </p:nvSpPr>
                  <p:spPr bwMode="auto">
                    <a:xfrm>
                      <a:off x="2951" y="792"/>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7" name="Line 193"/>
                    <p:cNvSpPr>
                      <a:spLocks noChangeShapeType="1"/>
                    </p:cNvSpPr>
                    <p:nvPr/>
                  </p:nvSpPr>
                  <p:spPr bwMode="auto">
                    <a:xfrm>
                      <a:off x="2951" y="40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67" name="Group 194"/>
                  <p:cNvGrpSpPr>
                    <a:grpSpLocks/>
                  </p:cNvGrpSpPr>
                  <p:nvPr/>
                </p:nvGrpSpPr>
                <p:grpSpPr bwMode="auto">
                  <a:xfrm>
                    <a:off x="2921" y="677"/>
                    <a:ext cx="410" cy="324"/>
                    <a:chOff x="2921" y="463"/>
                    <a:chExt cx="410" cy="324"/>
                  </a:xfrm>
                </p:grpSpPr>
                <p:sp>
                  <p:nvSpPr>
                    <p:cNvPr id="368" name="Line 195"/>
                    <p:cNvSpPr>
                      <a:spLocks noChangeShapeType="1"/>
                    </p:cNvSpPr>
                    <p:nvPr/>
                  </p:nvSpPr>
                  <p:spPr bwMode="auto">
                    <a:xfrm>
                      <a:off x="2921" y="463"/>
                      <a:ext cx="410"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9" name="Line 196"/>
                    <p:cNvSpPr>
                      <a:spLocks noChangeShapeType="1"/>
                    </p:cNvSpPr>
                    <p:nvPr/>
                  </p:nvSpPr>
                  <p:spPr bwMode="auto">
                    <a:xfrm>
                      <a:off x="3061" y="522"/>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0" name="Line 197"/>
                    <p:cNvSpPr>
                      <a:spLocks noChangeShapeType="1"/>
                    </p:cNvSpPr>
                    <p:nvPr/>
                  </p:nvSpPr>
                  <p:spPr bwMode="auto">
                    <a:xfrm>
                      <a:off x="3061" y="610"/>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1" name="Line 198"/>
                    <p:cNvSpPr>
                      <a:spLocks noChangeShapeType="1"/>
                    </p:cNvSpPr>
                    <p:nvPr/>
                  </p:nvSpPr>
                  <p:spPr bwMode="auto">
                    <a:xfrm>
                      <a:off x="3061" y="787"/>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2" name="Line 199"/>
                    <p:cNvSpPr>
                      <a:spLocks noChangeShapeType="1"/>
                    </p:cNvSpPr>
                    <p:nvPr/>
                  </p:nvSpPr>
                  <p:spPr bwMode="auto">
                    <a:xfrm>
                      <a:off x="3061" y="706"/>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361" name="Arc 200"/>
                <p:cNvSpPr>
                  <a:spLocks/>
                </p:cNvSpPr>
                <p:nvPr/>
              </p:nvSpPr>
              <p:spPr bwMode="auto">
                <a:xfrm rot="21086202" flipH="1">
                  <a:off x="4525" y="3196"/>
                  <a:ext cx="59" cy="266"/>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211" y="0"/>
                      </a:moveTo>
                      <a:cubicBezTo>
                        <a:pt x="12058" y="116"/>
                        <a:pt x="21600" y="9752"/>
                        <a:pt x="21600" y="21599"/>
                      </a:cubicBezTo>
                    </a:path>
                    <a:path w="21600" h="21599" stroke="0" extrusionOk="0">
                      <a:moveTo>
                        <a:pt x="211" y="0"/>
                      </a:moveTo>
                      <a:cubicBezTo>
                        <a:pt x="12058" y="116"/>
                        <a:pt x="21600" y="9752"/>
                        <a:pt x="21600" y="21599"/>
                      </a:cubicBezTo>
                      <a:lnTo>
                        <a:pt x="0" y="21599"/>
                      </a:lnTo>
                      <a:lnTo>
                        <a:pt x="211" y="0"/>
                      </a:lnTo>
                      <a:close/>
                    </a:path>
                  </a:pathLst>
                </a:custGeom>
                <a:noFill/>
                <a:ln w="3810">
                  <a:solidFill>
                    <a:schemeClr val="tx1"/>
                  </a:solidFill>
                  <a:round/>
                  <a:headEnd type="arrow" w="med" len="me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2" name="Arc 201"/>
                <p:cNvSpPr>
                  <a:spLocks/>
                </p:cNvSpPr>
                <p:nvPr/>
              </p:nvSpPr>
              <p:spPr bwMode="auto">
                <a:xfrm flipH="1">
                  <a:off x="4548" y="3174"/>
                  <a:ext cx="210" cy="321"/>
                </a:xfrm>
                <a:custGeom>
                  <a:avLst/>
                  <a:gdLst>
                    <a:gd name="T0" fmla="*/ 0 w 21547"/>
                    <a:gd name="T1" fmla="*/ 0 h 21592"/>
                    <a:gd name="T2" fmla="*/ 0 w 21547"/>
                    <a:gd name="T3" fmla="*/ 0 h 21592"/>
                    <a:gd name="T4" fmla="*/ 0 w 21547"/>
                    <a:gd name="T5" fmla="*/ 0 h 21592"/>
                    <a:gd name="T6" fmla="*/ 0 60000 65536"/>
                    <a:gd name="T7" fmla="*/ 0 60000 65536"/>
                    <a:gd name="T8" fmla="*/ 0 60000 65536"/>
                  </a:gdLst>
                  <a:ahLst/>
                  <a:cxnLst>
                    <a:cxn ang="T6">
                      <a:pos x="T0" y="T1"/>
                    </a:cxn>
                    <a:cxn ang="T7">
                      <a:pos x="T2" y="T3"/>
                    </a:cxn>
                    <a:cxn ang="T8">
                      <a:pos x="T4" y="T5"/>
                    </a:cxn>
                  </a:cxnLst>
                  <a:rect l="0" t="0" r="r" b="b"/>
                  <a:pathLst>
                    <a:path w="21547" h="21592" fill="none" extrusionOk="0">
                      <a:moveTo>
                        <a:pt x="595" y="0"/>
                      </a:moveTo>
                      <a:cubicBezTo>
                        <a:pt x="11705" y="306"/>
                        <a:pt x="20768" y="8992"/>
                        <a:pt x="21546" y="20079"/>
                      </a:cubicBezTo>
                    </a:path>
                    <a:path w="21547" h="21592" stroke="0" extrusionOk="0">
                      <a:moveTo>
                        <a:pt x="595" y="0"/>
                      </a:moveTo>
                      <a:cubicBezTo>
                        <a:pt x="11705" y="306"/>
                        <a:pt x="20768" y="8992"/>
                        <a:pt x="21546" y="20079"/>
                      </a:cubicBezTo>
                      <a:lnTo>
                        <a:pt x="0" y="21592"/>
                      </a:lnTo>
                      <a:lnTo>
                        <a:pt x="595" y="0"/>
                      </a:lnTo>
                      <a:close/>
                    </a:path>
                  </a:pathLst>
                </a:custGeom>
                <a:noFill/>
                <a:ln w="3810">
                  <a:solidFill>
                    <a:schemeClr val="tx1"/>
                  </a:solidFill>
                  <a:round/>
                  <a:headEnd type="arrow" w="med" len="me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48" name="Group 206"/>
              <p:cNvGrpSpPr>
                <a:grpSpLocks/>
              </p:cNvGrpSpPr>
              <p:nvPr/>
            </p:nvGrpSpPr>
            <p:grpSpPr bwMode="auto">
              <a:xfrm>
                <a:off x="1398598" y="2048833"/>
                <a:ext cx="915774" cy="515347"/>
                <a:chOff x="1498" y="2261"/>
                <a:chExt cx="2590" cy="1359"/>
              </a:xfrm>
            </p:grpSpPr>
            <p:sp>
              <p:nvSpPr>
                <p:cNvPr id="349" name="Arc 207"/>
                <p:cNvSpPr>
                  <a:spLocks/>
                </p:cNvSpPr>
                <p:nvPr/>
              </p:nvSpPr>
              <p:spPr bwMode="auto">
                <a:xfrm flipV="1">
                  <a:off x="1624" y="3398"/>
                  <a:ext cx="2464" cy="222"/>
                </a:xfrm>
                <a:custGeom>
                  <a:avLst/>
                  <a:gdLst>
                    <a:gd name="T0" fmla="*/ 0 w 43200"/>
                    <a:gd name="T1" fmla="*/ 0 h 25173"/>
                    <a:gd name="T2" fmla="*/ 0 w 43200"/>
                    <a:gd name="T3" fmla="*/ 0 h 25173"/>
                    <a:gd name="T4" fmla="*/ 0 w 43200"/>
                    <a:gd name="T5" fmla="*/ 0 h 25173"/>
                    <a:gd name="T6" fmla="*/ 0 60000 65536"/>
                    <a:gd name="T7" fmla="*/ 0 60000 65536"/>
                    <a:gd name="T8" fmla="*/ 0 60000 65536"/>
                  </a:gdLst>
                  <a:ahLst/>
                  <a:cxnLst>
                    <a:cxn ang="T6">
                      <a:pos x="T0" y="T1"/>
                    </a:cxn>
                    <a:cxn ang="T7">
                      <a:pos x="T2" y="T3"/>
                    </a:cxn>
                    <a:cxn ang="T8">
                      <a:pos x="T4" y="T5"/>
                    </a:cxn>
                  </a:cxnLst>
                  <a:rect l="0" t="0" r="r" b="b"/>
                  <a:pathLst>
                    <a:path w="43200" h="25173" fill="none" extrusionOk="0">
                      <a:moveTo>
                        <a:pt x="141" y="24072"/>
                      </a:moveTo>
                      <a:cubicBezTo>
                        <a:pt x="47" y="23251"/>
                        <a:pt x="0" y="22426"/>
                        <a:pt x="0" y="21600"/>
                      </a:cubicBezTo>
                      <a:cubicBezTo>
                        <a:pt x="0" y="9670"/>
                        <a:pt x="9670" y="0"/>
                        <a:pt x="21600" y="0"/>
                      </a:cubicBezTo>
                      <a:cubicBezTo>
                        <a:pt x="33529" y="0"/>
                        <a:pt x="43200" y="9670"/>
                        <a:pt x="43200" y="21600"/>
                      </a:cubicBezTo>
                      <a:cubicBezTo>
                        <a:pt x="43199" y="22797"/>
                        <a:pt x="43100" y="23992"/>
                        <a:pt x="42902" y="25173"/>
                      </a:cubicBezTo>
                    </a:path>
                    <a:path w="43200" h="25173" stroke="0" extrusionOk="0">
                      <a:moveTo>
                        <a:pt x="141" y="24072"/>
                      </a:moveTo>
                      <a:cubicBezTo>
                        <a:pt x="47" y="23251"/>
                        <a:pt x="0" y="22426"/>
                        <a:pt x="0" y="21600"/>
                      </a:cubicBezTo>
                      <a:cubicBezTo>
                        <a:pt x="0" y="9670"/>
                        <a:pt x="9670" y="0"/>
                        <a:pt x="21600" y="0"/>
                      </a:cubicBezTo>
                      <a:cubicBezTo>
                        <a:pt x="33529" y="0"/>
                        <a:pt x="43200" y="9670"/>
                        <a:pt x="43200" y="21600"/>
                      </a:cubicBezTo>
                      <a:cubicBezTo>
                        <a:pt x="43199" y="22797"/>
                        <a:pt x="43100" y="23992"/>
                        <a:pt x="42902" y="25173"/>
                      </a:cubicBezTo>
                      <a:lnTo>
                        <a:pt x="21600" y="21600"/>
                      </a:lnTo>
                      <a:lnTo>
                        <a:pt x="141" y="24072"/>
                      </a:lnTo>
                      <a:close/>
                    </a:path>
                  </a:pathLst>
                </a:custGeom>
                <a:solidFill>
                  <a:schemeClr val="folHlink">
                    <a:alpha val="50195"/>
                  </a:schemeClr>
                </a:solidFill>
                <a:ln w="381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0" name="Oval 208"/>
                <p:cNvSpPr>
                  <a:spLocks noChangeArrowheads="1"/>
                </p:cNvSpPr>
                <p:nvPr/>
              </p:nvSpPr>
              <p:spPr bwMode="auto">
                <a:xfrm>
                  <a:off x="1624" y="3218"/>
                  <a:ext cx="2458" cy="341"/>
                </a:xfrm>
                <a:prstGeom prst="ellipse">
                  <a:avLst/>
                </a:prstGeom>
                <a:solidFill>
                  <a:schemeClr val="bg1"/>
                </a:solidFill>
                <a:ln w="3810">
                  <a:solidFill>
                    <a:schemeClr val="tx1"/>
                  </a:solidFill>
                  <a:round/>
                  <a:headEnd/>
                  <a:tailEnd/>
                </a:ln>
                <a:effectLst/>
                <a:extLst>
                  <a:ext uri="{AF507438-7753-43E0-B8FC-AC1667EBCBE1}">
                    <a14:hiddenEffects xmlns:a14="http://schemas.microsoft.com/office/drawing/2010/main">
                      <a:effectLst>
                        <a:outerShdw dist="107763" dir="81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lnSpc>
                      <a:spcPct val="40000"/>
                    </a:lnSpc>
                  </a:pPr>
                  <a:r>
                    <a:rPr lang="de-DE" altLang="de-DE" sz="900" b="1" dirty="0">
                      <a:latin typeface="Arial" charset="0"/>
                    </a:rPr>
                    <a:t>				</a:t>
                  </a:r>
                </a:p>
              </p:txBody>
            </p:sp>
            <p:sp>
              <p:nvSpPr>
                <p:cNvPr id="351" name="AutoShape 209"/>
                <p:cNvSpPr>
                  <a:spLocks noChangeArrowheads="1"/>
                </p:cNvSpPr>
                <p:nvPr/>
              </p:nvSpPr>
              <p:spPr bwMode="auto">
                <a:xfrm>
                  <a:off x="2155" y="3154"/>
                  <a:ext cx="1337" cy="266"/>
                </a:xfrm>
                <a:prstGeom prst="can">
                  <a:avLst>
                    <a:gd name="adj" fmla="val 50000"/>
                  </a:avLst>
                </a:prstGeom>
                <a:solidFill>
                  <a:schemeClr val="bg1"/>
                </a:solidFill>
                <a:ln w="381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spcBef>
                      <a:spcPct val="35000"/>
                    </a:spcBef>
                  </a:pPr>
                  <a:endParaRPr lang="de-DE" altLang="de-DE" sz="900" b="1">
                    <a:latin typeface="Arial" charset="0"/>
                  </a:endParaRPr>
                </a:p>
                <a:p>
                  <a:pPr algn="ctr">
                    <a:spcBef>
                      <a:spcPct val="35000"/>
                    </a:spcBef>
                  </a:pPr>
                  <a:endParaRPr lang="de-DE" altLang="de-DE" sz="900" b="1">
                    <a:latin typeface="Arial" charset="0"/>
                  </a:endParaRPr>
                </a:p>
              </p:txBody>
            </p:sp>
            <p:sp>
              <p:nvSpPr>
                <p:cNvPr id="352" name="Arc 210"/>
                <p:cNvSpPr>
                  <a:spLocks/>
                </p:cNvSpPr>
                <p:nvPr/>
              </p:nvSpPr>
              <p:spPr bwMode="auto">
                <a:xfrm rot="5400000">
                  <a:off x="1438" y="2497"/>
                  <a:ext cx="881" cy="762"/>
                </a:xfrm>
                <a:custGeom>
                  <a:avLst/>
                  <a:gdLst>
                    <a:gd name="T0" fmla="*/ 0 w 21381"/>
                    <a:gd name="T1" fmla="*/ 0 h 21600"/>
                    <a:gd name="T2" fmla="*/ 0 w 21381"/>
                    <a:gd name="T3" fmla="*/ 0 h 21600"/>
                    <a:gd name="T4" fmla="*/ 0 w 21381"/>
                    <a:gd name="T5" fmla="*/ 0 h 21600"/>
                    <a:gd name="T6" fmla="*/ 0 60000 65536"/>
                    <a:gd name="T7" fmla="*/ 0 60000 65536"/>
                    <a:gd name="T8" fmla="*/ 0 60000 65536"/>
                  </a:gdLst>
                  <a:ahLst/>
                  <a:cxnLst>
                    <a:cxn ang="T6">
                      <a:pos x="T0" y="T1"/>
                    </a:cxn>
                    <a:cxn ang="T7">
                      <a:pos x="T2" y="T3"/>
                    </a:cxn>
                    <a:cxn ang="T8">
                      <a:pos x="T4" y="T5"/>
                    </a:cxn>
                  </a:cxnLst>
                  <a:rect l="0" t="0" r="r" b="b"/>
                  <a:pathLst>
                    <a:path w="21381" h="21600" fill="none" extrusionOk="0">
                      <a:moveTo>
                        <a:pt x="-1" y="5"/>
                      </a:moveTo>
                      <a:cubicBezTo>
                        <a:pt x="167" y="1"/>
                        <a:pt x="335" y="0"/>
                        <a:pt x="504" y="0"/>
                      </a:cubicBezTo>
                      <a:cubicBezTo>
                        <a:pt x="10299" y="0"/>
                        <a:pt x="18868" y="6591"/>
                        <a:pt x="21381" y="16058"/>
                      </a:cubicBezTo>
                    </a:path>
                    <a:path w="21381" h="21600" stroke="0" extrusionOk="0">
                      <a:moveTo>
                        <a:pt x="-1" y="5"/>
                      </a:moveTo>
                      <a:cubicBezTo>
                        <a:pt x="167" y="1"/>
                        <a:pt x="335" y="0"/>
                        <a:pt x="504" y="0"/>
                      </a:cubicBezTo>
                      <a:cubicBezTo>
                        <a:pt x="10299" y="0"/>
                        <a:pt x="18868" y="6591"/>
                        <a:pt x="21381" y="16058"/>
                      </a:cubicBezTo>
                      <a:lnTo>
                        <a:pt x="504" y="21600"/>
                      </a:lnTo>
                      <a:lnTo>
                        <a:pt x="-1" y="5"/>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3" name="Arc 211"/>
                <p:cNvSpPr>
                  <a:spLocks/>
                </p:cNvSpPr>
                <p:nvPr/>
              </p:nvSpPr>
              <p:spPr bwMode="auto">
                <a:xfrm rot="16200000" flipH="1">
                  <a:off x="3266" y="2498"/>
                  <a:ext cx="881" cy="717"/>
                </a:xfrm>
                <a:custGeom>
                  <a:avLst/>
                  <a:gdLst>
                    <a:gd name="T0" fmla="*/ 0 w 20943"/>
                    <a:gd name="T1" fmla="*/ 0 h 21599"/>
                    <a:gd name="T2" fmla="*/ 0 w 20943"/>
                    <a:gd name="T3" fmla="*/ 0 h 21599"/>
                    <a:gd name="T4" fmla="*/ 0 w 20943"/>
                    <a:gd name="T5" fmla="*/ 0 h 21599"/>
                    <a:gd name="T6" fmla="*/ 0 60000 65536"/>
                    <a:gd name="T7" fmla="*/ 0 60000 65536"/>
                    <a:gd name="T8" fmla="*/ 0 60000 65536"/>
                  </a:gdLst>
                  <a:ahLst/>
                  <a:cxnLst>
                    <a:cxn ang="T6">
                      <a:pos x="T0" y="T1"/>
                    </a:cxn>
                    <a:cxn ang="T7">
                      <a:pos x="T2" y="T3"/>
                    </a:cxn>
                    <a:cxn ang="T8">
                      <a:pos x="T4" y="T5"/>
                    </a:cxn>
                  </a:cxnLst>
                  <a:rect l="0" t="0" r="r" b="b"/>
                  <a:pathLst>
                    <a:path w="20943" h="21599" fill="none" extrusionOk="0">
                      <a:moveTo>
                        <a:pt x="208" y="0"/>
                      </a:moveTo>
                      <a:cubicBezTo>
                        <a:pt x="10023" y="94"/>
                        <a:pt x="18539" y="6794"/>
                        <a:pt x="20942" y="16311"/>
                      </a:cubicBezTo>
                    </a:path>
                    <a:path w="20943" h="21599" stroke="0" extrusionOk="0">
                      <a:moveTo>
                        <a:pt x="208" y="0"/>
                      </a:moveTo>
                      <a:cubicBezTo>
                        <a:pt x="10023" y="94"/>
                        <a:pt x="18539" y="6794"/>
                        <a:pt x="20942" y="16311"/>
                      </a:cubicBezTo>
                      <a:lnTo>
                        <a:pt x="0" y="21599"/>
                      </a:lnTo>
                      <a:lnTo>
                        <a:pt x="208" y="0"/>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4" name="Arc 212"/>
                <p:cNvSpPr>
                  <a:spLocks/>
                </p:cNvSpPr>
                <p:nvPr/>
              </p:nvSpPr>
              <p:spPr bwMode="auto">
                <a:xfrm rot="16329003" flipH="1">
                  <a:off x="3078" y="2664"/>
                  <a:ext cx="798" cy="285"/>
                </a:xfrm>
                <a:custGeom>
                  <a:avLst/>
                  <a:gdLst>
                    <a:gd name="T0" fmla="*/ 0 w 19440"/>
                    <a:gd name="T1" fmla="*/ 0 h 21600"/>
                    <a:gd name="T2" fmla="*/ 0 w 19440"/>
                    <a:gd name="T3" fmla="*/ 0 h 21600"/>
                    <a:gd name="T4" fmla="*/ 0 w 19440"/>
                    <a:gd name="T5" fmla="*/ 0 h 21600"/>
                    <a:gd name="T6" fmla="*/ 0 60000 65536"/>
                    <a:gd name="T7" fmla="*/ 0 60000 65536"/>
                    <a:gd name="T8" fmla="*/ 0 60000 65536"/>
                  </a:gdLst>
                  <a:ahLst/>
                  <a:cxnLst>
                    <a:cxn ang="T6">
                      <a:pos x="T0" y="T1"/>
                    </a:cxn>
                    <a:cxn ang="T7">
                      <a:pos x="T2" y="T3"/>
                    </a:cxn>
                    <a:cxn ang="T8">
                      <a:pos x="T4" y="T5"/>
                    </a:cxn>
                  </a:cxnLst>
                  <a:rect l="0" t="0" r="r" b="b"/>
                  <a:pathLst>
                    <a:path w="19440" h="21600" fill="none" extrusionOk="0">
                      <a:moveTo>
                        <a:pt x="0" y="0"/>
                      </a:moveTo>
                      <a:cubicBezTo>
                        <a:pt x="47" y="0"/>
                        <a:pt x="94" y="0"/>
                        <a:pt x="141" y="0"/>
                      </a:cubicBezTo>
                      <a:cubicBezTo>
                        <a:pt x="8305" y="0"/>
                        <a:pt x="15772" y="4603"/>
                        <a:pt x="19439" y="11898"/>
                      </a:cubicBezTo>
                    </a:path>
                    <a:path w="19440" h="21600" stroke="0" extrusionOk="0">
                      <a:moveTo>
                        <a:pt x="0" y="0"/>
                      </a:moveTo>
                      <a:cubicBezTo>
                        <a:pt x="47" y="0"/>
                        <a:pt x="94" y="0"/>
                        <a:pt x="141" y="0"/>
                      </a:cubicBezTo>
                      <a:cubicBezTo>
                        <a:pt x="8305" y="0"/>
                        <a:pt x="15772" y="4603"/>
                        <a:pt x="19439" y="11898"/>
                      </a:cubicBezTo>
                      <a:lnTo>
                        <a:pt x="141" y="21600"/>
                      </a:lnTo>
                      <a:lnTo>
                        <a:pt x="0" y="0"/>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5" name="Arc 213"/>
                <p:cNvSpPr>
                  <a:spLocks/>
                </p:cNvSpPr>
                <p:nvPr/>
              </p:nvSpPr>
              <p:spPr bwMode="auto">
                <a:xfrm rot="5400000">
                  <a:off x="1758" y="2724"/>
                  <a:ext cx="815" cy="194"/>
                </a:xfrm>
                <a:custGeom>
                  <a:avLst/>
                  <a:gdLst>
                    <a:gd name="T0" fmla="*/ 0 w 19954"/>
                    <a:gd name="T1" fmla="*/ 0 h 21600"/>
                    <a:gd name="T2" fmla="*/ 0 w 19954"/>
                    <a:gd name="T3" fmla="*/ 0 h 21600"/>
                    <a:gd name="T4" fmla="*/ 0 w 19954"/>
                    <a:gd name="T5" fmla="*/ 0 h 21600"/>
                    <a:gd name="T6" fmla="*/ 0 60000 65536"/>
                    <a:gd name="T7" fmla="*/ 0 60000 65536"/>
                    <a:gd name="T8" fmla="*/ 0 60000 65536"/>
                  </a:gdLst>
                  <a:ahLst/>
                  <a:cxnLst>
                    <a:cxn ang="T6">
                      <a:pos x="T0" y="T1"/>
                    </a:cxn>
                    <a:cxn ang="T7">
                      <a:pos x="T2" y="T3"/>
                    </a:cxn>
                    <a:cxn ang="T8">
                      <a:pos x="T4" y="T5"/>
                    </a:cxn>
                  </a:cxnLst>
                  <a:rect l="0" t="0" r="r" b="b"/>
                  <a:pathLst>
                    <a:path w="19954" h="21600" fill="none" extrusionOk="0">
                      <a:moveTo>
                        <a:pt x="-1" y="12"/>
                      </a:moveTo>
                      <a:cubicBezTo>
                        <a:pt x="248" y="4"/>
                        <a:pt x="497" y="0"/>
                        <a:pt x="747" y="0"/>
                      </a:cubicBezTo>
                      <a:cubicBezTo>
                        <a:pt x="8838" y="0"/>
                        <a:pt x="16251" y="4522"/>
                        <a:pt x="19953" y="11718"/>
                      </a:cubicBezTo>
                    </a:path>
                    <a:path w="19954" h="21600" stroke="0" extrusionOk="0">
                      <a:moveTo>
                        <a:pt x="-1" y="12"/>
                      </a:moveTo>
                      <a:cubicBezTo>
                        <a:pt x="248" y="4"/>
                        <a:pt x="497" y="0"/>
                        <a:pt x="747" y="0"/>
                      </a:cubicBezTo>
                      <a:cubicBezTo>
                        <a:pt x="8838" y="0"/>
                        <a:pt x="16251" y="4522"/>
                        <a:pt x="19953" y="11718"/>
                      </a:cubicBezTo>
                      <a:lnTo>
                        <a:pt x="747" y="21600"/>
                      </a:lnTo>
                      <a:lnTo>
                        <a:pt x="-1" y="12"/>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6" name="Oval 214"/>
                <p:cNvSpPr>
                  <a:spLocks noChangeArrowheads="1"/>
                </p:cNvSpPr>
                <p:nvPr/>
              </p:nvSpPr>
              <p:spPr bwMode="auto">
                <a:xfrm>
                  <a:off x="2258" y="2261"/>
                  <a:ext cx="1088" cy="307"/>
                </a:xfrm>
                <a:prstGeom prst="ellipse">
                  <a:avLst/>
                </a:pr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grpSp>
        </p:grpSp>
      </p:grpSp>
      <p:grpSp>
        <p:nvGrpSpPr>
          <p:cNvPr id="223" name="Gruppieren 222"/>
          <p:cNvGrpSpPr/>
          <p:nvPr/>
        </p:nvGrpSpPr>
        <p:grpSpPr>
          <a:xfrm>
            <a:off x="5484876" y="5300688"/>
            <a:ext cx="2058925" cy="1320358"/>
            <a:chOff x="1738095" y="4509120"/>
            <a:chExt cx="2058925" cy="1320358"/>
          </a:xfrm>
        </p:grpSpPr>
        <p:grpSp>
          <p:nvGrpSpPr>
            <p:cNvPr id="83" name="Gruppieren 82"/>
            <p:cNvGrpSpPr/>
            <p:nvPr/>
          </p:nvGrpSpPr>
          <p:grpSpPr>
            <a:xfrm>
              <a:off x="1748666" y="4509120"/>
              <a:ext cx="2048354" cy="1099063"/>
              <a:chOff x="1748666" y="4509120"/>
              <a:chExt cx="2048354" cy="1099063"/>
            </a:xfrm>
          </p:grpSpPr>
          <p:grpSp>
            <p:nvGrpSpPr>
              <p:cNvPr id="31" name="Group 574"/>
              <p:cNvGrpSpPr>
                <a:grpSpLocks/>
              </p:cNvGrpSpPr>
              <p:nvPr/>
            </p:nvGrpSpPr>
            <p:grpSpPr bwMode="auto">
              <a:xfrm>
                <a:off x="1748666" y="5038243"/>
                <a:ext cx="453566" cy="430827"/>
                <a:chOff x="3780" y="1094"/>
                <a:chExt cx="750" cy="743"/>
              </a:xfrm>
            </p:grpSpPr>
            <p:sp>
              <p:nvSpPr>
                <p:cNvPr id="50" name="Oval 575"/>
                <p:cNvSpPr>
                  <a:spLocks noChangeArrowheads="1"/>
                </p:cNvSpPr>
                <p:nvPr/>
              </p:nvSpPr>
              <p:spPr bwMode="auto">
                <a:xfrm>
                  <a:off x="3782" y="1096"/>
                  <a:ext cx="745"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1" name="Oval 576"/>
                <p:cNvSpPr>
                  <a:spLocks noChangeArrowheads="1"/>
                </p:cNvSpPr>
                <p:nvPr/>
              </p:nvSpPr>
              <p:spPr bwMode="auto">
                <a:xfrm>
                  <a:off x="3870" y="1095"/>
                  <a:ext cx="57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2" name="Oval 577"/>
                <p:cNvSpPr>
                  <a:spLocks noChangeArrowheads="1"/>
                </p:cNvSpPr>
                <p:nvPr/>
              </p:nvSpPr>
              <p:spPr bwMode="auto">
                <a:xfrm>
                  <a:off x="3972" y="1094"/>
                  <a:ext cx="367"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3" name="Oval 578"/>
                <p:cNvSpPr>
                  <a:spLocks noChangeArrowheads="1"/>
                </p:cNvSpPr>
                <p:nvPr/>
              </p:nvSpPr>
              <p:spPr bwMode="auto">
                <a:xfrm>
                  <a:off x="4065" y="1099"/>
                  <a:ext cx="18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4" name="Line 579"/>
                <p:cNvSpPr>
                  <a:spLocks noChangeShapeType="1"/>
                </p:cNvSpPr>
                <p:nvPr/>
              </p:nvSpPr>
              <p:spPr bwMode="auto">
                <a:xfrm>
                  <a:off x="4155" y="1098"/>
                  <a:ext cx="0" cy="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5" name="Line 580"/>
                <p:cNvSpPr>
                  <a:spLocks noChangeShapeType="1"/>
                </p:cNvSpPr>
                <p:nvPr/>
              </p:nvSpPr>
              <p:spPr bwMode="auto">
                <a:xfrm>
                  <a:off x="3780" y="1464"/>
                  <a:ext cx="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6" name="Line 581"/>
                <p:cNvSpPr>
                  <a:spLocks noChangeShapeType="1"/>
                </p:cNvSpPr>
                <p:nvPr/>
              </p:nvSpPr>
              <p:spPr bwMode="auto">
                <a:xfrm flipV="1">
                  <a:off x="3792" y="1555"/>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7" name="Line 582"/>
                <p:cNvSpPr>
                  <a:spLocks noChangeShapeType="1"/>
                </p:cNvSpPr>
                <p:nvPr/>
              </p:nvSpPr>
              <p:spPr bwMode="auto">
                <a:xfrm flipV="1">
                  <a:off x="3825" y="1646"/>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8" name="Line 583"/>
                <p:cNvSpPr>
                  <a:spLocks noChangeShapeType="1"/>
                </p:cNvSpPr>
                <p:nvPr/>
              </p:nvSpPr>
              <p:spPr bwMode="auto">
                <a:xfrm flipV="1">
                  <a:off x="3897" y="1737"/>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9" name="Line 584"/>
                <p:cNvSpPr>
                  <a:spLocks noChangeShapeType="1"/>
                </p:cNvSpPr>
                <p:nvPr/>
              </p:nvSpPr>
              <p:spPr bwMode="auto">
                <a:xfrm flipH="1" flipV="1">
                  <a:off x="3792" y="1373"/>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60" name="Line 585"/>
                <p:cNvSpPr>
                  <a:spLocks noChangeShapeType="1"/>
                </p:cNvSpPr>
                <p:nvPr/>
              </p:nvSpPr>
              <p:spPr bwMode="auto">
                <a:xfrm flipH="1" flipV="1">
                  <a:off x="3825" y="1282"/>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61" name="Line 586"/>
                <p:cNvSpPr>
                  <a:spLocks noChangeShapeType="1"/>
                </p:cNvSpPr>
                <p:nvPr/>
              </p:nvSpPr>
              <p:spPr bwMode="auto">
                <a:xfrm flipH="1" flipV="1">
                  <a:off x="3897" y="1192"/>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grpSp>
          <p:grpSp>
            <p:nvGrpSpPr>
              <p:cNvPr id="32" name="Gruppieren 31"/>
              <p:cNvGrpSpPr/>
              <p:nvPr/>
            </p:nvGrpSpPr>
            <p:grpSpPr>
              <a:xfrm>
                <a:off x="1914756" y="4843240"/>
                <a:ext cx="497590" cy="764943"/>
                <a:chOff x="6144113" y="4763536"/>
                <a:chExt cx="453686" cy="699933"/>
              </a:xfrm>
            </p:grpSpPr>
            <p:cxnSp>
              <p:nvCxnSpPr>
                <p:cNvPr id="39" name="Gerade Verbindung mit Pfeil 38"/>
                <p:cNvCxnSpPr/>
                <p:nvPr/>
              </p:nvCxnSpPr>
              <p:spPr bwMode="auto">
                <a:xfrm rot="16200000">
                  <a:off x="6008895" y="4953365"/>
                  <a:ext cx="379658"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rot="705458">
                  <a:off x="6192800" y="5116783"/>
                  <a:ext cx="404999" cy="62046"/>
                  <a:chOff x="4454334" y="1883716"/>
                  <a:chExt cx="1267720" cy="199479"/>
                </a:xfrm>
              </p:grpSpPr>
              <p:cxnSp>
                <p:nvCxnSpPr>
                  <p:cNvPr id="48" name="Gerade Verbindung mit Pfeil 47"/>
                  <p:cNvCxnSpPr/>
                  <p:nvPr/>
                </p:nvCxnSpPr>
                <p:spPr bwMode="auto">
                  <a:xfrm>
                    <a:off x="4501450" y="2083195"/>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p:cNvCxnSpPr/>
                  <p:nvPr/>
                </p:nvCxnSpPr>
                <p:spPr bwMode="auto">
                  <a:xfrm rot="-1200000">
                    <a:off x="4454334" y="1883716"/>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 name="Gerade Verbindung mit Pfeil 40"/>
                <p:cNvCxnSpPr/>
                <p:nvPr/>
              </p:nvCxnSpPr>
              <p:spPr bwMode="auto">
                <a:xfrm rot="17400000">
                  <a:off x="6078883" y="4962253"/>
                  <a:ext cx="379658"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uppieren 41"/>
                <p:cNvGrpSpPr/>
                <p:nvPr/>
              </p:nvGrpSpPr>
              <p:grpSpPr>
                <a:xfrm rot="19783186">
                  <a:off x="6144113" y="4992351"/>
                  <a:ext cx="404999" cy="62046"/>
                  <a:chOff x="4454334" y="1883716"/>
                  <a:chExt cx="1267720" cy="199479"/>
                </a:xfrm>
              </p:grpSpPr>
              <p:cxnSp>
                <p:nvCxnSpPr>
                  <p:cNvPr id="46" name="Gerade Verbindung mit Pfeil 45"/>
                  <p:cNvCxnSpPr/>
                  <p:nvPr/>
                </p:nvCxnSpPr>
                <p:spPr bwMode="auto">
                  <a:xfrm>
                    <a:off x="4501450" y="2083195"/>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p:cNvCxnSpPr/>
                  <p:nvPr/>
                </p:nvCxnSpPr>
                <p:spPr bwMode="auto">
                  <a:xfrm rot="-1200000">
                    <a:off x="4454334" y="1883716"/>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p:cNvGrpSpPr/>
                <p:nvPr/>
              </p:nvGrpSpPr>
              <p:grpSpPr>
                <a:xfrm rot="3046148">
                  <a:off x="6155542" y="5234449"/>
                  <a:ext cx="394313" cy="63728"/>
                  <a:chOff x="4454334" y="1883716"/>
                  <a:chExt cx="1267720" cy="199479"/>
                </a:xfrm>
              </p:grpSpPr>
              <p:cxnSp>
                <p:nvCxnSpPr>
                  <p:cNvPr id="44" name="Gerade Verbindung mit Pfeil 43"/>
                  <p:cNvCxnSpPr/>
                  <p:nvPr/>
                </p:nvCxnSpPr>
                <p:spPr bwMode="auto">
                  <a:xfrm>
                    <a:off x="4501450" y="2083195"/>
                    <a:ext cx="1220604" cy="0"/>
                  </a:xfrm>
                  <a:prstGeom prst="straightConnector1">
                    <a:avLst/>
                  </a:prstGeom>
                  <a:noFill/>
                  <a:ln w="9525" cap="flat" cmpd="sng" algn="ctr">
                    <a:solidFill>
                      <a:schemeClr val="tx1"/>
                    </a:solidFill>
                    <a:prstDash val="dash"/>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p:cNvCxnSpPr/>
                  <p:nvPr/>
                </p:nvCxnSpPr>
                <p:spPr bwMode="auto">
                  <a:xfrm rot="-1200000">
                    <a:off x="4454334" y="1883716"/>
                    <a:ext cx="1220604" cy="0"/>
                  </a:xfrm>
                  <a:prstGeom prst="straightConnector1">
                    <a:avLst/>
                  </a:prstGeom>
                  <a:noFill/>
                  <a:ln w="9525" cap="flat" cmpd="sng" algn="ctr">
                    <a:solidFill>
                      <a:schemeClr val="tx1"/>
                    </a:solidFill>
                    <a:prstDash val="dash"/>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3" name="Textfeld 32"/>
              <p:cNvSpPr txBox="1"/>
              <p:nvPr/>
            </p:nvSpPr>
            <p:spPr>
              <a:xfrm>
                <a:off x="1847894" y="4509120"/>
                <a:ext cx="591437" cy="218636"/>
              </a:xfrm>
              <a:prstGeom prst="rect">
                <a:avLst/>
              </a:prstGeom>
              <a:noFill/>
            </p:spPr>
            <p:txBody>
              <a:bodyPr wrap="square" rtlCol="0">
                <a:spAutoFit/>
              </a:bodyPr>
              <a:lstStyle/>
              <a:p>
                <a:pPr>
                  <a:tabLst>
                    <a:tab pos="361950" algn="l"/>
                    <a:tab pos="2152650" algn="l"/>
                  </a:tabLst>
                </a:pPr>
                <a:r>
                  <a:rPr lang="de-CH" sz="800" dirty="0" smtClean="0">
                    <a:latin typeface="+mn-lt"/>
                  </a:rPr>
                  <a:t>Zeitraum	</a:t>
                </a:r>
                <a:endParaRPr lang="de-CH" sz="800" dirty="0">
                  <a:latin typeface="+mn-lt"/>
                </a:endParaRPr>
              </a:p>
            </p:txBody>
          </p:sp>
          <p:sp>
            <p:nvSpPr>
              <p:cNvPr id="34" name="Textfeld 33"/>
              <p:cNvSpPr txBox="1"/>
              <p:nvPr/>
            </p:nvSpPr>
            <p:spPr>
              <a:xfrm>
                <a:off x="2028983" y="4646921"/>
                <a:ext cx="527392" cy="218636"/>
              </a:xfrm>
              <a:prstGeom prst="rect">
                <a:avLst/>
              </a:prstGeom>
              <a:noFill/>
            </p:spPr>
            <p:txBody>
              <a:bodyPr wrap="square" rtlCol="0">
                <a:spAutoFit/>
              </a:bodyPr>
              <a:lstStyle/>
              <a:p>
                <a:pPr>
                  <a:tabLst>
                    <a:tab pos="361950" algn="l"/>
                    <a:tab pos="1971675" algn="l"/>
                  </a:tabLst>
                </a:pPr>
                <a:r>
                  <a:rPr lang="de-CH" sz="800" dirty="0" smtClean="0">
                    <a:latin typeface="+mn-lt"/>
                  </a:rPr>
                  <a:t>Region</a:t>
                </a:r>
                <a:endParaRPr lang="de-CH" sz="800" dirty="0">
                  <a:latin typeface="+mn-lt"/>
                </a:endParaRPr>
              </a:p>
            </p:txBody>
          </p:sp>
          <p:sp>
            <p:nvSpPr>
              <p:cNvPr id="35" name="Textfeld 34"/>
              <p:cNvSpPr txBox="1"/>
              <p:nvPr/>
            </p:nvSpPr>
            <p:spPr>
              <a:xfrm>
                <a:off x="2203830" y="4788951"/>
                <a:ext cx="1593190" cy="215444"/>
              </a:xfrm>
              <a:prstGeom prst="rect">
                <a:avLst/>
              </a:prstGeom>
              <a:noFill/>
            </p:spPr>
            <p:txBody>
              <a:bodyPr wrap="square" rtlCol="0">
                <a:spAutoFit/>
              </a:bodyPr>
              <a:lstStyle/>
              <a:p>
                <a:pPr>
                  <a:tabLst>
                    <a:tab pos="361950" algn="l"/>
                    <a:tab pos="1704975" algn="l"/>
                  </a:tabLst>
                </a:pPr>
                <a:r>
                  <a:rPr lang="de-CH" sz="800" dirty="0" smtClean="0">
                    <a:latin typeface="+mn-lt"/>
                  </a:rPr>
                  <a:t>Prozess	 - </a:t>
                </a:r>
                <a:r>
                  <a:rPr lang="de-CH" sz="800" dirty="0" smtClean="0">
                    <a:solidFill>
                      <a:srgbClr val="0000FF"/>
                    </a:solidFill>
                    <a:latin typeface="+mn-lt"/>
                  </a:rPr>
                  <a:t>System - Ressource</a:t>
                </a:r>
                <a:endParaRPr lang="de-CH" sz="800" dirty="0">
                  <a:solidFill>
                    <a:srgbClr val="0000FF"/>
                  </a:solidFill>
                  <a:latin typeface="+mn-lt"/>
                </a:endParaRPr>
              </a:p>
            </p:txBody>
          </p:sp>
          <p:sp>
            <p:nvSpPr>
              <p:cNvPr id="36" name="Textfeld 35"/>
              <p:cNvSpPr txBox="1"/>
              <p:nvPr/>
            </p:nvSpPr>
            <p:spPr>
              <a:xfrm>
                <a:off x="2338669" y="4926981"/>
                <a:ext cx="477030" cy="218636"/>
              </a:xfrm>
              <a:prstGeom prst="rect">
                <a:avLst/>
              </a:prstGeom>
              <a:noFill/>
            </p:spPr>
            <p:txBody>
              <a:bodyPr wrap="square" rtlCol="0">
                <a:spAutoFit/>
              </a:bodyPr>
              <a:lstStyle/>
              <a:p>
                <a:pPr>
                  <a:tabLst>
                    <a:tab pos="361950" algn="l"/>
                    <a:tab pos="1524000" algn="l"/>
                  </a:tabLst>
                </a:pPr>
                <a:r>
                  <a:rPr lang="de-CH" sz="800" dirty="0" smtClean="0">
                    <a:latin typeface="+mn-lt"/>
                  </a:rPr>
                  <a:t>Label	</a:t>
                </a:r>
                <a:endParaRPr lang="de-CH" sz="800" dirty="0">
                  <a:latin typeface="+mn-lt"/>
                </a:endParaRPr>
              </a:p>
            </p:txBody>
          </p:sp>
          <p:sp>
            <p:nvSpPr>
              <p:cNvPr id="37" name="Textfeld 36"/>
              <p:cNvSpPr txBox="1"/>
              <p:nvPr/>
            </p:nvSpPr>
            <p:spPr>
              <a:xfrm>
                <a:off x="2374947" y="5074215"/>
                <a:ext cx="541309" cy="218636"/>
              </a:xfrm>
              <a:prstGeom prst="rect">
                <a:avLst/>
              </a:prstGeom>
              <a:noFill/>
            </p:spPr>
            <p:txBody>
              <a:bodyPr wrap="square" rtlCol="0">
                <a:spAutoFit/>
              </a:bodyPr>
              <a:lstStyle/>
              <a:p>
                <a:pPr>
                  <a:tabLst>
                    <a:tab pos="361950" algn="l"/>
                    <a:tab pos="1524000" algn="l"/>
                  </a:tabLst>
                </a:pPr>
                <a:r>
                  <a:rPr lang="de-CH" sz="800" dirty="0" smtClean="0">
                    <a:latin typeface="+mn-lt"/>
                  </a:rPr>
                  <a:t>Akteur	</a:t>
                </a:r>
                <a:endParaRPr lang="de-CH" sz="800" dirty="0">
                  <a:latin typeface="+mn-lt"/>
                </a:endParaRPr>
              </a:p>
            </p:txBody>
          </p:sp>
          <p:sp>
            <p:nvSpPr>
              <p:cNvPr id="38" name="Textfeld 37"/>
              <p:cNvSpPr txBox="1"/>
              <p:nvPr/>
            </p:nvSpPr>
            <p:spPr>
              <a:xfrm>
                <a:off x="2393793" y="5245897"/>
                <a:ext cx="624810" cy="218636"/>
              </a:xfrm>
              <a:prstGeom prst="rect">
                <a:avLst/>
              </a:prstGeom>
              <a:noFill/>
            </p:spPr>
            <p:txBody>
              <a:bodyPr wrap="square" rtlCol="0">
                <a:spAutoFit/>
              </a:bodyPr>
              <a:lstStyle/>
              <a:p>
                <a:pPr>
                  <a:tabLst>
                    <a:tab pos="361950" algn="l"/>
                    <a:tab pos="1524000" algn="l"/>
                  </a:tabLst>
                </a:pPr>
                <a:r>
                  <a:rPr lang="de-CH" sz="800" dirty="0" smtClean="0">
                    <a:latin typeface="+mn-lt"/>
                  </a:rPr>
                  <a:t>Indikator	</a:t>
                </a:r>
                <a:endParaRPr lang="de-CH" sz="800" dirty="0">
                  <a:latin typeface="+mn-lt"/>
                </a:endParaRPr>
              </a:p>
            </p:txBody>
          </p:sp>
        </p:grpSp>
        <p:sp>
          <p:nvSpPr>
            <p:cNvPr id="525" name="Rechteck 524"/>
            <p:cNvSpPr/>
            <p:nvPr/>
          </p:nvSpPr>
          <p:spPr>
            <a:xfrm>
              <a:off x="1738095" y="5521701"/>
              <a:ext cx="1781944" cy="307777"/>
            </a:xfrm>
            <a:prstGeom prst="rect">
              <a:avLst/>
            </a:prstGeom>
          </p:spPr>
          <p:txBody>
            <a:bodyPr wrap="square">
              <a:spAutoFit/>
            </a:bodyPr>
            <a:lstStyle/>
            <a:p>
              <a:r>
                <a:rPr lang="de-DE" sz="1400" dirty="0" smtClean="0"/>
                <a:t>Koordinaten</a:t>
              </a:r>
            </a:p>
          </p:txBody>
        </p:sp>
      </p:grpSp>
      <p:grpSp>
        <p:nvGrpSpPr>
          <p:cNvPr id="222" name="Gruppieren 221"/>
          <p:cNvGrpSpPr/>
          <p:nvPr/>
        </p:nvGrpSpPr>
        <p:grpSpPr>
          <a:xfrm>
            <a:off x="4239286" y="3833988"/>
            <a:ext cx="1781944" cy="1364665"/>
            <a:chOff x="-27849" y="4993834"/>
            <a:chExt cx="1781944" cy="1364665"/>
          </a:xfrm>
        </p:grpSpPr>
        <p:pic>
          <p:nvPicPr>
            <p:cNvPr id="255"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0417" y="4993834"/>
              <a:ext cx="1492907" cy="105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6" name="Rechteck 525"/>
            <p:cNvSpPr/>
            <p:nvPr/>
          </p:nvSpPr>
          <p:spPr>
            <a:xfrm>
              <a:off x="-27849" y="6050722"/>
              <a:ext cx="1781944" cy="307777"/>
            </a:xfrm>
            <a:prstGeom prst="rect">
              <a:avLst/>
            </a:prstGeom>
          </p:spPr>
          <p:txBody>
            <a:bodyPr wrap="square">
              <a:spAutoFit/>
            </a:bodyPr>
            <a:lstStyle/>
            <a:p>
              <a:r>
                <a:rPr lang="de-DE" sz="1400" dirty="0" smtClean="0"/>
                <a:t>Design</a:t>
              </a:r>
            </a:p>
          </p:txBody>
        </p:sp>
      </p:grpSp>
      <p:grpSp>
        <p:nvGrpSpPr>
          <p:cNvPr id="224" name="Gruppieren 223"/>
          <p:cNvGrpSpPr/>
          <p:nvPr/>
        </p:nvGrpSpPr>
        <p:grpSpPr>
          <a:xfrm>
            <a:off x="3713503" y="5596133"/>
            <a:ext cx="1781944" cy="882692"/>
            <a:chOff x="1311260" y="5974538"/>
            <a:chExt cx="1781944" cy="882692"/>
          </a:xfrm>
        </p:grpSpPr>
        <p:grpSp>
          <p:nvGrpSpPr>
            <p:cNvPr id="257" name="Gruppieren 256"/>
            <p:cNvGrpSpPr/>
            <p:nvPr/>
          </p:nvGrpSpPr>
          <p:grpSpPr>
            <a:xfrm>
              <a:off x="1762883" y="5974538"/>
              <a:ext cx="676448" cy="831363"/>
              <a:chOff x="1119407" y="2705100"/>
              <a:chExt cx="1906409" cy="2714898"/>
            </a:xfrm>
          </p:grpSpPr>
          <p:grpSp>
            <p:nvGrpSpPr>
              <p:cNvPr id="258" name="Group 574"/>
              <p:cNvGrpSpPr>
                <a:grpSpLocks/>
              </p:cNvGrpSpPr>
              <p:nvPr/>
            </p:nvGrpSpPr>
            <p:grpSpPr bwMode="auto">
              <a:xfrm>
                <a:off x="1119407" y="3444002"/>
                <a:ext cx="1369380" cy="1370839"/>
                <a:chOff x="3780" y="1094"/>
                <a:chExt cx="750" cy="743"/>
              </a:xfrm>
            </p:grpSpPr>
            <p:sp>
              <p:nvSpPr>
                <p:cNvPr id="267" name="Oval 575"/>
                <p:cNvSpPr>
                  <a:spLocks noChangeArrowheads="1"/>
                </p:cNvSpPr>
                <p:nvPr/>
              </p:nvSpPr>
              <p:spPr bwMode="auto">
                <a:xfrm>
                  <a:off x="3782" y="1096"/>
                  <a:ext cx="745"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68" name="Oval 576"/>
                <p:cNvSpPr>
                  <a:spLocks noChangeArrowheads="1"/>
                </p:cNvSpPr>
                <p:nvPr/>
              </p:nvSpPr>
              <p:spPr bwMode="auto">
                <a:xfrm>
                  <a:off x="3870" y="1095"/>
                  <a:ext cx="57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69" name="Oval 577"/>
                <p:cNvSpPr>
                  <a:spLocks noChangeArrowheads="1"/>
                </p:cNvSpPr>
                <p:nvPr/>
              </p:nvSpPr>
              <p:spPr bwMode="auto">
                <a:xfrm>
                  <a:off x="3972" y="1094"/>
                  <a:ext cx="367"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70" name="Oval 578"/>
                <p:cNvSpPr>
                  <a:spLocks noChangeArrowheads="1"/>
                </p:cNvSpPr>
                <p:nvPr/>
              </p:nvSpPr>
              <p:spPr bwMode="auto">
                <a:xfrm>
                  <a:off x="4065" y="1099"/>
                  <a:ext cx="18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71" name="Line 579"/>
                <p:cNvSpPr>
                  <a:spLocks noChangeShapeType="1"/>
                </p:cNvSpPr>
                <p:nvPr/>
              </p:nvSpPr>
              <p:spPr bwMode="auto">
                <a:xfrm>
                  <a:off x="4155" y="1098"/>
                  <a:ext cx="0" cy="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2" name="Line 580"/>
                <p:cNvSpPr>
                  <a:spLocks noChangeShapeType="1"/>
                </p:cNvSpPr>
                <p:nvPr/>
              </p:nvSpPr>
              <p:spPr bwMode="auto">
                <a:xfrm>
                  <a:off x="3780" y="1464"/>
                  <a:ext cx="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3" name="Line 581"/>
                <p:cNvSpPr>
                  <a:spLocks noChangeShapeType="1"/>
                </p:cNvSpPr>
                <p:nvPr/>
              </p:nvSpPr>
              <p:spPr bwMode="auto">
                <a:xfrm flipV="1">
                  <a:off x="3792" y="1555"/>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4" name="Line 582"/>
                <p:cNvSpPr>
                  <a:spLocks noChangeShapeType="1"/>
                </p:cNvSpPr>
                <p:nvPr/>
              </p:nvSpPr>
              <p:spPr bwMode="auto">
                <a:xfrm flipV="1">
                  <a:off x="3825" y="1646"/>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5" name="Line 583"/>
                <p:cNvSpPr>
                  <a:spLocks noChangeShapeType="1"/>
                </p:cNvSpPr>
                <p:nvPr/>
              </p:nvSpPr>
              <p:spPr bwMode="auto">
                <a:xfrm flipV="1">
                  <a:off x="3897" y="1737"/>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6" name="Line 584"/>
                <p:cNvSpPr>
                  <a:spLocks noChangeShapeType="1"/>
                </p:cNvSpPr>
                <p:nvPr/>
              </p:nvSpPr>
              <p:spPr bwMode="auto">
                <a:xfrm flipH="1" flipV="1">
                  <a:off x="3792" y="1373"/>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7" name="Line 585"/>
                <p:cNvSpPr>
                  <a:spLocks noChangeShapeType="1"/>
                </p:cNvSpPr>
                <p:nvPr/>
              </p:nvSpPr>
              <p:spPr bwMode="auto">
                <a:xfrm flipH="1" flipV="1">
                  <a:off x="3825" y="1282"/>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8" name="Line 586"/>
                <p:cNvSpPr>
                  <a:spLocks noChangeShapeType="1"/>
                </p:cNvSpPr>
                <p:nvPr/>
              </p:nvSpPr>
              <p:spPr bwMode="auto">
                <a:xfrm flipH="1" flipV="1">
                  <a:off x="3897" y="1192"/>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cxnSp>
            <p:nvCxnSpPr>
              <p:cNvPr id="259" name="Gerade Verbindung mit Pfeil 87"/>
              <p:cNvCxnSpPr/>
              <p:nvPr/>
            </p:nvCxnSpPr>
            <p:spPr bwMode="auto">
              <a:xfrm>
                <a:off x="1822956" y="4138928"/>
                <a:ext cx="1202860" cy="323517"/>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 Verbindung mit Pfeil 88"/>
              <p:cNvCxnSpPr/>
              <p:nvPr/>
            </p:nvCxnSpPr>
            <p:spPr bwMode="auto">
              <a:xfrm flipV="1">
                <a:off x="1811248" y="3956541"/>
                <a:ext cx="1214568" cy="185112"/>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 Verbindung mit Pfeil 89"/>
              <p:cNvCxnSpPr/>
              <p:nvPr/>
            </p:nvCxnSpPr>
            <p:spPr bwMode="auto">
              <a:xfrm rot="5400000" flipH="1" flipV="1">
                <a:off x="1359644" y="3270389"/>
                <a:ext cx="1312489" cy="416444"/>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Gerade Verbindung mit Pfeil 92"/>
              <p:cNvCxnSpPr/>
              <p:nvPr/>
            </p:nvCxnSpPr>
            <p:spPr bwMode="auto">
              <a:xfrm flipV="1">
                <a:off x="1809776" y="3482146"/>
                <a:ext cx="1115071" cy="651079"/>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Gerade Verbindung mit Pfeil 93"/>
              <p:cNvCxnSpPr/>
              <p:nvPr/>
            </p:nvCxnSpPr>
            <p:spPr bwMode="auto">
              <a:xfrm rot="5400000" flipH="1" flipV="1">
                <a:off x="1714745" y="3238060"/>
                <a:ext cx="993192" cy="816871"/>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Gerade Verbindung mit Pfeil 95"/>
              <p:cNvCxnSpPr/>
              <p:nvPr/>
            </p:nvCxnSpPr>
            <p:spPr bwMode="auto">
              <a:xfrm rot="16200000" flipH="1">
                <a:off x="1587626" y="4387847"/>
                <a:ext cx="1272969" cy="791333"/>
              </a:xfrm>
              <a:prstGeom prst="curvedConnector3">
                <a:avLst>
                  <a:gd name="adj1" fmla="val 50000"/>
                </a:avLst>
              </a:prstGeom>
              <a:noFill/>
              <a:ln w="9525" cap="flat" cmpd="sng" algn="ctr">
                <a:solidFill>
                  <a:srgbClr val="0000FF"/>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Gerade Verbindung mit Pfeil 96"/>
              <p:cNvCxnSpPr/>
              <p:nvPr/>
            </p:nvCxnSpPr>
            <p:spPr bwMode="auto">
              <a:xfrm>
                <a:off x="1809966" y="4147720"/>
                <a:ext cx="1134386" cy="675402"/>
              </a:xfrm>
              <a:prstGeom prst="curvedConnector3">
                <a:avLst>
                  <a:gd name="adj1" fmla="val 50000"/>
                </a:avLst>
              </a:prstGeom>
              <a:noFill/>
              <a:ln w="9525" cap="flat" cmpd="sng" algn="ctr">
                <a:solidFill>
                  <a:srgbClr val="0000FF"/>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89"/>
              <p:cNvCxnSpPr/>
              <p:nvPr/>
            </p:nvCxnSpPr>
            <p:spPr bwMode="auto">
              <a:xfrm rot="5400000" flipH="1" flipV="1">
                <a:off x="1137259" y="3366597"/>
                <a:ext cx="1419715" cy="96722"/>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27" name="Rechteck 526"/>
            <p:cNvSpPr/>
            <p:nvPr/>
          </p:nvSpPr>
          <p:spPr>
            <a:xfrm>
              <a:off x="1311260" y="6549453"/>
              <a:ext cx="1781944" cy="307777"/>
            </a:xfrm>
            <a:prstGeom prst="rect">
              <a:avLst/>
            </a:prstGeom>
          </p:spPr>
          <p:txBody>
            <a:bodyPr wrap="square">
              <a:spAutoFit/>
            </a:bodyPr>
            <a:lstStyle/>
            <a:p>
              <a:r>
                <a:rPr lang="de-DE" sz="1400" dirty="0" smtClean="0"/>
                <a:t>Terms</a:t>
              </a:r>
            </a:p>
          </p:txBody>
        </p:sp>
      </p:grpSp>
      <p:cxnSp>
        <p:nvCxnSpPr>
          <p:cNvPr id="536" name="Gerade Verbindung mit Pfeil 535"/>
          <p:cNvCxnSpPr>
            <a:stCxn id="256" idx="2"/>
            <a:endCxn id="255" idx="0"/>
          </p:cNvCxnSpPr>
          <p:nvPr/>
        </p:nvCxnSpPr>
        <p:spPr>
          <a:xfrm>
            <a:off x="4584197" y="3460302"/>
            <a:ext cx="408975" cy="373686"/>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4" name="Gerade Verbindung mit Pfeil 543"/>
          <p:cNvCxnSpPr>
            <a:stCxn id="240" idx="2"/>
            <a:endCxn id="242" idx="0"/>
          </p:cNvCxnSpPr>
          <p:nvPr/>
        </p:nvCxnSpPr>
        <p:spPr>
          <a:xfrm flipH="1">
            <a:off x="3107545" y="3456852"/>
            <a:ext cx="74601" cy="42361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1" name="Gerade Verbindung mit Pfeil 550"/>
          <p:cNvCxnSpPr>
            <a:stCxn id="26" idx="0"/>
          </p:cNvCxnSpPr>
          <p:nvPr/>
        </p:nvCxnSpPr>
        <p:spPr>
          <a:xfrm flipV="1">
            <a:off x="3062522" y="4757527"/>
            <a:ext cx="41947" cy="769804"/>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6" name="Gerade Verbindung mit Pfeil 555"/>
          <p:cNvCxnSpPr>
            <a:stCxn id="61" idx="1"/>
          </p:cNvCxnSpPr>
          <p:nvPr/>
        </p:nvCxnSpPr>
        <p:spPr>
          <a:xfrm flipH="1" flipV="1">
            <a:off x="4697501" y="4580104"/>
            <a:ext cx="868702" cy="1306531"/>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9" name="Gerade Verbindung mit Pfeil 558"/>
          <p:cNvCxnSpPr>
            <a:stCxn id="59" idx="1"/>
            <a:endCxn id="276" idx="0"/>
          </p:cNvCxnSpPr>
          <p:nvPr/>
        </p:nvCxnSpPr>
        <p:spPr>
          <a:xfrm flipH="1" flipV="1">
            <a:off x="4643246" y="5980031"/>
            <a:ext cx="859458" cy="1155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63" name="Gerade Verbindung mit Pfeil 562"/>
          <p:cNvCxnSpPr>
            <a:stCxn id="276" idx="1"/>
            <a:endCxn id="26" idx="3"/>
          </p:cNvCxnSpPr>
          <p:nvPr/>
        </p:nvCxnSpPr>
        <p:spPr>
          <a:xfrm flipH="1" flipV="1">
            <a:off x="3679960" y="5896663"/>
            <a:ext cx="492940" cy="8336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7" name="Gerade Verbindung mit Pfeil 576"/>
          <p:cNvCxnSpPr/>
          <p:nvPr/>
        </p:nvCxnSpPr>
        <p:spPr>
          <a:xfrm flipV="1">
            <a:off x="4406178" y="4739427"/>
            <a:ext cx="1" cy="1118959"/>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9" name="Gerade Verbindung mit Pfeil 578"/>
          <p:cNvCxnSpPr>
            <a:stCxn id="256" idx="0"/>
            <a:endCxn id="436" idx="2"/>
          </p:cNvCxnSpPr>
          <p:nvPr/>
        </p:nvCxnSpPr>
        <p:spPr>
          <a:xfrm flipV="1">
            <a:off x="4584197" y="2066168"/>
            <a:ext cx="0" cy="424661"/>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5" name="Gerade Verbindung mit Pfeil 434"/>
          <p:cNvCxnSpPr>
            <a:stCxn id="33" idx="0"/>
          </p:cNvCxnSpPr>
          <p:nvPr/>
        </p:nvCxnSpPr>
        <p:spPr>
          <a:xfrm flipH="1" flipV="1">
            <a:off x="5131852" y="4411677"/>
            <a:ext cx="758542" cy="889011"/>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37" name="Picture 3" descr="X:\AgroEcology\Event\Klima und Regeneration 2016\Wasser\WatershedingIndien.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787802" y="1076441"/>
            <a:ext cx="1304980" cy="989728"/>
          </a:xfrm>
          <a:prstGeom prst="rect">
            <a:avLst/>
          </a:prstGeom>
          <a:noFill/>
          <a:extLst>
            <a:ext uri="{909E8E84-426E-40DD-AFC4-6F175D3DCCD1}">
              <a14:hiddenFill xmlns:a14="http://schemas.microsoft.com/office/drawing/2010/main">
                <a:solidFill>
                  <a:srgbClr val="FFFFFF"/>
                </a:solidFill>
              </a14:hiddenFill>
            </a:ext>
          </a:extLst>
        </p:spPr>
      </p:pic>
      <p:cxnSp>
        <p:nvCxnSpPr>
          <p:cNvPr id="438" name="Gerade Verbindung mit Pfeil 437"/>
          <p:cNvCxnSpPr>
            <a:stCxn id="240" idx="0"/>
            <a:endCxn id="252" idx="2"/>
          </p:cNvCxnSpPr>
          <p:nvPr/>
        </p:nvCxnSpPr>
        <p:spPr>
          <a:xfrm flipH="1" flipV="1">
            <a:off x="3143053" y="2066168"/>
            <a:ext cx="39093" cy="424662"/>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2445084" y="5527331"/>
            <a:ext cx="1234876" cy="738664"/>
          </a:xfrm>
          <a:prstGeom prst="rect">
            <a:avLst/>
          </a:prstGeom>
          <a:noFill/>
        </p:spPr>
        <p:txBody>
          <a:bodyPr wrap="square" rtlCol="0">
            <a:spAutoFit/>
          </a:bodyPr>
          <a:lstStyle/>
          <a:p>
            <a:r>
              <a:rPr lang="de-DE" sz="1400" dirty="0" smtClean="0"/>
              <a:t>Dokumente u.</a:t>
            </a:r>
          </a:p>
          <a:p>
            <a:r>
              <a:rPr lang="de-DE" sz="1400" dirty="0" smtClean="0"/>
              <a:t>Daten zu</a:t>
            </a:r>
          </a:p>
          <a:p>
            <a:r>
              <a:rPr lang="de-DE" sz="1400" dirty="0" smtClean="0"/>
              <a:t>einem Thema</a:t>
            </a:r>
            <a:endParaRPr lang="de-DE" sz="1400" dirty="0"/>
          </a:p>
        </p:txBody>
      </p:sp>
      <p:cxnSp>
        <p:nvCxnSpPr>
          <p:cNvPr id="441" name="Gerade Verbindung mit Pfeil 440"/>
          <p:cNvCxnSpPr>
            <a:stCxn id="255" idx="1"/>
            <a:endCxn id="356" idx="6"/>
          </p:cNvCxnSpPr>
          <p:nvPr/>
        </p:nvCxnSpPr>
        <p:spPr>
          <a:xfrm flipH="1">
            <a:off x="3264473" y="4362432"/>
            <a:ext cx="982245" cy="17211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42" name="Picture 225">
            <a:hlinkClick r:id="rId9" action="ppaction://hlinkfile"/>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787802" y="4516949"/>
            <a:ext cx="1980112" cy="9295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43" name="Gerade Verbindung mit Pfeil 442"/>
          <p:cNvCxnSpPr>
            <a:stCxn id="442" idx="1"/>
            <a:endCxn id="26" idx="3"/>
          </p:cNvCxnSpPr>
          <p:nvPr/>
        </p:nvCxnSpPr>
        <p:spPr>
          <a:xfrm flipH="1">
            <a:off x="3679960" y="4981726"/>
            <a:ext cx="3107842" cy="91493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4" name="Gerade Verbindung mit Pfeil 443"/>
          <p:cNvCxnSpPr>
            <a:stCxn id="442" idx="1"/>
          </p:cNvCxnSpPr>
          <p:nvPr/>
        </p:nvCxnSpPr>
        <p:spPr>
          <a:xfrm flipH="1" flipV="1">
            <a:off x="5594676" y="4739428"/>
            <a:ext cx="1193126" cy="242298"/>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29" name="Titel 528"/>
          <p:cNvSpPr>
            <a:spLocks noGrp="1"/>
          </p:cNvSpPr>
          <p:nvPr>
            <p:ph type="title" idx="4294967295"/>
          </p:nvPr>
        </p:nvSpPr>
        <p:spPr>
          <a:xfrm>
            <a:off x="0" y="343218"/>
            <a:ext cx="9144000" cy="447357"/>
          </a:xfrm>
        </p:spPr>
        <p:txBody>
          <a:bodyPr/>
          <a:lstStyle/>
          <a:p>
            <a:r>
              <a:rPr lang="de-DE" dirty="0" smtClean="0"/>
              <a:t>ThemenPool – </a:t>
            </a:r>
            <a:r>
              <a:rPr lang="de-DE" sz="2000" dirty="0" smtClean="0"/>
              <a:t>transparente, vernetzte Information zum Thema</a:t>
            </a:r>
            <a:endParaRPr lang="de-DE" dirty="0"/>
          </a:p>
        </p:txBody>
      </p:sp>
      <p:sp>
        <p:nvSpPr>
          <p:cNvPr id="445" name="Textfeld 444"/>
          <p:cNvSpPr txBox="1"/>
          <p:nvPr/>
        </p:nvSpPr>
        <p:spPr>
          <a:xfrm>
            <a:off x="7543801" y="5434836"/>
            <a:ext cx="1224113" cy="523220"/>
          </a:xfrm>
          <a:prstGeom prst="rect">
            <a:avLst/>
          </a:prstGeom>
          <a:noFill/>
        </p:spPr>
        <p:txBody>
          <a:bodyPr wrap="square" rtlCol="0">
            <a:spAutoFit/>
          </a:bodyPr>
          <a:lstStyle/>
          <a:p>
            <a:pPr algn="r"/>
            <a:r>
              <a:rPr lang="de-DE" sz="1400" dirty="0" smtClean="0"/>
              <a:t>Grundtabelle</a:t>
            </a:r>
            <a:br>
              <a:rPr lang="de-DE" sz="1400" dirty="0" smtClean="0"/>
            </a:br>
            <a:r>
              <a:rPr lang="de-DE" sz="1400" dirty="0" smtClean="0"/>
              <a:t>- alle Daten</a:t>
            </a:r>
            <a:endParaRPr lang="de-DE" sz="1400" dirty="0"/>
          </a:p>
        </p:txBody>
      </p:sp>
      <p:cxnSp>
        <p:nvCxnSpPr>
          <p:cNvPr id="448" name="Gerade Verbindung mit Pfeil 447"/>
          <p:cNvCxnSpPr>
            <a:stCxn id="256" idx="2"/>
            <a:endCxn id="242" idx="0"/>
          </p:cNvCxnSpPr>
          <p:nvPr/>
        </p:nvCxnSpPr>
        <p:spPr>
          <a:xfrm flipH="1">
            <a:off x="3107545" y="3460302"/>
            <a:ext cx="1476652" cy="42016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49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5"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Koordinatensystem</a:t>
            </a:r>
            <a:endParaRPr lang="de-CH" sz="2400" dirty="0"/>
          </a:p>
        </p:txBody>
      </p:sp>
      <p:cxnSp>
        <p:nvCxnSpPr>
          <p:cNvPr id="53" name="Gerade Verbindung mit Pfeil 52"/>
          <p:cNvCxnSpPr/>
          <p:nvPr/>
        </p:nvCxnSpPr>
        <p:spPr bwMode="auto">
          <a:xfrm>
            <a:off x="8129949" y="7117352"/>
            <a:ext cx="2520000"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uppieren 4"/>
          <p:cNvGrpSpPr/>
          <p:nvPr/>
        </p:nvGrpSpPr>
        <p:grpSpPr>
          <a:xfrm>
            <a:off x="1119407" y="1851058"/>
            <a:ext cx="6991435" cy="3406427"/>
            <a:chOff x="1568677" y="1496881"/>
            <a:chExt cx="6609003" cy="3149377"/>
          </a:xfrm>
        </p:grpSpPr>
        <p:grpSp>
          <p:nvGrpSpPr>
            <p:cNvPr id="73" name="Group 574"/>
            <p:cNvGrpSpPr>
              <a:grpSpLocks/>
            </p:cNvGrpSpPr>
            <p:nvPr/>
          </p:nvGrpSpPr>
          <p:grpSpPr bwMode="auto">
            <a:xfrm>
              <a:off x="1568677" y="2969621"/>
              <a:ext cx="1294475" cy="1267395"/>
              <a:chOff x="3780" y="1094"/>
              <a:chExt cx="750" cy="743"/>
            </a:xfrm>
          </p:grpSpPr>
          <p:sp>
            <p:nvSpPr>
              <p:cNvPr id="74"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5"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6"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7"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8"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79"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0"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1"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2"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3"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4"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5"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98" name="Gruppieren 97"/>
            <p:cNvGrpSpPr/>
            <p:nvPr/>
          </p:nvGrpSpPr>
          <p:grpSpPr>
            <a:xfrm>
              <a:off x="2042695" y="2395965"/>
              <a:ext cx="1420120" cy="2250293"/>
              <a:chOff x="4330509" y="871848"/>
              <a:chExt cx="1420120" cy="2250293"/>
            </a:xfrm>
          </p:grpSpPr>
          <p:cxnSp>
            <p:nvCxnSpPr>
              <p:cNvPr id="87" name="Gerade Verbindung mit Pfeil 86"/>
              <p:cNvCxnSpPr/>
              <p:nvPr/>
            </p:nvCxnSpPr>
            <p:spPr bwMode="auto">
              <a:xfrm rot="16200000">
                <a:off x="3891148" y="1482150"/>
                <a:ext cx="1220604"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1" name="Gruppieren 90"/>
              <p:cNvGrpSpPr/>
              <p:nvPr/>
            </p:nvGrpSpPr>
            <p:grpSpPr>
              <a:xfrm rot="705458">
                <a:off x="4482909" y="2007541"/>
                <a:ext cx="1267720" cy="199479"/>
                <a:chOff x="4454334" y="1883716"/>
                <a:chExt cx="1267720" cy="199479"/>
              </a:xfrm>
            </p:grpSpPr>
            <p:cxnSp>
              <p:nvCxnSpPr>
                <p:cNvPr id="88" name="Gerade Verbindung mit Pfeil 87"/>
                <p:cNvCxnSpPr/>
                <p:nvPr/>
              </p:nvCxnSpPr>
              <p:spPr bwMode="auto">
                <a:xfrm>
                  <a:off x="4501450" y="2083195"/>
                  <a:ext cx="1220604"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p:cNvCxnSpPr/>
                <p:nvPr/>
              </p:nvCxnSpPr>
              <p:spPr bwMode="auto">
                <a:xfrm rot="-1200000">
                  <a:off x="4454334" y="1883716"/>
                  <a:ext cx="1220604"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 name="Gerade Verbindung mit Pfeil 89"/>
              <p:cNvCxnSpPr/>
              <p:nvPr/>
            </p:nvCxnSpPr>
            <p:spPr bwMode="auto">
              <a:xfrm rot="17400000">
                <a:off x="4110223" y="1510725"/>
                <a:ext cx="1220604"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 name="Gruppieren 91"/>
              <p:cNvGrpSpPr/>
              <p:nvPr/>
            </p:nvGrpSpPr>
            <p:grpSpPr>
              <a:xfrm rot="19783186">
                <a:off x="4330509" y="1607491"/>
                <a:ext cx="1267720" cy="199479"/>
                <a:chOff x="4454334" y="1883716"/>
                <a:chExt cx="1267720" cy="199479"/>
              </a:xfrm>
            </p:grpSpPr>
            <p:cxnSp>
              <p:nvCxnSpPr>
                <p:cNvPr id="93" name="Gerade Verbindung mit Pfeil 92"/>
                <p:cNvCxnSpPr/>
                <p:nvPr/>
              </p:nvCxnSpPr>
              <p:spPr bwMode="auto">
                <a:xfrm>
                  <a:off x="4501450" y="2083195"/>
                  <a:ext cx="1220604"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rot="-1200000">
                  <a:off x="4454334" y="1883716"/>
                  <a:ext cx="1220604"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 name="Gruppieren 94"/>
              <p:cNvGrpSpPr/>
              <p:nvPr/>
            </p:nvGrpSpPr>
            <p:grpSpPr>
              <a:xfrm rot="3046148">
                <a:off x="4349559" y="2388541"/>
                <a:ext cx="1267720" cy="199479"/>
                <a:chOff x="4454334" y="1883716"/>
                <a:chExt cx="1267720" cy="199479"/>
              </a:xfrm>
            </p:grpSpPr>
            <p:cxnSp>
              <p:nvCxnSpPr>
                <p:cNvPr id="96" name="Gerade Verbindung mit Pfeil 95"/>
                <p:cNvCxnSpPr/>
                <p:nvPr/>
              </p:nvCxnSpPr>
              <p:spPr bwMode="auto">
                <a:xfrm>
                  <a:off x="4501450" y="2083195"/>
                  <a:ext cx="1220604" cy="0"/>
                </a:xfrm>
                <a:prstGeom prst="straightConnector1">
                  <a:avLst/>
                </a:prstGeom>
                <a:noFill/>
                <a:ln w="12700" cap="flat" cmpd="sng" algn="ctr">
                  <a:solidFill>
                    <a:schemeClr val="tx1"/>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p:nvPr/>
              </p:nvCxnSpPr>
              <p:spPr bwMode="auto">
                <a:xfrm rot="-1200000">
                  <a:off x="4454334" y="1883716"/>
                  <a:ext cx="1220604" cy="0"/>
                </a:xfrm>
                <a:prstGeom prst="straightConnector1">
                  <a:avLst/>
                </a:prstGeom>
                <a:noFill/>
                <a:ln w="12700" cap="flat" cmpd="sng" algn="ctr">
                  <a:solidFill>
                    <a:schemeClr val="tx1"/>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9" name="Textfeld 98"/>
            <p:cNvSpPr txBox="1"/>
            <p:nvPr/>
          </p:nvSpPr>
          <p:spPr>
            <a:xfrm>
              <a:off x="2060577" y="1496881"/>
              <a:ext cx="6069371" cy="483738"/>
            </a:xfrm>
            <a:prstGeom prst="rect">
              <a:avLst/>
            </a:prstGeom>
            <a:noFill/>
          </p:spPr>
          <p:txBody>
            <a:bodyPr wrap="square" rtlCol="0">
              <a:spAutoFit/>
            </a:bodyPr>
            <a:lstStyle/>
            <a:p>
              <a:pPr>
                <a:tabLst>
                  <a:tab pos="361950" algn="l"/>
                  <a:tab pos="1793875" algn="l"/>
                </a:tabLst>
              </a:pPr>
              <a:r>
                <a:rPr lang="de-CH" sz="1600" dirty="0" smtClean="0">
                  <a:latin typeface="+mn-lt"/>
                </a:rPr>
                <a:t>Z	Zeitraum	</a:t>
              </a:r>
              <a:r>
                <a:rPr lang="de-CH" dirty="0" smtClean="0">
                  <a:latin typeface="+mn-lt"/>
                </a:rPr>
                <a:t>Jahr-Millionen, -Tausende, -Zehnte, Jahre...</a:t>
              </a:r>
              <a:br>
                <a:rPr lang="de-CH" dirty="0" smtClean="0">
                  <a:latin typeface="+mn-lt"/>
                </a:rPr>
              </a:br>
              <a:r>
                <a:rPr lang="de-CH" dirty="0" smtClean="0">
                  <a:latin typeface="+mn-lt"/>
                </a:rPr>
                <a:t>		Perioden, Epochen...</a:t>
              </a:r>
              <a:endParaRPr lang="de-CH" sz="1600" dirty="0">
                <a:latin typeface="+mn-lt"/>
              </a:endParaRPr>
            </a:p>
          </p:txBody>
        </p:sp>
        <p:sp>
          <p:nvSpPr>
            <p:cNvPr id="100" name="Textfeld 99"/>
            <p:cNvSpPr txBox="1"/>
            <p:nvPr/>
          </p:nvSpPr>
          <p:spPr>
            <a:xfrm>
              <a:off x="2517778" y="1911156"/>
              <a:ext cx="5412146" cy="483738"/>
            </a:xfrm>
            <a:prstGeom prst="rect">
              <a:avLst/>
            </a:prstGeom>
            <a:noFill/>
          </p:spPr>
          <p:txBody>
            <a:bodyPr wrap="square" rtlCol="0">
              <a:spAutoFit/>
            </a:bodyPr>
            <a:lstStyle/>
            <a:p>
              <a:pPr>
                <a:tabLst>
                  <a:tab pos="361950" algn="l"/>
                  <a:tab pos="1793875" algn="l"/>
                </a:tabLst>
              </a:pPr>
              <a:r>
                <a:rPr lang="de-CH" sz="1600" dirty="0" smtClean="0">
                  <a:latin typeface="+mn-lt"/>
                </a:rPr>
                <a:t>R	Region	</a:t>
              </a:r>
              <a:r>
                <a:rPr lang="de-CH" dirty="0" smtClean="0">
                  <a:latin typeface="+mn-lt"/>
                </a:rPr>
                <a:t>Land, Wasser, Gebirge, Ebenen... </a:t>
              </a:r>
              <a:br>
                <a:rPr lang="de-CH" dirty="0" smtClean="0">
                  <a:latin typeface="+mn-lt"/>
                </a:rPr>
              </a:br>
              <a:r>
                <a:rPr lang="de-CH" dirty="0" smtClean="0">
                  <a:latin typeface="+mn-lt"/>
                </a:rPr>
                <a:t>		Erdteile, Staaten, Provinzen, Gemeinden...</a:t>
              </a:r>
              <a:endParaRPr lang="de-CH" sz="1600" dirty="0">
                <a:latin typeface="+mn-lt"/>
              </a:endParaRPr>
            </a:p>
          </p:txBody>
        </p:sp>
        <p:sp>
          <p:nvSpPr>
            <p:cNvPr id="101" name="Textfeld 100"/>
            <p:cNvSpPr txBox="1"/>
            <p:nvPr/>
          </p:nvSpPr>
          <p:spPr>
            <a:xfrm>
              <a:off x="2986977" y="2349218"/>
              <a:ext cx="4895322" cy="483738"/>
            </a:xfrm>
            <a:prstGeom prst="rect">
              <a:avLst/>
            </a:prstGeom>
            <a:noFill/>
          </p:spPr>
          <p:txBody>
            <a:bodyPr wrap="square" rtlCol="0">
              <a:spAutoFit/>
            </a:bodyPr>
            <a:lstStyle/>
            <a:p>
              <a:pPr>
                <a:tabLst>
                  <a:tab pos="361950" algn="l"/>
                  <a:tab pos="1704975" algn="l"/>
                </a:tabLst>
              </a:pPr>
              <a:r>
                <a:rPr lang="de-CH" sz="1600" dirty="0" smtClean="0">
                  <a:latin typeface="+mn-lt"/>
                </a:rPr>
                <a:t>P	Prozess	</a:t>
              </a:r>
              <a:r>
                <a:rPr lang="de-CH" dirty="0" smtClean="0">
                  <a:latin typeface="+mn-lt"/>
                </a:rPr>
                <a:t>Natur, Gesellschaft, </a:t>
              </a:r>
              <a:br>
                <a:rPr lang="de-CH" dirty="0" smtClean="0">
                  <a:latin typeface="+mn-lt"/>
                </a:rPr>
              </a:br>
              <a:r>
                <a:rPr lang="de-CH" dirty="0" smtClean="0">
                  <a:latin typeface="+mn-lt"/>
                </a:rPr>
                <a:t>		Wirtschaft, Branchen, Produkte...</a:t>
              </a:r>
              <a:endParaRPr lang="de-CH" sz="1600" dirty="0">
                <a:latin typeface="+mn-lt"/>
              </a:endParaRPr>
            </a:p>
          </p:txBody>
        </p:sp>
        <p:sp>
          <p:nvSpPr>
            <p:cNvPr id="102" name="Textfeld 101"/>
            <p:cNvSpPr txBox="1"/>
            <p:nvPr/>
          </p:nvSpPr>
          <p:spPr>
            <a:xfrm>
              <a:off x="3282358" y="2872438"/>
              <a:ext cx="4895322" cy="338554"/>
            </a:xfrm>
            <a:prstGeom prst="rect">
              <a:avLst/>
            </a:prstGeom>
            <a:noFill/>
          </p:spPr>
          <p:txBody>
            <a:bodyPr wrap="square" rtlCol="0">
              <a:spAutoFit/>
            </a:bodyPr>
            <a:lstStyle/>
            <a:p>
              <a:pPr>
                <a:tabLst>
                  <a:tab pos="361950" algn="l"/>
                  <a:tab pos="1524000" algn="l"/>
                </a:tabLst>
              </a:pPr>
              <a:r>
                <a:rPr lang="de-CH" sz="1600" dirty="0" smtClean="0">
                  <a:latin typeface="+mn-lt"/>
                </a:rPr>
                <a:t>L	Label	</a:t>
              </a:r>
              <a:r>
                <a:rPr lang="de-CH" dirty="0" smtClean="0">
                  <a:latin typeface="+mn-lt"/>
                </a:rPr>
                <a:t>Produktionsverfahren, Qualität...</a:t>
              </a:r>
              <a:endParaRPr lang="de-CH" sz="1600" dirty="0">
                <a:latin typeface="+mn-lt"/>
              </a:endParaRPr>
            </a:p>
          </p:txBody>
        </p:sp>
        <p:sp>
          <p:nvSpPr>
            <p:cNvPr id="103" name="Textfeld 102"/>
            <p:cNvSpPr txBox="1"/>
            <p:nvPr/>
          </p:nvSpPr>
          <p:spPr>
            <a:xfrm>
              <a:off x="3415708" y="3280529"/>
              <a:ext cx="4657091" cy="338554"/>
            </a:xfrm>
            <a:prstGeom prst="rect">
              <a:avLst/>
            </a:prstGeom>
            <a:noFill/>
          </p:spPr>
          <p:txBody>
            <a:bodyPr wrap="square" rtlCol="0">
              <a:spAutoFit/>
            </a:bodyPr>
            <a:lstStyle/>
            <a:p>
              <a:pPr>
                <a:tabLst>
                  <a:tab pos="361950" algn="l"/>
                  <a:tab pos="1524000" algn="l"/>
                </a:tabLst>
              </a:pPr>
              <a:r>
                <a:rPr lang="de-CH" sz="1600" dirty="0" smtClean="0">
                  <a:latin typeface="+mn-lt"/>
                </a:rPr>
                <a:t>A	Akteur	</a:t>
              </a:r>
              <a:r>
                <a:rPr lang="de-CH" dirty="0" smtClean="0">
                  <a:latin typeface="+mn-lt"/>
                </a:rPr>
                <a:t>Organisation, Gruppe, Person, Lebewesen</a:t>
              </a:r>
              <a:endParaRPr lang="de-CH" sz="1600" dirty="0">
                <a:latin typeface="+mn-lt"/>
              </a:endParaRPr>
            </a:p>
          </p:txBody>
        </p:sp>
        <p:sp>
          <p:nvSpPr>
            <p:cNvPr id="104" name="Textfeld 103"/>
            <p:cNvSpPr txBox="1"/>
            <p:nvPr/>
          </p:nvSpPr>
          <p:spPr>
            <a:xfrm>
              <a:off x="3434758" y="3709154"/>
              <a:ext cx="4657091" cy="338554"/>
            </a:xfrm>
            <a:prstGeom prst="rect">
              <a:avLst/>
            </a:prstGeom>
            <a:noFill/>
          </p:spPr>
          <p:txBody>
            <a:bodyPr wrap="square" rtlCol="0">
              <a:spAutoFit/>
            </a:bodyPr>
            <a:lstStyle/>
            <a:p>
              <a:pPr>
                <a:tabLst>
                  <a:tab pos="361950" algn="l"/>
                  <a:tab pos="1524000" algn="l"/>
                </a:tabLst>
              </a:pPr>
              <a:r>
                <a:rPr lang="de-CH" sz="1600" dirty="0" smtClean="0">
                  <a:latin typeface="+mn-lt"/>
                </a:rPr>
                <a:t>I	Indikator	</a:t>
              </a:r>
              <a:r>
                <a:rPr lang="de-CH" dirty="0" smtClean="0">
                  <a:latin typeface="+mn-lt"/>
                </a:rPr>
                <a:t>Dimensionen, Einheiten, Quantitäten</a:t>
              </a:r>
              <a:endParaRPr lang="de-CH" sz="1600" dirty="0">
                <a:latin typeface="+mn-lt"/>
              </a:endParaRPr>
            </a:p>
          </p:txBody>
        </p:sp>
      </p:grpSp>
      <p:sp>
        <p:nvSpPr>
          <p:cNvPr id="36" name="Textfeld 35"/>
          <p:cNvSpPr txBox="1"/>
          <p:nvPr/>
        </p:nvSpPr>
        <p:spPr>
          <a:xfrm>
            <a:off x="3025816" y="5081445"/>
            <a:ext cx="5202705" cy="338554"/>
          </a:xfrm>
          <a:prstGeom prst="rect">
            <a:avLst/>
          </a:prstGeom>
          <a:noFill/>
        </p:spPr>
        <p:txBody>
          <a:bodyPr wrap="square" rtlCol="0">
            <a:spAutoFit/>
          </a:bodyPr>
          <a:lstStyle>
            <a:defPPr>
              <a:defRPr lang="de-DE"/>
            </a:defPPr>
            <a:lvl1pPr>
              <a:tabLst>
                <a:tab pos="361950" algn="l"/>
                <a:tab pos="1524000" algn="l"/>
              </a:tabLst>
              <a:defRPr sz="1600">
                <a:latin typeface="+mn-lt"/>
              </a:defRPr>
            </a:lvl1pPr>
          </a:lstStyle>
          <a:p>
            <a:r>
              <a:rPr lang="de-CH" dirty="0" smtClean="0">
                <a:solidFill>
                  <a:srgbClr val="0000FF"/>
                </a:solidFill>
              </a:rPr>
              <a:t>S</a:t>
            </a:r>
            <a:r>
              <a:rPr lang="de-CH" dirty="0">
                <a:solidFill>
                  <a:srgbClr val="0000FF"/>
                </a:solidFill>
              </a:rPr>
              <a:t>	</a:t>
            </a:r>
            <a:r>
              <a:rPr lang="de-CH" dirty="0" smtClean="0">
                <a:solidFill>
                  <a:srgbClr val="0000FF"/>
                </a:solidFill>
              </a:rPr>
              <a:t>Sprache</a:t>
            </a:r>
            <a:r>
              <a:rPr lang="de-CH" dirty="0">
                <a:solidFill>
                  <a:srgbClr val="0000FF"/>
                </a:solidFill>
              </a:rPr>
              <a:t>	 </a:t>
            </a:r>
            <a:r>
              <a:rPr lang="de-CH" sz="1200" dirty="0" smtClean="0">
                <a:solidFill>
                  <a:srgbClr val="0000FF"/>
                </a:solidFill>
              </a:rPr>
              <a:t>nat. Sprache, Name, Code, ID, </a:t>
            </a:r>
            <a:r>
              <a:rPr lang="de-CH" sz="1200" dirty="0" err="1" smtClean="0">
                <a:solidFill>
                  <a:srgbClr val="0000FF"/>
                </a:solidFill>
              </a:rPr>
              <a:t>globalID</a:t>
            </a:r>
            <a:endParaRPr lang="de-CH" sz="1200" dirty="0">
              <a:solidFill>
                <a:srgbClr val="0000FF"/>
              </a:solidFill>
            </a:endParaRPr>
          </a:p>
        </p:txBody>
      </p:sp>
      <p:sp>
        <p:nvSpPr>
          <p:cNvPr id="37" name="Textfeld 36"/>
          <p:cNvSpPr txBox="1"/>
          <p:nvPr/>
        </p:nvSpPr>
        <p:spPr>
          <a:xfrm>
            <a:off x="3073317" y="4670678"/>
            <a:ext cx="5202705" cy="338554"/>
          </a:xfrm>
          <a:prstGeom prst="rect">
            <a:avLst/>
          </a:prstGeom>
          <a:noFill/>
        </p:spPr>
        <p:txBody>
          <a:bodyPr wrap="square" rtlCol="0">
            <a:spAutoFit/>
          </a:bodyPr>
          <a:lstStyle>
            <a:defPPr>
              <a:defRPr lang="de-DE"/>
            </a:defPPr>
            <a:lvl1pPr>
              <a:tabLst>
                <a:tab pos="361950" algn="l"/>
                <a:tab pos="1524000" algn="l"/>
              </a:tabLst>
              <a:defRPr sz="1600">
                <a:latin typeface="+mn-lt"/>
              </a:defRPr>
            </a:lvl1pPr>
          </a:lstStyle>
          <a:p>
            <a:r>
              <a:rPr lang="de-CH" dirty="0">
                <a:solidFill>
                  <a:srgbClr val="0000FF"/>
                </a:solidFill>
              </a:rPr>
              <a:t>Q	Quelle	 </a:t>
            </a:r>
            <a:r>
              <a:rPr lang="de-CH" sz="1200" dirty="0">
                <a:solidFill>
                  <a:srgbClr val="0000FF"/>
                </a:solidFill>
              </a:rPr>
              <a:t>Organisation, Gruppe, Person, </a:t>
            </a:r>
            <a:r>
              <a:rPr lang="de-CH" sz="1200" dirty="0" smtClean="0">
                <a:solidFill>
                  <a:srgbClr val="0000FF"/>
                </a:solidFill>
              </a:rPr>
              <a:t>Datenbasis, Tabelle</a:t>
            </a:r>
            <a:endParaRPr lang="de-CH" sz="1200" dirty="0">
              <a:solidFill>
                <a:srgbClr val="0000FF"/>
              </a:solidFill>
            </a:endParaRPr>
          </a:p>
        </p:txBody>
      </p:sp>
      <p:sp>
        <p:nvSpPr>
          <p:cNvPr id="38" name="Textfeld 37"/>
          <p:cNvSpPr txBox="1"/>
          <p:nvPr/>
        </p:nvSpPr>
        <p:spPr>
          <a:xfrm>
            <a:off x="2963437" y="5429899"/>
            <a:ext cx="5202705" cy="338554"/>
          </a:xfrm>
          <a:prstGeom prst="rect">
            <a:avLst/>
          </a:prstGeom>
          <a:noFill/>
        </p:spPr>
        <p:txBody>
          <a:bodyPr wrap="square" rtlCol="0">
            <a:spAutoFit/>
          </a:bodyPr>
          <a:lstStyle>
            <a:defPPr>
              <a:defRPr lang="de-DE"/>
            </a:defPPr>
            <a:lvl1pPr>
              <a:tabLst>
                <a:tab pos="361950" algn="l"/>
                <a:tab pos="1524000" algn="l"/>
              </a:tabLst>
              <a:defRPr sz="1600">
                <a:latin typeface="+mn-lt"/>
              </a:defRPr>
            </a:lvl1pPr>
          </a:lstStyle>
          <a:p>
            <a:r>
              <a:rPr lang="de-CH" dirty="0" smtClean="0">
                <a:solidFill>
                  <a:srgbClr val="0000FF"/>
                </a:solidFill>
              </a:rPr>
              <a:t>F</a:t>
            </a:r>
            <a:r>
              <a:rPr lang="de-CH" dirty="0">
                <a:solidFill>
                  <a:srgbClr val="0000FF"/>
                </a:solidFill>
              </a:rPr>
              <a:t>	</a:t>
            </a:r>
            <a:r>
              <a:rPr lang="de-CH" dirty="0" smtClean="0">
                <a:solidFill>
                  <a:srgbClr val="0000FF"/>
                </a:solidFill>
              </a:rPr>
              <a:t>Form</a:t>
            </a:r>
            <a:r>
              <a:rPr lang="de-CH" dirty="0">
                <a:solidFill>
                  <a:srgbClr val="0000FF"/>
                </a:solidFill>
              </a:rPr>
              <a:t>	 </a:t>
            </a:r>
            <a:r>
              <a:rPr lang="de-CH" sz="1200" dirty="0" smtClean="0">
                <a:solidFill>
                  <a:srgbClr val="0000FF"/>
                </a:solidFill>
              </a:rPr>
              <a:t>Text</a:t>
            </a:r>
            <a:r>
              <a:rPr lang="de-CH" sz="1200" dirty="0">
                <a:solidFill>
                  <a:srgbClr val="0000FF"/>
                </a:solidFill>
              </a:rPr>
              <a:t>,</a:t>
            </a:r>
            <a:r>
              <a:rPr lang="de-CH" sz="1200" dirty="0" smtClean="0">
                <a:solidFill>
                  <a:srgbClr val="0000FF"/>
                </a:solidFill>
              </a:rPr>
              <a:t> Tabelle, Bild, Graph, Icon, Sound...</a:t>
            </a:r>
            <a:endParaRPr lang="de-CH" sz="1200" dirty="0">
              <a:solidFill>
                <a:srgbClr val="0000FF"/>
              </a:solidFill>
            </a:endParaRPr>
          </a:p>
        </p:txBody>
      </p:sp>
      <p:sp>
        <p:nvSpPr>
          <p:cNvPr id="39" name="Textfeld 38"/>
          <p:cNvSpPr txBox="1"/>
          <p:nvPr/>
        </p:nvSpPr>
        <p:spPr>
          <a:xfrm>
            <a:off x="2797187" y="5776940"/>
            <a:ext cx="5202705" cy="338554"/>
          </a:xfrm>
          <a:prstGeom prst="rect">
            <a:avLst/>
          </a:prstGeom>
          <a:noFill/>
        </p:spPr>
        <p:txBody>
          <a:bodyPr wrap="square" rtlCol="0">
            <a:spAutoFit/>
          </a:bodyPr>
          <a:lstStyle>
            <a:defPPr>
              <a:defRPr lang="de-DE"/>
            </a:defPPr>
            <a:lvl1pPr>
              <a:tabLst>
                <a:tab pos="361950" algn="l"/>
                <a:tab pos="1524000" algn="l"/>
              </a:tabLst>
              <a:defRPr sz="1600">
                <a:latin typeface="+mn-lt"/>
              </a:defRPr>
            </a:lvl1pPr>
          </a:lstStyle>
          <a:p>
            <a:r>
              <a:rPr lang="de-CH" dirty="0" smtClean="0">
                <a:solidFill>
                  <a:srgbClr val="0000FF"/>
                </a:solidFill>
              </a:rPr>
              <a:t>T	Format</a:t>
            </a:r>
            <a:r>
              <a:rPr lang="de-CH" dirty="0">
                <a:solidFill>
                  <a:srgbClr val="0000FF"/>
                </a:solidFill>
              </a:rPr>
              <a:t>	 </a:t>
            </a:r>
            <a:r>
              <a:rPr lang="de-CH" sz="1200" dirty="0" smtClean="0">
                <a:solidFill>
                  <a:srgbClr val="0000FF"/>
                </a:solidFill>
              </a:rPr>
              <a:t>relational, Property List, </a:t>
            </a:r>
            <a:r>
              <a:rPr lang="de-CH" sz="1200" dirty="0" err="1" smtClean="0">
                <a:solidFill>
                  <a:srgbClr val="0000FF"/>
                </a:solidFill>
              </a:rPr>
              <a:t>Document</a:t>
            </a:r>
            <a:r>
              <a:rPr lang="de-CH" sz="1200" dirty="0" smtClean="0">
                <a:solidFill>
                  <a:srgbClr val="0000FF"/>
                </a:solidFill>
              </a:rPr>
              <a:t>, Spreadsheet...</a:t>
            </a:r>
            <a:endParaRPr lang="de-CH" sz="1200" dirty="0">
              <a:solidFill>
                <a:srgbClr val="0000FF"/>
              </a:solidFill>
            </a:endParaRPr>
          </a:p>
        </p:txBody>
      </p:sp>
    </p:spTree>
    <p:extLst>
      <p:ext uri="{BB962C8B-B14F-4D97-AF65-F5344CB8AC3E}">
        <p14:creationId xmlns:p14="http://schemas.microsoft.com/office/powerpoint/2010/main" val="3006756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 name="Picture 2" descr="X:\AgroEcology\Event\Klima und Regeneration 2016\Hellmut\ZunhmendesSyste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80412" y="1667472"/>
            <a:ext cx="1497446" cy="969440"/>
          </a:xfrm>
          <a:prstGeom prst="rect">
            <a:avLst/>
          </a:prstGeom>
          <a:noFill/>
          <a:extLst>
            <a:ext uri="{909E8E84-426E-40DD-AFC4-6F175D3DCCD1}">
              <a14:hiddenFill xmlns:a14="http://schemas.microsoft.com/office/drawing/2010/main">
                <a:solidFill>
                  <a:srgbClr val="FFFFFF"/>
                </a:solidFill>
              </a14:hiddenFill>
            </a:ext>
          </a:extLst>
        </p:spPr>
      </p:pic>
      <p:grpSp>
        <p:nvGrpSpPr>
          <p:cNvPr id="279" name="Gruppieren 278"/>
          <p:cNvGrpSpPr/>
          <p:nvPr/>
        </p:nvGrpSpPr>
        <p:grpSpPr>
          <a:xfrm>
            <a:off x="3726399" y="263461"/>
            <a:ext cx="1342302" cy="967862"/>
            <a:chOff x="323529" y="4959905"/>
            <a:chExt cx="1773758" cy="1106909"/>
          </a:xfrm>
        </p:grpSpPr>
        <p:sp useBgFill="1">
          <p:nvSpPr>
            <p:cNvPr id="280" name="Rechteck 279"/>
            <p:cNvSpPr/>
            <p:nvPr/>
          </p:nvSpPr>
          <p:spPr>
            <a:xfrm>
              <a:off x="323529" y="4972293"/>
              <a:ext cx="1758231" cy="109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1" name="Gruppieren 280"/>
            <p:cNvGrpSpPr/>
            <p:nvPr/>
          </p:nvGrpSpPr>
          <p:grpSpPr>
            <a:xfrm>
              <a:off x="323529" y="5450948"/>
              <a:ext cx="1773758" cy="385440"/>
              <a:chOff x="323528" y="5450948"/>
              <a:chExt cx="3531989" cy="385440"/>
            </a:xfrm>
          </p:grpSpPr>
          <p:cxnSp>
            <p:nvCxnSpPr>
              <p:cNvPr id="289" name="Gekrümmte Verbindung 288"/>
              <p:cNvCxnSpPr/>
              <p:nvPr/>
            </p:nvCxnSpPr>
            <p:spPr>
              <a:xfrm rot="10800000" flipH="1">
                <a:off x="323528" y="5463648"/>
                <a:ext cx="1758231" cy="12700"/>
              </a:xfrm>
              <a:prstGeom prst="curvedConnector5">
                <a:avLst>
                  <a:gd name="adj1" fmla="val 15169"/>
                  <a:gd name="adj2" fmla="val 1834134"/>
                  <a:gd name="adj3" fmla="val 76706"/>
                </a:avLst>
              </a:prstGeom>
            </p:spPr>
            <p:style>
              <a:lnRef idx="1">
                <a:schemeClr val="accent1"/>
              </a:lnRef>
              <a:fillRef idx="0">
                <a:schemeClr val="accent1"/>
              </a:fillRef>
              <a:effectRef idx="0">
                <a:schemeClr val="accent1"/>
              </a:effectRef>
              <a:fontRef idx="minor">
                <a:schemeClr val="tx1"/>
              </a:fontRef>
            </p:style>
          </p:cxnSp>
          <p:cxnSp>
            <p:nvCxnSpPr>
              <p:cNvPr id="290" name="Gekrümmte Verbindung 289"/>
              <p:cNvCxnSpPr/>
              <p:nvPr/>
            </p:nvCxnSpPr>
            <p:spPr>
              <a:xfrm rot="10800000" flipH="1">
                <a:off x="331291" y="5823688"/>
                <a:ext cx="1758231" cy="12700"/>
              </a:xfrm>
              <a:prstGeom prst="curvedConnector5">
                <a:avLst>
                  <a:gd name="adj1" fmla="val 15169"/>
                  <a:gd name="adj2" fmla="val 1834134"/>
                  <a:gd name="adj3" fmla="val 76706"/>
                </a:avLst>
              </a:prstGeom>
            </p:spPr>
            <p:style>
              <a:lnRef idx="1">
                <a:schemeClr val="accent1"/>
              </a:lnRef>
              <a:fillRef idx="0">
                <a:schemeClr val="accent1"/>
              </a:fillRef>
              <a:effectRef idx="0">
                <a:schemeClr val="accent1"/>
              </a:effectRef>
              <a:fontRef idx="minor">
                <a:schemeClr val="tx1"/>
              </a:fontRef>
            </p:style>
          </p:cxnSp>
          <p:cxnSp>
            <p:nvCxnSpPr>
              <p:cNvPr id="291" name="Gekrümmte Verbindung 290"/>
              <p:cNvCxnSpPr/>
              <p:nvPr/>
            </p:nvCxnSpPr>
            <p:spPr>
              <a:xfrm rot="10800000" flipH="1">
                <a:off x="2089523" y="5450948"/>
                <a:ext cx="1758231" cy="12700"/>
              </a:xfrm>
              <a:prstGeom prst="curvedConnector5">
                <a:avLst>
                  <a:gd name="adj1" fmla="val 15169"/>
                  <a:gd name="adj2" fmla="val 1834134"/>
                  <a:gd name="adj3" fmla="val 76706"/>
                </a:avLst>
              </a:prstGeom>
            </p:spPr>
            <p:style>
              <a:lnRef idx="1">
                <a:schemeClr val="accent1"/>
              </a:lnRef>
              <a:fillRef idx="0">
                <a:schemeClr val="accent1"/>
              </a:fillRef>
              <a:effectRef idx="0">
                <a:schemeClr val="accent1"/>
              </a:effectRef>
              <a:fontRef idx="minor">
                <a:schemeClr val="tx1"/>
              </a:fontRef>
            </p:style>
          </p:cxnSp>
          <p:cxnSp>
            <p:nvCxnSpPr>
              <p:cNvPr id="292" name="Gekrümmte Verbindung 291"/>
              <p:cNvCxnSpPr/>
              <p:nvPr/>
            </p:nvCxnSpPr>
            <p:spPr>
              <a:xfrm rot="10800000" flipH="1">
                <a:off x="2097286" y="5810988"/>
                <a:ext cx="1758231" cy="12700"/>
              </a:xfrm>
              <a:prstGeom prst="curvedConnector5">
                <a:avLst>
                  <a:gd name="adj1" fmla="val 15169"/>
                  <a:gd name="adj2" fmla="val 1834134"/>
                  <a:gd name="adj3" fmla="val 76706"/>
                </a:avLst>
              </a:prstGeom>
            </p:spPr>
            <p:style>
              <a:lnRef idx="1">
                <a:schemeClr val="accent1"/>
              </a:lnRef>
              <a:fillRef idx="0">
                <a:schemeClr val="accent1"/>
              </a:fillRef>
              <a:effectRef idx="0">
                <a:schemeClr val="accent1"/>
              </a:effectRef>
              <a:fontRef idx="minor">
                <a:schemeClr val="tx1"/>
              </a:fontRef>
            </p:style>
          </p:cxnSp>
        </p:grpSp>
        <p:grpSp>
          <p:nvGrpSpPr>
            <p:cNvPr id="282" name="Gruppieren 281"/>
            <p:cNvGrpSpPr/>
            <p:nvPr/>
          </p:nvGrpSpPr>
          <p:grpSpPr>
            <a:xfrm>
              <a:off x="643012" y="4959905"/>
              <a:ext cx="983151" cy="1094521"/>
              <a:chOff x="643012" y="3877771"/>
              <a:chExt cx="983151" cy="2176655"/>
            </a:xfrm>
          </p:grpSpPr>
          <p:cxnSp>
            <p:nvCxnSpPr>
              <p:cNvPr id="283" name="Gekrümmte Verbindung 282"/>
              <p:cNvCxnSpPr/>
              <p:nvPr/>
            </p:nvCxnSpPr>
            <p:spPr>
              <a:xfrm rot="16200000" flipH="1">
                <a:off x="590502" y="5500816"/>
                <a:ext cx="1094521" cy="12700"/>
              </a:xfrm>
              <a:prstGeom prst="curvedConnector5">
                <a:avLst>
                  <a:gd name="adj1" fmla="val 29588"/>
                  <a:gd name="adj2" fmla="val 1297173"/>
                  <a:gd name="adj3" fmla="val 75633"/>
                </a:avLst>
              </a:prstGeom>
            </p:spPr>
            <p:style>
              <a:lnRef idx="1">
                <a:schemeClr val="accent1"/>
              </a:lnRef>
              <a:fillRef idx="0">
                <a:schemeClr val="accent1"/>
              </a:fillRef>
              <a:effectRef idx="0">
                <a:schemeClr val="accent1"/>
              </a:effectRef>
              <a:fontRef idx="minor">
                <a:schemeClr val="tx1"/>
              </a:fontRef>
            </p:style>
          </p:cxnSp>
          <p:cxnSp>
            <p:nvCxnSpPr>
              <p:cNvPr id="284" name="Gekrümmte Verbindung 283"/>
              <p:cNvCxnSpPr/>
              <p:nvPr/>
            </p:nvCxnSpPr>
            <p:spPr>
              <a:xfrm rot="16200000" flipH="1">
                <a:off x="1072552" y="5500816"/>
                <a:ext cx="1094521" cy="12700"/>
              </a:xfrm>
              <a:prstGeom prst="curvedConnector5">
                <a:avLst>
                  <a:gd name="adj1" fmla="val 29588"/>
                  <a:gd name="adj2" fmla="val 1522173"/>
                  <a:gd name="adj3" fmla="val 82595"/>
                </a:avLst>
              </a:prstGeom>
            </p:spPr>
            <p:style>
              <a:lnRef idx="1">
                <a:schemeClr val="accent1"/>
              </a:lnRef>
              <a:fillRef idx="0">
                <a:schemeClr val="accent1"/>
              </a:fillRef>
              <a:effectRef idx="0">
                <a:schemeClr val="accent1"/>
              </a:effectRef>
              <a:fontRef idx="minor">
                <a:schemeClr val="tx1"/>
              </a:fontRef>
            </p:style>
          </p:cxnSp>
          <p:cxnSp>
            <p:nvCxnSpPr>
              <p:cNvPr id="285" name="Gekrümmte Verbindung 284"/>
              <p:cNvCxnSpPr/>
              <p:nvPr/>
            </p:nvCxnSpPr>
            <p:spPr>
              <a:xfrm rot="16200000" flipH="1">
                <a:off x="108452" y="5500816"/>
                <a:ext cx="1094521" cy="12700"/>
              </a:xfrm>
              <a:prstGeom prst="curvedConnector5">
                <a:avLst>
                  <a:gd name="adj1" fmla="val 29588"/>
                  <a:gd name="adj2" fmla="val 1672173"/>
                  <a:gd name="adj3" fmla="val 75633"/>
                </a:avLst>
              </a:prstGeom>
            </p:spPr>
            <p:style>
              <a:lnRef idx="1">
                <a:schemeClr val="accent1"/>
              </a:lnRef>
              <a:fillRef idx="0">
                <a:schemeClr val="accent1"/>
              </a:fillRef>
              <a:effectRef idx="0">
                <a:schemeClr val="accent1"/>
              </a:effectRef>
              <a:fontRef idx="minor">
                <a:schemeClr val="tx1"/>
              </a:fontRef>
            </p:style>
          </p:cxnSp>
          <p:cxnSp>
            <p:nvCxnSpPr>
              <p:cNvPr id="286" name="Gekrümmte Verbindung 285"/>
              <p:cNvCxnSpPr/>
              <p:nvPr/>
            </p:nvCxnSpPr>
            <p:spPr>
              <a:xfrm rot="16200000" flipH="1">
                <a:off x="584151" y="4418682"/>
                <a:ext cx="1094521" cy="12700"/>
              </a:xfrm>
              <a:prstGeom prst="curvedConnector5">
                <a:avLst>
                  <a:gd name="adj1" fmla="val 29588"/>
                  <a:gd name="adj2" fmla="val 1297173"/>
                  <a:gd name="adj3" fmla="val 75633"/>
                </a:avLst>
              </a:prstGeom>
            </p:spPr>
            <p:style>
              <a:lnRef idx="1">
                <a:schemeClr val="accent1"/>
              </a:lnRef>
              <a:fillRef idx="0">
                <a:schemeClr val="accent1"/>
              </a:fillRef>
              <a:effectRef idx="0">
                <a:schemeClr val="accent1"/>
              </a:effectRef>
              <a:fontRef idx="minor">
                <a:schemeClr val="tx1"/>
              </a:fontRef>
            </p:style>
          </p:cxnSp>
          <p:cxnSp>
            <p:nvCxnSpPr>
              <p:cNvPr id="287" name="Gekrümmte Verbindung 286"/>
              <p:cNvCxnSpPr/>
              <p:nvPr/>
            </p:nvCxnSpPr>
            <p:spPr>
              <a:xfrm rot="16200000" flipH="1">
                <a:off x="1066201" y="4418682"/>
                <a:ext cx="1094521" cy="12700"/>
              </a:xfrm>
              <a:prstGeom prst="curvedConnector5">
                <a:avLst>
                  <a:gd name="adj1" fmla="val 29588"/>
                  <a:gd name="adj2" fmla="val 1522173"/>
                  <a:gd name="adj3" fmla="val 82595"/>
                </a:avLst>
              </a:prstGeom>
            </p:spPr>
            <p:style>
              <a:lnRef idx="1">
                <a:schemeClr val="accent1"/>
              </a:lnRef>
              <a:fillRef idx="0">
                <a:schemeClr val="accent1"/>
              </a:fillRef>
              <a:effectRef idx="0">
                <a:schemeClr val="accent1"/>
              </a:effectRef>
              <a:fontRef idx="minor">
                <a:schemeClr val="tx1"/>
              </a:fontRef>
            </p:style>
          </p:cxnSp>
          <p:cxnSp>
            <p:nvCxnSpPr>
              <p:cNvPr id="288" name="Gekrümmte Verbindung 287"/>
              <p:cNvCxnSpPr/>
              <p:nvPr/>
            </p:nvCxnSpPr>
            <p:spPr>
              <a:xfrm rot="16200000" flipH="1">
                <a:off x="102101" y="4418682"/>
                <a:ext cx="1094521" cy="12700"/>
              </a:xfrm>
              <a:prstGeom prst="curvedConnector5">
                <a:avLst>
                  <a:gd name="adj1" fmla="val 29588"/>
                  <a:gd name="adj2" fmla="val 1672173"/>
                  <a:gd name="adj3" fmla="val 75633"/>
                </a:avLst>
              </a:prstGeom>
            </p:spPr>
            <p:style>
              <a:lnRef idx="1">
                <a:schemeClr val="accent1"/>
              </a:lnRef>
              <a:fillRef idx="0">
                <a:schemeClr val="accent1"/>
              </a:fillRef>
              <a:effectRef idx="0">
                <a:schemeClr val="accent1"/>
              </a:effectRef>
              <a:fontRef idx="minor">
                <a:schemeClr val="tx1"/>
              </a:fontRef>
            </p:style>
          </p:cxnSp>
        </p:grpSp>
      </p:grpSp>
      <p:pic>
        <p:nvPicPr>
          <p:cNvPr id="252" name="Picture 2"/>
          <p:cNvPicPr/>
          <p:nvPr/>
        </p:nvPicPr>
        <p:blipFill rotWithShape="1">
          <a:blip r:embed="rId3" cstate="print">
            <a:extLst>
              <a:ext uri="{28A0092B-C50C-407E-A947-70E740481C1C}">
                <a14:useLocalDpi xmlns:a14="http://schemas.microsoft.com/office/drawing/2010/main"/>
              </a:ext>
            </a:extLst>
          </a:blip>
          <a:srcRect/>
          <a:stretch/>
        </p:blipFill>
        <p:spPr bwMode="auto">
          <a:xfrm>
            <a:off x="3530754" y="1634827"/>
            <a:ext cx="1314473" cy="1002085"/>
          </a:xfrm>
          <a:prstGeom prst="rect">
            <a:avLst/>
          </a:prstGeom>
          <a:noFill/>
          <a:ln>
            <a:noFill/>
          </a:ln>
          <a:extLst/>
        </p:spPr>
      </p:pic>
      <p:pic>
        <p:nvPicPr>
          <p:cNvPr id="25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366572" y="1634827"/>
            <a:ext cx="1394160" cy="1002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916059" y="2996951"/>
            <a:ext cx="1320108" cy="96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530755" y="2996952"/>
            <a:ext cx="1286614" cy="96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3" name="Rechteck 242"/>
          <p:cNvSpPr/>
          <p:nvPr/>
        </p:nvSpPr>
        <p:spPr>
          <a:xfrm>
            <a:off x="2493143" y="5954474"/>
            <a:ext cx="1001289" cy="369332"/>
          </a:xfrm>
          <a:prstGeom prst="rect">
            <a:avLst/>
          </a:prstGeom>
        </p:spPr>
        <p:txBody>
          <a:bodyPr wrap="square">
            <a:spAutoFit/>
          </a:bodyPr>
          <a:lstStyle/>
          <a:p>
            <a:pPr algn="r"/>
            <a:r>
              <a:rPr lang="de-DE" b="1" dirty="0" smtClean="0"/>
              <a:t>Quellen</a:t>
            </a:r>
          </a:p>
        </p:txBody>
      </p:sp>
      <p:sp>
        <p:nvSpPr>
          <p:cNvPr id="244" name="Rechteck 243"/>
          <p:cNvSpPr/>
          <p:nvPr/>
        </p:nvSpPr>
        <p:spPr>
          <a:xfrm>
            <a:off x="2493143" y="4620869"/>
            <a:ext cx="1001289" cy="369332"/>
          </a:xfrm>
          <a:prstGeom prst="rect">
            <a:avLst/>
          </a:prstGeom>
        </p:spPr>
        <p:txBody>
          <a:bodyPr wrap="square">
            <a:spAutoFit/>
          </a:bodyPr>
          <a:lstStyle/>
          <a:p>
            <a:pPr algn="r"/>
            <a:r>
              <a:rPr lang="de-DE" b="1" dirty="0" smtClean="0"/>
              <a:t>Daten</a:t>
            </a:r>
          </a:p>
        </p:txBody>
      </p:sp>
      <p:sp>
        <p:nvSpPr>
          <p:cNvPr id="245" name="Rechteck 244"/>
          <p:cNvSpPr/>
          <p:nvPr/>
        </p:nvSpPr>
        <p:spPr>
          <a:xfrm>
            <a:off x="2080402" y="3145801"/>
            <a:ext cx="1414030" cy="646331"/>
          </a:xfrm>
          <a:prstGeom prst="rect">
            <a:avLst/>
          </a:prstGeom>
        </p:spPr>
        <p:txBody>
          <a:bodyPr wrap="square">
            <a:spAutoFit/>
          </a:bodyPr>
          <a:lstStyle/>
          <a:p>
            <a:pPr algn="r"/>
            <a:r>
              <a:rPr lang="de-DE" b="1" dirty="0" smtClean="0"/>
              <a:t>Flexible</a:t>
            </a:r>
          </a:p>
          <a:p>
            <a:pPr algn="r"/>
            <a:r>
              <a:rPr lang="de-DE" b="1" dirty="0" smtClean="0"/>
              <a:t>Auswertung</a:t>
            </a:r>
          </a:p>
        </p:txBody>
      </p:sp>
      <p:sp>
        <p:nvSpPr>
          <p:cNvPr id="246" name="Rechteck 245"/>
          <p:cNvSpPr/>
          <p:nvPr/>
        </p:nvSpPr>
        <p:spPr>
          <a:xfrm>
            <a:off x="2151489" y="1924354"/>
            <a:ext cx="1342943" cy="646331"/>
          </a:xfrm>
          <a:prstGeom prst="rect">
            <a:avLst/>
          </a:prstGeom>
        </p:spPr>
        <p:txBody>
          <a:bodyPr wrap="square">
            <a:spAutoFit/>
          </a:bodyPr>
          <a:lstStyle/>
          <a:p>
            <a:pPr algn="r"/>
            <a:r>
              <a:rPr lang="de-DE" b="1" dirty="0" smtClean="0"/>
              <a:t>Intuitive</a:t>
            </a:r>
          </a:p>
          <a:p>
            <a:pPr algn="r"/>
            <a:r>
              <a:rPr lang="de-DE" b="1" dirty="0" smtClean="0"/>
              <a:t>Darstellung</a:t>
            </a:r>
          </a:p>
        </p:txBody>
      </p:sp>
      <p:grpSp>
        <p:nvGrpSpPr>
          <p:cNvPr id="221" name="Gruppieren 220"/>
          <p:cNvGrpSpPr/>
          <p:nvPr/>
        </p:nvGrpSpPr>
        <p:grpSpPr>
          <a:xfrm>
            <a:off x="55015" y="3744544"/>
            <a:ext cx="1388206" cy="992311"/>
            <a:chOff x="-18256" y="3291986"/>
            <a:chExt cx="1781944" cy="1604889"/>
          </a:xfrm>
        </p:grpSpPr>
        <p:sp>
          <p:nvSpPr>
            <p:cNvPr id="242" name="Rechteck 241"/>
            <p:cNvSpPr/>
            <p:nvPr/>
          </p:nvSpPr>
          <p:spPr>
            <a:xfrm>
              <a:off x="-18256" y="3291986"/>
              <a:ext cx="1781944" cy="307777"/>
            </a:xfrm>
            <a:prstGeom prst="rect">
              <a:avLst/>
            </a:prstGeom>
          </p:spPr>
          <p:txBody>
            <a:bodyPr wrap="square">
              <a:spAutoFit/>
            </a:bodyPr>
            <a:lstStyle/>
            <a:p>
              <a:r>
                <a:rPr lang="de-DE" sz="1400" dirty="0" err="1" smtClean="0"/>
                <a:t>DatenPool</a:t>
              </a:r>
              <a:endParaRPr lang="de-DE" sz="1400" dirty="0" smtClean="0"/>
            </a:p>
          </p:txBody>
        </p:sp>
        <p:grpSp>
          <p:nvGrpSpPr>
            <p:cNvPr id="345" name="Gruppieren 344"/>
            <p:cNvGrpSpPr/>
            <p:nvPr/>
          </p:nvGrpSpPr>
          <p:grpSpPr>
            <a:xfrm>
              <a:off x="51047" y="3573016"/>
              <a:ext cx="1586342" cy="1323859"/>
              <a:chOff x="1199072" y="1457864"/>
              <a:chExt cx="1322501" cy="1106316"/>
            </a:xfrm>
          </p:grpSpPr>
          <p:grpSp>
            <p:nvGrpSpPr>
              <p:cNvPr id="346" name="Group 120"/>
              <p:cNvGrpSpPr>
                <a:grpSpLocks/>
              </p:cNvGrpSpPr>
              <p:nvPr/>
            </p:nvGrpSpPr>
            <p:grpSpPr bwMode="auto">
              <a:xfrm>
                <a:off x="1199072" y="1791160"/>
                <a:ext cx="1322501" cy="330057"/>
                <a:chOff x="934" y="1584"/>
                <a:chExt cx="3740" cy="868"/>
              </a:xfrm>
            </p:grpSpPr>
            <p:grpSp>
              <p:nvGrpSpPr>
                <p:cNvPr id="427" name="Group 121"/>
                <p:cNvGrpSpPr>
                  <a:grpSpLocks/>
                </p:cNvGrpSpPr>
                <p:nvPr/>
              </p:nvGrpSpPr>
              <p:grpSpPr bwMode="auto">
                <a:xfrm>
                  <a:off x="934" y="1584"/>
                  <a:ext cx="1626" cy="852"/>
                  <a:chOff x="1006" y="1568"/>
                  <a:chExt cx="1626" cy="852"/>
                </a:xfrm>
              </p:grpSpPr>
              <p:sp>
                <p:nvSpPr>
                  <p:cNvPr id="432" name="Arc 122"/>
                  <p:cNvSpPr>
                    <a:spLocks/>
                  </p:cNvSpPr>
                  <p:nvPr/>
                </p:nvSpPr>
                <p:spPr bwMode="auto">
                  <a:xfrm rot="-5400000">
                    <a:off x="1510" y="1352"/>
                    <a:ext cx="580" cy="1445"/>
                  </a:xfrm>
                  <a:custGeom>
                    <a:avLst/>
                    <a:gdLst>
                      <a:gd name="T0" fmla="*/ 0 w 23067"/>
                      <a:gd name="T1" fmla="*/ 0 h 33315"/>
                      <a:gd name="T2" fmla="*/ 0 w 23067"/>
                      <a:gd name="T3" fmla="*/ 0 h 33315"/>
                      <a:gd name="T4" fmla="*/ 0 w 23067"/>
                      <a:gd name="T5" fmla="*/ 0 h 33315"/>
                      <a:gd name="T6" fmla="*/ 0 60000 65536"/>
                      <a:gd name="T7" fmla="*/ 0 60000 65536"/>
                      <a:gd name="T8" fmla="*/ 0 60000 65536"/>
                    </a:gdLst>
                    <a:ahLst/>
                    <a:cxnLst>
                      <a:cxn ang="T6">
                        <a:pos x="T0" y="T1"/>
                      </a:cxn>
                      <a:cxn ang="T7">
                        <a:pos x="T2" y="T3"/>
                      </a:cxn>
                      <a:cxn ang="T8">
                        <a:pos x="T4" y="T5"/>
                      </a:cxn>
                    </a:cxnLst>
                    <a:rect l="0" t="0" r="r" b="b"/>
                    <a:pathLst>
                      <a:path w="23067" h="33315" fill="none" extrusionOk="0">
                        <a:moveTo>
                          <a:pt x="19614" y="-1"/>
                        </a:moveTo>
                        <a:cubicBezTo>
                          <a:pt x="21868" y="3491"/>
                          <a:pt x="23067" y="7559"/>
                          <a:pt x="23067" y="11715"/>
                        </a:cubicBezTo>
                        <a:cubicBezTo>
                          <a:pt x="23067" y="23644"/>
                          <a:pt x="13396" y="33315"/>
                          <a:pt x="1467" y="33315"/>
                        </a:cubicBezTo>
                        <a:cubicBezTo>
                          <a:pt x="977" y="33314"/>
                          <a:pt x="488" y="33298"/>
                          <a:pt x="-1" y="33265"/>
                        </a:cubicBezTo>
                      </a:path>
                      <a:path w="23067" h="33315" stroke="0" extrusionOk="0">
                        <a:moveTo>
                          <a:pt x="19614" y="-1"/>
                        </a:moveTo>
                        <a:cubicBezTo>
                          <a:pt x="21868" y="3491"/>
                          <a:pt x="23067" y="7559"/>
                          <a:pt x="23067" y="11715"/>
                        </a:cubicBezTo>
                        <a:cubicBezTo>
                          <a:pt x="23067" y="23644"/>
                          <a:pt x="13396" y="33315"/>
                          <a:pt x="1467" y="33315"/>
                        </a:cubicBezTo>
                        <a:cubicBezTo>
                          <a:pt x="977" y="33314"/>
                          <a:pt x="488" y="33298"/>
                          <a:pt x="-1" y="33265"/>
                        </a:cubicBezTo>
                        <a:lnTo>
                          <a:pt x="1467" y="11715"/>
                        </a:lnTo>
                        <a:lnTo>
                          <a:pt x="19614"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3" name="Arc 123"/>
                  <p:cNvSpPr>
                    <a:spLocks/>
                  </p:cNvSpPr>
                  <p:nvPr/>
                </p:nvSpPr>
                <p:spPr bwMode="auto">
                  <a:xfrm rot="-5400000">
                    <a:off x="1501" y="1225"/>
                    <a:ext cx="788" cy="1474"/>
                  </a:xfrm>
                  <a:custGeom>
                    <a:avLst/>
                    <a:gdLst>
                      <a:gd name="T0" fmla="*/ 0 w 23067"/>
                      <a:gd name="T1" fmla="*/ 0 h 30663"/>
                      <a:gd name="T2" fmla="*/ 0 w 23067"/>
                      <a:gd name="T3" fmla="*/ 0 h 30663"/>
                      <a:gd name="T4" fmla="*/ 0 w 23067"/>
                      <a:gd name="T5" fmla="*/ 0 h 30663"/>
                      <a:gd name="T6" fmla="*/ 0 60000 65536"/>
                      <a:gd name="T7" fmla="*/ 0 60000 65536"/>
                      <a:gd name="T8" fmla="*/ 0 60000 65536"/>
                    </a:gdLst>
                    <a:ahLst/>
                    <a:cxnLst>
                      <a:cxn ang="T6">
                        <a:pos x="T0" y="T1"/>
                      </a:cxn>
                      <a:cxn ang="T7">
                        <a:pos x="T2" y="T3"/>
                      </a:cxn>
                      <a:cxn ang="T8">
                        <a:pos x="T4" y="T5"/>
                      </a:cxn>
                    </a:cxnLst>
                    <a:rect l="0" t="0" r="r" b="b"/>
                    <a:pathLst>
                      <a:path w="23067" h="30663" fill="none" extrusionOk="0">
                        <a:moveTo>
                          <a:pt x="21073" y="0"/>
                        </a:moveTo>
                        <a:cubicBezTo>
                          <a:pt x="22386" y="2841"/>
                          <a:pt x="23067" y="5933"/>
                          <a:pt x="23067" y="9063"/>
                        </a:cubicBezTo>
                        <a:cubicBezTo>
                          <a:pt x="23067" y="20992"/>
                          <a:pt x="13396" y="30663"/>
                          <a:pt x="1467" y="30663"/>
                        </a:cubicBezTo>
                        <a:cubicBezTo>
                          <a:pt x="977" y="30662"/>
                          <a:pt x="488" y="30646"/>
                          <a:pt x="-1" y="30613"/>
                        </a:cubicBezTo>
                      </a:path>
                      <a:path w="23067" h="30663" stroke="0" extrusionOk="0">
                        <a:moveTo>
                          <a:pt x="21073" y="0"/>
                        </a:moveTo>
                        <a:cubicBezTo>
                          <a:pt x="22386" y="2841"/>
                          <a:pt x="23067" y="5933"/>
                          <a:pt x="23067" y="9063"/>
                        </a:cubicBezTo>
                        <a:cubicBezTo>
                          <a:pt x="23067" y="20992"/>
                          <a:pt x="13396" y="30663"/>
                          <a:pt x="1467" y="30663"/>
                        </a:cubicBezTo>
                        <a:cubicBezTo>
                          <a:pt x="977" y="30662"/>
                          <a:pt x="488" y="30646"/>
                          <a:pt x="-1" y="30613"/>
                        </a:cubicBezTo>
                        <a:lnTo>
                          <a:pt x="1467" y="9063"/>
                        </a:lnTo>
                        <a:lnTo>
                          <a:pt x="21073" y="0"/>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4" name="Arc 124"/>
                  <p:cNvSpPr>
                    <a:spLocks/>
                  </p:cNvSpPr>
                  <p:nvPr/>
                </p:nvSpPr>
                <p:spPr bwMode="auto">
                  <a:xfrm rot="-5400000">
                    <a:off x="1478" y="1496"/>
                    <a:ext cx="452" cy="1395"/>
                  </a:xfrm>
                  <a:custGeom>
                    <a:avLst/>
                    <a:gdLst>
                      <a:gd name="T0" fmla="*/ 0 w 23067"/>
                      <a:gd name="T1" fmla="*/ 0 h 39533"/>
                      <a:gd name="T2" fmla="*/ 0 w 23067"/>
                      <a:gd name="T3" fmla="*/ 0 h 39533"/>
                      <a:gd name="T4" fmla="*/ 0 w 23067"/>
                      <a:gd name="T5" fmla="*/ 0 h 39533"/>
                      <a:gd name="T6" fmla="*/ 0 60000 65536"/>
                      <a:gd name="T7" fmla="*/ 0 60000 65536"/>
                      <a:gd name="T8" fmla="*/ 0 60000 65536"/>
                    </a:gdLst>
                    <a:ahLst/>
                    <a:cxnLst>
                      <a:cxn ang="T6">
                        <a:pos x="T0" y="T1"/>
                      </a:cxn>
                      <a:cxn ang="T7">
                        <a:pos x="T2" y="T3"/>
                      </a:cxn>
                      <a:cxn ang="T8">
                        <a:pos x="T4" y="T5"/>
                      </a:cxn>
                    </a:cxnLst>
                    <a:rect l="0" t="0" r="r" b="b"/>
                    <a:pathLst>
                      <a:path w="23067" h="39533" fill="none" extrusionOk="0">
                        <a:moveTo>
                          <a:pt x="13507" y="-1"/>
                        </a:moveTo>
                        <a:cubicBezTo>
                          <a:pt x="19482" y="4011"/>
                          <a:pt x="23067" y="10735"/>
                          <a:pt x="23067" y="17933"/>
                        </a:cubicBezTo>
                        <a:cubicBezTo>
                          <a:pt x="23067" y="29862"/>
                          <a:pt x="13396" y="39533"/>
                          <a:pt x="1467" y="39533"/>
                        </a:cubicBezTo>
                        <a:cubicBezTo>
                          <a:pt x="977" y="39532"/>
                          <a:pt x="488" y="39516"/>
                          <a:pt x="-1" y="39483"/>
                        </a:cubicBezTo>
                      </a:path>
                      <a:path w="23067" h="39533" stroke="0" extrusionOk="0">
                        <a:moveTo>
                          <a:pt x="13507" y="-1"/>
                        </a:moveTo>
                        <a:cubicBezTo>
                          <a:pt x="19482" y="4011"/>
                          <a:pt x="23067" y="10735"/>
                          <a:pt x="23067" y="17933"/>
                        </a:cubicBezTo>
                        <a:cubicBezTo>
                          <a:pt x="23067" y="29862"/>
                          <a:pt x="13396" y="39533"/>
                          <a:pt x="1467" y="39533"/>
                        </a:cubicBezTo>
                        <a:cubicBezTo>
                          <a:pt x="977" y="39532"/>
                          <a:pt x="488" y="39516"/>
                          <a:pt x="-1" y="39483"/>
                        </a:cubicBezTo>
                        <a:lnTo>
                          <a:pt x="1467" y="17933"/>
                        </a:lnTo>
                        <a:lnTo>
                          <a:pt x="13507"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28" name="Group 125"/>
                <p:cNvGrpSpPr>
                  <a:grpSpLocks/>
                </p:cNvGrpSpPr>
                <p:nvPr/>
              </p:nvGrpSpPr>
              <p:grpSpPr bwMode="auto">
                <a:xfrm>
                  <a:off x="3048" y="1600"/>
                  <a:ext cx="1626" cy="852"/>
                  <a:chOff x="2816" y="1208"/>
                  <a:chExt cx="1626" cy="852"/>
                </a:xfrm>
              </p:grpSpPr>
              <p:sp>
                <p:nvSpPr>
                  <p:cNvPr id="429" name="Arc 126"/>
                  <p:cNvSpPr>
                    <a:spLocks/>
                  </p:cNvSpPr>
                  <p:nvPr/>
                </p:nvSpPr>
                <p:spPr bwMode="auto">
                  <a:xfrm rot="5400000" flipH="1">
                    <a:off x="3359" y="992"/>
                    <a:ext cx="580" cy="1445"/>
                  </a:xfrm>
                  <a:custGeom>
                    <a:avLst/>
                    <a:gdLst>
                      <a:gd name="T0" fmla="*/ 0 w 23067"/>
                      <a:gd name="T1" fmla="*/ 0 h 33315"/>
                      <a:gd name="T2" fmla="*/ 0 w 23067"/>
                      <a:gd name="T3" fmla="*/ 0 h 33315"/>
                      <a:gd name="T4" fmla="*/ 0 w 23067"/>
                      <a:gd name="T5" fmla="*/ 0 h 33315"/>
                      <a:gd name="T6" fmla="*/ 0 60000 65536"/>
                      <a:gd name="T7" fmla="*/ 0 60000 65536"/>
                      <a:gd name="T8" fmla="*/ 0 60000 65536"/>
                    </a:gdLst>
                    <a:ahLst/>
                    <a:cxnLst>
                      <a:cxn ang="T6">
                        <a:pos x="T0" y="T1"/>
                      </a:cxn>
                      <a:cxn ang="T7">
                        <a:pos x="T2" y="T3"/>
                      </a:cxn>
                      <a:cxn ang="T8">
                        <a:pos x="T4" y="T5"/>
                      </a:cxn>
                    </a:cxnLst>
                    <a:rect l="0" t="0" r="r" b="b"/>
                    <a:pathLst>
                      <a:path w="23067" h="33315" fill="none" extrusionOk="0">
                        <a:moveTo>
                          <a:pt x="19614" y="-1"/>
                        </a:moveTo>
                        <a:cubicBezTo>
                          <a:pt x="21868" y="3491"/>
                          <a:pt x="23067" y="7559"/>
                          <a:pt x="23067" y="11715"/>
                        </a:cubicBezTo>
                        <a:cubicBezTo>
                          <a:pt x="23067" y="23644"/>
                          <a:pt x="13396" y="33315"/>
                          <a:pt x="1467" y="33315"/>
                        </a:cubicBezTo>
                        <a:cubicBezTo>
                          <a:pt x="977" y="33314"/>
                          <a:pt x="488" y="33298"/>
                          <a:pt x="-1" y="33265"/>
                        </a:cubicBezTo>
                      </a:path>
                      <a:path w="23067" h="33315" stroke="0" extrusionOk="0">
                        <a:moveTo>
                          <a:pt x="19614" y="-1"/>
                        </a:moveTo>
                        <a:cubicBezTo>
                          <a:pt x="21868" y="3491"/>
                          <a:pt x="23067" y="7559"/>
                          <a:pt x="23067" y="11715"/>
                        </a:cubicBezTo>
                        <a:cubicBezTo>
                          <a:pt x="23067" y="23644"/>
                          <a:pt x="13396" y="33315"/>
                          <a:pt x="1467" y="33315"/>
                        </a:cubicBezTo>
                        <a:cubicBezTo>
                          <a:pt x="977" y="33314"/>
                          <a:pt x="488" y="33298"/>
                          <a:pt x="-1" y="33265"/>
                        </a:cubicBezTo>
                        <a:lnTo>
                          <a:pt x="1467" y="11715"/>
                        </a:lnTo>
                        <a:lnTo>
                          <a:pt x="19614"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0" name="Arc 127"/>
                  <p:cNvSpPr>
                    <a:spLocks/>
                  </p:cNvSpPr>
                  <p:nvPr/>
                </p:nvSpPr>
                <p:spPr bwMode="auto">
                  <a:xfrm rot="5400000" flipH="1">
                    <a:off x="3159" y="865"/>
                    <a:ext cx="788" cy="1474"/>
                  </a:xfrm>
                  <a:custGeom>
                    <a:avLst/>
                    <a:gdLst>
                      <a:gd name="T0" fmla="*/ 0 w 23067"/>
                      <a:gd name="T1" fmla="*/ 0 h 30663"/>
                      <a:gd name="T2" fmla="*/ 0 w 23067"/>
                      <a:gd name="T3" fmla="*/ 0 h 30663"/>
                      <a:gd name="T4" fmla="*/ 0 w 23067"/>
                      <a:gd name="T5" fmla="*/ 0 h 30663"/>
                      <a:gd name="T6" fmla="*/ 0 60000 65536"/>
                      <a:gd name="T7" fmla="*/ 0 60000 65536"/>
                      <a:gd name="T8" fmla="*/ 0 60000 65536"/>
                    </a:gdLst>
                    <a:ahLst/>
                    <a:cxnLst>
                      <a:cxn ang="T6">
                        <a:pos x="T0" y="T1"/>
                      </a:cxn>
                      <a:cxn ang="T7">
                        <a:pos x="T2" y="T3"/>
                      </a:cxn>
                      <a:cxn ang="T8">
                        <a:pos x="T4" y="T5"/>
                      </a:cxn>
                    </a:cxnLst>
                    <a:rect l="0" t="0" r="r" b="b"/>
                    <a:pathLst>
                      <a:path w="23067" h="30663" fill="none" extrusionOk="0">
                        <a:moveTo>
                          <a:pt x="21073" y="0"/>
                        </a:moveTo>
                        <a:cubicBezTo>
                          <a:pt x="22386" y="2841"/>
                          <a:pt x="23067" y="5933"/>
                          <a:pt x="23067" y="9063"/>
                        </a:cubicBezTo>
                        <a:cubicBezTo>
                          <a:pt x="23067" y="20992"/>
                          <a:pt x="13396" y="30663"/>
                          <a:pt x="1467" y="30663"/>
                        </a:cubicBezTo>
                        <a:cubicBezTo>
                          <a:pt x="977" y="30662"/>
                          <a:pt x="488" y="30646"/>
                          <a:pt x="-1" y="30613"/>
                        </a:cubicBezTo>
                      </a:path>
                      <a:path w="23067" h="30663" stroke="0" extrusionOk="0">
                        <a:moveTo>
                          <a:pt x="21073" y="0"/>
                        </a:moveTo>
                        <a:cubicBezTo>
                          <a:pt x="22386" y="2841"/>
                          <a:pt x="23067" y="5933"/>
                          <a:pt x="23067" y="9063"/>
                        </a:cubicBezTo>
                        <a:cubicBezTo>
                          <a:pt x="23067" y="20992"/>
                          <a:pt x="13396" y="30663"/>
                          <a:pt x="1467" y="30663"/>
                        </a:cubicBezTo>
                        <a:cubicBezTo>
                          <a:pt x="977" y="30662"/>
                          <a:pt x="488" y="30646"/>
                          <a:pt x="-1" y="30613"/>
                        </a:cubicBezTo>
                        <a:lnTo>
                          <a:pt x="1467" y="9063"/>
                        </a:lnTo>
                        <a:lnTo>
                          <a:pt x="21073" y="0"/>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1" name="Arc 128"/>
                  <p:cNvSpPr>
                    <a:spLocks/>
                  </p:cNvSpPr>
                  <p:nvPr/>
                </p:nvSpPr>
                <p:spPr bwMode="auto">
                  <a:xfrm rot="5400000" flipH="1">
                    <a:off x="3519" y="1136"/>
                    <a:ext cx="452" cy="1395"/>
                  </a:xfrm>
                  <a:custGeom>
                    <a:avLst/>
                    <a:gdLst>
                      <a:gd name="T0" fmla="*/ 0 w 23067"/>
                      <a:gd name="T1" fmla="*/ 0 h 39533"/>
                      <a:gd name="T2" fmla="*/ 0 w 23067"/>
                      <a:gd name="T3" fmla="*/ 0 h 39533"/>
                      <a:gd name="T4" fmla="*/ 0 w 23067"/>
                      <a:gd name="T5" fmla="*/ 0 h 39533"/>
                      <a:gd name="T6" fmla="*/ 0 60000 65536"/>
                      <a:gd name="T7" fmla="*/ 0 60000 65536"/>
                      <a:gd name="T8" fmla="*/ 0 60000 65536"/>
                    </a:gdLst>
                    <a:ahLst/>
                    <a:cxnLst>
                      <a:cxn ang="T6">
                        <a:pos x="T0" y="T1"/>
                      </a:cxn>
                      <a:cxn ang="T7">
                        <a:pos x="T2" y="T3"/>
                      </a:cxn>
                      <a:cxn ang="T8">
                        <a:pos x="T4" y="T5"/>
                      </a:cxn>
                    </a:cxnLst>
                    <a:rect l="0" t="0" r="r" b="b"/>
                    <a:pathLst>
                      <a:path w="23067" h="39533" fill="none" extrusionOk="0">
                        <a:moveTo>
                          <a:pt x="13507" y="-1"/>
                        </a:moveTo>
                        <a:cubicBezTo>
                          <a:pt x="19482" y="4011"/>
                          <a:pt x="23067" y="10735"/>
                          <a:pt x="23067" y="17933"/>
                        </a:cubicBezTo>
                        <a:cubicBezTo>
                          <a:pt x="23067" y="29862"/>
                          <a:pt x="13396" y="39533"/>
                          <a:pt x="1467" y="39533"/>
                        </a:cubicBezTo>
                        <a:cubicBezTo>
                          <a:pt x="977" y="39532"/>
                          <a:pt x="488" y="39516"/>
                          <a:pt x="-1" y="39483"/>
                        </a:cubicBezTo>
                      </a:path>
                      <a:path w="23067" h="39533" stroke="0" extrusionOk="0">
                        <a:moveTo>
                          <a:pt x="13507" y="-1"/>
                        </a:moveTo>
                        <a:cubicBezTo>
                          <a:pt x="19482" y="4011"/>
                          <a:pt x="23067" y="10735"/>
                          <a:pt x="23067" y="17933"/>
                        </a:cubicBezTo>
                        <a:cubicBezTo>
                          <a:pt x="23067" y="29862"/>
                          <a:pt x="13396" y="39533"/>
                          <a:pt x="1467" y="39533"/>
                        </a:cubicBezTo>
                        <a:cubicBezTo>
                          <a:pt x="977" y="39532"/>
                          <a:pt x="488" y="39516"/>
                          <a:pt x="-1" y="39483"/>
                        </a:cubicBezTo>
                        <a:lnTo>
                          <a:pt x="1467" y="17933"/>
                        </a:lnTo>
                        <a:lnTo>
                          <a:pt x="13507"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47" name="Group 131"/>
              <p:cNvGrpSpPr>
                <a:grpSpLocks/>
              </p:cNvGrpSpPr>
              <p:nvPr/>
            </p:nvGrpSpPr>
            <p:grpSpPr bwMode="auto">
              <a:xfrm>
                <a:off x="1842417" y="1457864"/>
                <a:ext cx="526954" cy="666590"/>
                <a:chOff x="4508" y="3019"/>
                <a:chExt cx="412" cy="476"/>
              </a:xfrm>
            </p:grpSpPr>
            <p:grpSp>
              <p:nvGrpSpPr>
                <p:cNvPr id="357" name="Group 132"/>
                <p:cNvGrpSpPr>
                  <a:grpSpLocks/>
                </p:cNvGrpSpPr>
                <p:nvPr/>
              </p:nvGrpSpPr>
              <p:grpSpPr bwMode="auto">
                <a:xfrm>
                  <a:off x="4508" y="3044"/>
                  <a:ext cx="114" cy="145"/>
                  <a:chOff x="2921" y="560"/>
                  <a:chExt cx="410" cy="536"/>
                </a:xfrm>
              </p:grpSpPr>
              <p:sp>
                <p:nvSpPr>
                  <p:cNvPr id="412" name="Rectangle 133"/>
                  <p:cNvSpPr>
                    <a:spLocks noChangeArrowheads="1"/>
                  </p:cNvSpPr>
                  <p:nvPr/>
                </p:nvSpPr>
                <p:spPr bwMode="auto">
                  <a:xfrm>
                    <a:off x="2921" y="560"/>
                    <a:ext cx="410" cy="536"/>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13" name="Line 134"/>
                  <p:cNvSpPr>
                    <a:spLocks noChangeShapeType="1"/>
                  </p:cNvSpPr>
                  <p:nvPr/>
                </p:nvSpPr>
                <p:spPr bwMode="auto">
                  <a:xfrm>
                    <a:off x="3019" y="560"/>
                    <a:ext cx="1" cy="536"/>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4" name="Line 135"/>
                  <p:cNvSpPr>
                    <a:spLocks noChangeShapeType="1"/>
                  </p:cNvSpPr>
                  <p:nvPr/>
                </p:nvSpPr>
                <p:spPr bwMode="auto">
                  <a:xfrm>
                    <a:off x="3061" y="614"/>
                    <a:ext cx="253" cy="1"/>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415" name="Group 136"/>
                  <p:cNvGrpSpPr>
                    <a:grpSpLocks/>
                  </p:cNvGrpSpPr>
                  <p:nvPr/>
                </p:nvGrpSpPr>
                <p:grpSpPr bwMode="auto">
                  <a:xfrm>
                    <a:off x="2951" y="619"/>
                    <a:ext cx="47" cy="387"/>
                    <a:chOff x="2951" y="405"/>
                    <a:chExt cx="49" cy="387"/>
                  </a:xfrm>
                </p:grpSpPr>
                <p:sp>
                  <p:nvSpPr>
                    <p:cNvPr id="422" name="Line 137"/>
                    <p:cNvSpPr>
                      <a:spLocks noChangeShapeType="1"/>
                    </p:cNvSpPr>
                    <p:nvPr/>
                  </p:nvSpPr>
                  <p:spPr bwMode="auto">
                    <a:xfrm>
                      <a:off x="2951" y="527"/>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3" name="Line 138"/>
                    <p:cNvSpPr>
                      <a:spLocks noChangeShapeType="1"/>
                    </p:cNvSpPr>
                    <p:nvPr/>
                  </p:nvSpPr>
                  <p:spPr bwMode="auto">
                    <a:xfrm>
                      <a:off x="2951" y="61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4" name="Line 139"/>
                    <p:cNvSpPr>
                      <a:spLocks noChangeShapeType="1"/>
                    </p:cNvSpPr>
                    <p:nvPr/>
                  </p:nvSpPr>
                  <p:spPr bwMode="auto">
                    <a:xfrm>
                      <a:off x="2951" y="704"/>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5" name="Line 140"/>
                    <p:cNvSpPr>
                      <a:spLocks noChangeShapeType="1"/>
                    </p:cNvSpPr>
                    <p:nvPr/>
                  </p:nvSpPr>
                  <p:spPr bwMode="auto">
                    <a:xfrm>
                      <a:off x="2951" y="792"/>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6" name="Line 141"/>
                    <p:cNvSpPr>
                      <a:spLocks noChangeShapeType="1"/>
                    </p:cNvSpPr>
                    <p:nvPr/>
                  </p:nvSpPr>
                  <p:spPr bwMode="auto">
                    <a:xfrm>
                      <a:off x="2951" y="40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16" name="Group 142"/>
                  <p:cNvGrpSpPr>
                    <a:grpSpLocks/>
                  </p:cNvGrpSpPr>
                  <p:nvPr/>
                </p:nvGrpSpPr>
                <p:grpSpPr bwMode="auto">
                  <a:xfrm>
                    <a:off x="2921" y="677"/>
                    <a:ext cx="410" cy="324"/>
                    <a:chOff x="2921" y="463"/>
                    <a:chExt cx="410" cy="324"/>
                  </a:xfrm>
                </p:grpSpPr>
                <p:sp>
                  <p:nvSpPr>
                    <p:cNvPr id="417" name="Line 143"/>
                    <p:cNvSpPr>
                      <a:spLocks noChangeShapeType="1"/>
                    </p:cNvSpPr>
                    <p:nvPr/>
                  </p:nvSpPr>
                  <p:spPr bwMode="auto">
                    <a:xfrm>
                      <a:off x="2921" y="463"/>
                      <a:ext cx="410"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8" name="Line 144"/>
                    <p:cNvSpPr>
                      <a:spLocks noChangeShapeType="1"/>
                    </p:cNvSpPr>
                    <p:nvPr/>
                  </p:nvSpPr>
                  <p:spPr bwMode="auto">
                    <a:xfrm>
                      <a:off x="3061" y="522"/>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9" name="Line 145"/>
                    <p:cNvSpPr>
                      <a:spLocks noChangeShapeType="1"/>
                    </p:cNvSpPr>
                    <p:nvPr/>
                  </p:nvSpPr>
                  <p:spPr bwMode="auto">
                    <a:xfrm>
                      <a:off x="3061" y="610"/>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0" name="Line 146"/>
                    <p:cNvSpPr>
                      <a:spLocks noChangeShapeType="1"/>
                    </p:cNvSpPr>
                    <p:nvPr/>
                  </p:nvSpPr>
                  <p:spPr bwMode="auto">
                    <a:xfrm>
                      <a:off x="3061" y="787"/>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1" name="Line 147"/>
                    <p:cNvSpPr>
                      <a:spLocks noChangeShapeType="1"/>
                    </p:cNvSpPr>
                    <p:nvPr/>
                  </p:nvSpPr>
                  <p:spPr bwMode="auto">
                    <a:xfrm>
                      <a:off x="3061" y="706"/>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58" name="Group 148"/>
                <p:cNvGrpSpPr>
                  <a:grpSpLocks/>
                </p:cNvGrpSpPr>
                <p:nvPr/>
              </p:nvGrpSpPr>
              <p:grpSpPr bwMode="auto">
                <a:xfrm>
                  <a:off x="4771" y="3060"/>
                  <a:ext cx="149" cy="111"/>
                  <a:chOff x="4771" y="3060"/>
                  <a:chExt cx="149" cy="111"/>
                </a:xfrm>
              </p:grpSpPr>
              <p:grpSp>
                <p:nvGrpSpPr>
                  <p:cNvPr id="395" name="Group 149"/>
                  <p:cNvGrpSpPr>
                    <a:grpSpLocks/>
                  </p:cNvGrpSpPr>
                  <p:nvPr/>
                </p:nvGrpSpPr>
                <p:grpSpPr bwMode="auto">
                  <a:xfrm rot="-5400000">
                    <a:off x="4790" y="3041"/>
                    <a:ext cx="111" cy="149"/>
                    <a:chOff x="2845" y="373"/>
                    <a:chExt cx="455" cy="582"/>
                  </a:xfrm>
                </p:grpSpPr>
                <p:sp>
                  <p:nvSpPr>
                    <p:cNvPr id="409" name="Rectangle 150"/>
                    <p:cNvSpPr>
                      <a:spLocks noChangeArrowheads="1"/>
                    </p:cNvSpPr>
                    <p:nvPr/>
                  </p:nvSpPr>
                  <p:spPr bwMode="auto">
                    <a:xfrm>
                      <a:off x="2845" y="373"/>
                      <a:ext cx="455" cy="582"/>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10" name="Line 151"/>
                    <p:cNvSpPr>
                      <a:spLocks noChangeShapeType="1"/>
                    </p:cNvSpPr>
                    <p:nvPr/>
                  </p:nvSpPr>
                  <p:spPr bwMode="auto">
                    <a:xfrm>
                      <a:off x="2845" y="500"/>
                      <a:ext cx="455"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1" name="Line 152"/>
                    <p:cNvSpPr>
                      <a:spLocks noChangeShapeType="1"/>
                    </p:cNvSpPr>
                    <p:nvPr/>
                  </p:nvSpPr>
                  <p:spPr bwMode="auto">
                    <a:xfrm>
                      <a:off x="2954" y="373"/>
                      <a:ext cx="0" cy="582"/>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96" name="Group 153"/>
                  <p:cNvGrpSpPr>
                    <a:grpSpLocks/>
                  </p:cNvGrpSpPr>
                  <p:nvPr/>
                </p:nvGrpSpPr>
                <p:grpSpPr bwMode="auto">
                  <a:xfrm>
                    <a:off x="4777" y="3082"/>
                    <a:ext cx="16" cy="72"/>
                    <a:chOff x="3610" y="487"/>
                    <a:chExt cx="58" cy="265"/>
                  </a:xfrm>
                </p:grpSpPr>
                <p:sp>
                  <p:nvSpPr>
                    <p:cNvPr id="405" name="Line 154"/>
                    <p:cNvSpPr>
                      <a:spLocks noChangeShapeType="1"/>
                    </p:cNvSpPr>
                    <p:nvPr/>
                  </p:nvSpPr>
                  <p:spPr bwMode="auto">
                    <a:xfrm rot="10800000">
                      <a:off x="3610" y="752"/>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6" name="Line 155"/>
                    <p:cNvSpPr>
                      <a:spLocks noChangeShapeType="1"/>
                    </p:cNvSpPr>
                    <p:nvPr/>
                  </p:nvSpPr>
                  <p:spPr bwMode="auto">
                    <a:xfrm rot="10800000">
                      <a:off x="3610" y="664"/>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7" name="Line 156"/>
                    <p:cNvSpPr>
                      <a:spLocks noChangeShapeType="1"/>
                    </p:cNvSpPr>
                    <p:nvPr/>
                  </p:nvSpPr>
                  <p:spPr bwMode="auto">
                    <a:xfrm rot="10800000">
                      <a:off x="3610" y="575"/>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8" name="Line 157"/>
                    <p:cNvSpPr>
                      <a:spLocks noChangeShapeType="1"/>
                    </p:cNvSpPr>
                    <p:nvPr/>
                  </p:nvSpPr>
                  <p:spPr bwMode="auto">
                    <a:xfrm rot="10800000">
                      <a:off x="3610" y="487"/>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97" name="Group 158"/>
                  <p:cNvGrpSpPr>
                    <a:grpSpLocks/>
                  </p:cNvGrpSpPr>
                  <p:nvPr/>
                </p:nvGrpSpPr>
                <p:grpSpPr bwMode="auto">
                  <a:xfrm>
                    <a:off x="4815" y="3072"/>
                    <a:ext cx="93" cy="82"/>
                    <a:chOff x="3746" y="477"/>
                    <a:chExt cx="335" cy="301"/>
                  </a:xfrm>
                </p:grpSpPr>
                <p:sp>
                  <p:nvSpPr>
                    <p:cNvPr id="398" name="Line 159"/>
                    <p:cNvSpPr>
                      <a:spLocks noChangeShapeType="1"/>
                    </p:cNvSpPr>
                    <p:nvPr/>
                  </p:nvSpPr>
                  <p:spPr bwMode="auto">
                    <a:xfrm flipV="1">
                      <a:off x="3746" y="778"/>
                      <a:ext cx="335"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9" name="Line 160"/>
                    <p:cNvSpPr>
                      <a:spLocks noChangeShapeType="1"/>
                    </p:cNvSpPr>
                    <p:nvPr/>
                  </p:nvSpPr>
                  <p:spPr bwMode="auto">
                    <a:xfrm rot="-5400000">
                      <a:off x="3676"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0" name="Line 161"/>
                    <p:cNvSpPr>
                      <a:spLocks noChangeShapeType="1"/>
                    </p:cNvSpPr>
                    <p:nvPr/>
                  </p:nvSpPr>
                  <p:spPr bwMode="auto">
                    <a:xfrm rot="-5400000">
                      <a:off x="3747" y="630"/>
                      <a:ext cx="160" cy="7"/>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1" name="Line 162"/>
                    <p:cNvSpPr>
                      <a:spLocks noChangeShapeType="1"/>
                    </p:cNvSpPr>
                    <p:nvPr/>
                  </p:nvSpPr>
                  <p:spPr bwMode="auto">
                    <a:xfrm rot="-5400000">
                      <a:off x="3791"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2" name="Line 163"/>
                    <p:cNvSpPr>
                      <a:spLocks noChangeShapeType="1"/>
                    </p:cNvSpPr>
                    <p:nvPr/>
                  </p:nvSpPr>
                  <p:spPr bwMode="auto">
                    <a:xfrm rot="-5400000">
                      <a:off x="3828"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3" name="Line 164"/>
                    <p:cNvSpPr>
                      <a:spLocks noChangeShapeType="1"/>
                    </p:cNvSpPr>
                    <p:nvPr/>
                  </p:nvSpPr>
                  <p:spPr bwMode="auto">
                    <a:xfrm rot="-5400000">
                      <a:off x="3884" y="593"/>
                      <a:ext cx="237" cy="5"/>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4" name="Line 165"/>
                    <p:cNvSpPr>
                      <a:spLocks noChangeShapeType="1"/>
                    </p:cNvSpPr>
                    <p:nvPr/>
                  </p:nvSpPr>
                  <p:spPr bwMode="auto">
                    <a:xfrm rot="-5400000">
                      <a:off x="3951"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59" name="Group 166"/>
                <p:cNvGrpSpPr>
                  <a:grpSpLocks/>
                </p:cNvGrpSpPr>
                <p:nvPr/>
              </p:nvGrpSpPr>
              <p:grpSpPr bwMode="auto">
                <a:xfrm>
                  <a:off x="4743" y="3078"/>
                  <a:ext cx="149" cy="111"/>
                  <a:chOff x="4743" y="3078"/>
                  <a:chExt cx="149" cy="111"/>
                </a:xfrm>
              </p:grpSpPr>
              <p:grpSp>
                <p:nvGrpSpPr>
                  <p:cNvPr id="378" name="Group 167"/>
                  <p:cNvGrpSpPr>
                    <a:grpSpLocks/>
                  </p:cNvGrpSpPr>
                  <p:nvPr/>
                </p:nvGrpSpPr>
                <p:grpSpPr bwMode="auto">
                  <a:xfrm rot="-5400000">
                    <a:off x="4762" y="3059"/>
                    <a:ext cx="111" cy="149"/>
                    <a:chOff x="2845" y="373"/>
                    <a:chExt cx="455" cy="582"/>
                  </a:xfrm>
                </p:grpSpPr>
                <p:sp>
                  <p:nvSpPr>
                    <p:cNvPr id="392" name="Rectangle 168"/>
                    <p:cNvSpPr>
                      <a:spLocks noChangeArrowheads="1"/>
                    </p:cNvSpPr>
                    <p:nvPr/>
                  </p:nvSpPr>
                  <p:spPr bwMode="auto">
                    <a:xfrm>
                      <a:off x="2845" y="373"/>
                      <a:ext cx="455" cy="582"/>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393" name="Line 169"/>
                    <p:cNvSpPr>
                      <a:spLocks noChangeShapeType="1"/>
                    </p:cNvSpPr>
                    <p:nvPr/>
                  </p:nvSpPr>
                  <p:spPr bwMode="auto">
                    <a:xfrm>
                      <a:off x="2845" y="500"/>
                      <a:ext cx="455"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4" name="Line 170"/>
                    <p:cNvSpPr>
                      <a:spLocks noChangeShapeType="1"/>
                    </p:cNvSpPr>
                    <p:nvPr/>
                  </p:nvSpPr>
                  <p:spPr bwMode="auto">
                    <a:xfrm>
                      <a:off x="2954" y="373"/>
                      <a:ext cx="0" cy="582"/>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79" name="Group 171"/>
                  <p:cNvGrpSpPr>
                    <a:grpSpLocks/>
                  </p:cNvGrpSpPr>
                  <p:nvPr/>
                </p:nvGrpSpPr>
                <p:grpSpPr bwMode="auto">
                  <a:xfrm>
                    <a:off x="4749" y="3100"/>
                    <a:ext cx="16" cy="72"/>
                    <a:chOff x="3610" y="487"/>
                    <a:chExt cx="58" cy="265"/>
                  </a:xfrm>
                </p:grpSpPr>
                <p:sp>
                  <p:nvSpPr>
                    <p:cNvPr id="388" name="Line 172"/>
                    <p:cNvSpPr>
                      <a:spLocks noChangeShapeType="1"/>
                    </p:cNvSpPr>
                    <p:nvPr/>
                  </p:nvSpPr>
                  <p:spPr bwMode="auto">
                    <a:xfrm rot="10800000">
                      <a:off x="3610" y="752"/>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9" name="Line 173"/>
                    <p:cNvSpPr>
                      <a:spLocks noChangeShapeType="1"/>
                    </p:cNvSpPr>
                    <p:nvPr/>
                  </p:nvSpPr>
                  <p:spPr bwMode="auto">
                    <a:xfrm rot="10800000">
                      <a:off x="3610" y="664"/>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0" name="Line 174"/>
                    <p:cNvSpPr>
                      <a:spLocks noChangeShapeType="1"/>
                    </p:cNvSpPr>
                    <p:nvPr/>
                  </p:nvSpPr>
                  <p:spPr bwMode="auto">
                    <a:xfrm rot="10800000">
                      <a:off x="3610" y="575"/>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1" name="Line 175"/>
                    <p:cNvSpPr>
                      <a:spLocks noChangeShapeType="1"/>
                    </p:cNvSpPr>
                    <p:nvPr/>
                  </p:nvSpPr>
                  <p:spPr bwMode="auto">
                    <a:xfrm rot="10800000">
                      <a:off x="3610" y="487"/>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80" name="Group 176"/>
                  <p:cNvGrpSpPr>
                    <a:grpSpLocks/>
                  </p:cNvGrpSpPr>
                  <p:nvPr/>
                </p:nvGrpSpPr>
                <p:grpSpPr bwMode="auto">
                  <a:xfrm>
                    <a:off x="4787" y="3090"/>
                    <a:ext cx="93" cy="82"/>
                    <a:chOff x="3746" y="477"/>
                    <a:chExt cx="335" cy="301"/>
                  </a:xfrm>
                </p:grpSpPr>
                <p:sp>
                  <p:nvSpPr>
                    <p:cNvPr id="381" name="Line 177"/>
                    <p:cNvSpPr>
                      <a:spLocks noChangeShapeType="1"/>
                    </p:cNvSpPr>
                    <p:nvPr/>
                  </p:nvSpPr>
                  <p:spPr bwMode="auto">
                    <a:xfrm flipV="1">
                      <a:off x="3746" y="778"/>
                      <a:ext cx="335"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2" name="Line 178"/>
                    <p:cNvSpPr>
                      <a:spLocks noChangeShapeType="1"/>
                    </p:cNvSpPr>
                    <p:nvPr/>
                  </p:nvSpPr>
                  <p:spPr bwMode="auto">
                    <a:xfrm rot="-5400000">
                      <a:off x="3676"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3" name="Line 179"/>
                    <p:cNvSpPr>
                      <a:spLocks noChangeShapeType="1"/>
                    </p:cNvSpPr>
                    <p:nvPr/>
                  </p:nvSpPr>
                  <p:spPr bwMode="auto">
                    <a:xfrm rot="-5400000">
                      <a:off x="3747" y="630"/>
                      <a:ext cx="160" cy="7"/>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4" name="Line 180"/>
                    <p:cNvSpPr>
                      <a:spLocks noChangeShapeType="1"/>
                    </p:cNvSpPr>
                    <p:nvPr/>
                  </p:nvSpPr>
                  <p:spPr bwMode="auto">
                    <a:xfrm rot="-5400000">
                      <a:off x="3791"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5" name="Line 181"/>
                    <p:cNvSpPr>
                      <a:spLocks noChangeShapeType="1"/>
                    </p:cNvSpPr>
                    <p:nvPr/>
                  </p:nvSpPr>
                  <p:spPr bwMode="auto">
                    <a:xfrm rot="-5400000">
                      <a:off x="3828"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6" name="Line 182"/>
                    <p:cNvSpPr>
                      <a:spLocks noChangeShapeType="1"/>
                    </p:cNvSpPr>
                    <p:nvPr/>
                  </p:nvSpPr>
                  <p:spPr bwMode="auto">
                    <a:xfrm rot="-5400000">
                      <a:off x="3884" y="593"/>
                      <a:ext cx="237" cy="5"/>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7" name="Line 183"/>
                    <p:cNvSpPr>
                      <a:spLocks noChangeShapeType="1"/>
                    </p:cNvSpPr>
                    <p:nvPr/>
                  </p:nvSpPr>
                  <p:spPr bwMode="auto">
                    <a:xfrm rot="-5400000">
                      <a:off x="3951"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60" name="Group 184"/>
                <p:cNvGrpSpPr>
                  <a:grpSpLocks/>
                </p:cNvGrpSpPr>
                <p:nvPr/>
              </p:nvGrpSpPr>
              <p:grpSpPr bwMode="auto">
                <a:xfrm>
                  <a:off x="4538" y="3019"/>
                  <a:ext cx="114" cy="145"/>
                  <a:chOff x="2921" y="560"/>
                  <a:chExt cx="410" cy="536"/>
                </a:xfrm>
              </p:grpSpPr>
              <p:sp>
                <p:nvSpPr>
                  <p:cNvPr id="363" name="Rectangle 185"/>
                  <p:cNvSpPr>
                    <a:spLocks noChangeArrowheads="1"/>
                  </p:cNvSpPr>
                  <p:nvPr/>
                </p:nvSpPr>
                <p:spPr bwMode="auto">
                  <a:xfrm>
                    <a:off x="2921" y="560"/>
                    <a:ext cx="410" cy="536"/>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364" name="Line 186"/>
                  <p:cNvSpPr>
                    <a:spLocks noChangeShapeType="1"/>
                  </p:cNvSpPr>
                  <p:nvPr/>
                </p:nvSpPr>
                <p:spPr bwMode="auto">
                  <a:xfrm>
                    <a:off x="3019" y="560"/>
                    <a:ext cx="1" cy="536"/>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5" name="Line 187"/>
                  <p:cNvSpPr>
                    <a:spLocks noChangeShapeType="1"/>
                  </p:cNvSpPr>
                  <p:nvPr/>
                </p:nvSpPr>
                <p:spPr bwMode="auto">
                  <a:xfrm>
                    <a:off x="3061" y="614"/>
                    <a:ext cx="253" cy="1"/>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366" name="Group 188"/>
                  <p:cNvGrpSpPr>
                    <a:grpSpLocks/>
                  </p:cNvGrpSpPr>
                  <p:nvPr/>
                </p:nvGrpSpPr>
                <p:grpSpPr bwMode="auto">
                  <a:xfrm>
                    <a:off x="2951" y="619"/>
                    <a:ext cx="47" cy="387"/>
                    <a:chOff x="2951" y="405"/>
                    <a:chExt cx="49" cy="387"/>
                  </a:xfrm>
                </p:grpSpPr>
                <p:sp>
                  <p:nvSpPr>
                    <p:cNvPr id="373" name="Line 189"/>
                    <p:cNvSpPr>
                      <a:spLocks noChangeShapeType="1"/>
                    </p:cNvSpPr>
                    <p:nvPr/>
                  </p:nvSpPr>
                  <p:spPr bwMode="auto">
                    <a:xfrm>
                      <a:off x="2951" y="527"/>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4" name="Line 190"/>
                    <p:cNvSpPr>
                      <a:spLocks noChangeShapeType="1"/>
                    </p:cNvSpPr>
                    <p:nvPr/>
                  </p:nvSpPr>
                  <p:spPr bwMode="auto">
                    <a:xfrm>
                      <a:off x="2951" y="61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5" name="Line 191"/>
                    <p:cNvSpPr>
                      <a:spLocks noChangeShapeType="1"/>
                    </p:cNvSpPr>
                    <p:nvPr/>
                  </p:nvSpPr>
                  <p:spPr bwMode="auto">
                    <a:xfrm>
                      <a:off x="2951" y="704"/>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6" name="Line 192"/>
                    <p:cNvSpPr>
                      <a:spLocks noChangeShapeType="1"/>
                    </p:cNvSpPr>
                    <p:nvPr/>
                  </p:nvSpPr>
                  <p:spPr bwMode="auto">
                    <a:xfrm>
                      <a:off x="2951" y="792"/>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7" name="Line 193"/>
                    <p:cNvSpPr>
                      <a:spLocks noChangeShapeType="1"/>
                    </p:cNvSpPr>
                    <p:nvPr/>
                  </p:nvSpPr>
                  <p:spPr bwMode="auto">
                    <a:xfrm>
                      <a:off x="2951" y="40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67" name="Group 194"/>
                  <p:cNvGrpSpPr>
                    <a:grpSpLocks/>
                  </p:cNvGrpSpPr>
                  <p:nvPr/>
                </p:nvGrpSpPr>
                <p:grpSpPr bwMode="auto">
                  <a:xfrm>
                    <a:off x="2921" y="677"/>
                    <a:ext cx="410" cy="324"/>
                    <a:chOff x="2921" y="463"/>
                    <a:chExt cx="410" cy="324"/>
                  </a:xfrm>
                </p:grpSpPr>
                <p:sp>
                  <p:nvSpPr>
                    <p:cNvPr id="368" name="Line 195"/>
                    <p:cNvSpPr>
                      <a:spLocks noChangeShapeType="1"/>
                    </p:cNvSpPr>
                    <p:nvPr/>
                  </p:nvSpPr>
                  <p:spPr bwMode="auto">
                    <a:xfrm>
                      <a:off x="2921" y="463"/>
                      <a:ext cx="410"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9" name="Line 196"/>
                    <p:cNvSpPr>
                      <a:spLocks noChangeShapeType="1"/>
                    </p:cNvSpPr>
                    <p:nvPr/>
                  </p:nvSpPr>
                  <p:spPr bwMode="auto">
                    <a:xfrm>
                      <a:off x="3061" y="522"/>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0" name="Line 197"/>
                    <p:cNvSpPr>
                      <a:spLocks noChangeShapeType="1"/>
                    </p:cNvSpPr>
                    <p:nvPr/>
                  </p:nvSpPr>
                  <p:spPr bwMode="auto">
                    <a:xfrm>
                      <a:off x="3061" y="610"/>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1" name="Line 198"/>
                    <p:cNvSpPr>
                      <a:spLocks noChangeShapeType="1"/>
                    </p:cNvSpPr>
                    <p:nvPr/>
                  </p:nvSpPr>
                  <p:spPr bwMode="auto">
                    <a:xfrm>
                      <a:off x="3061" y="787"/>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2" name="Line 199"/>
                    <p:cNvSpPr>
                      <a:spLocks noChangeShapeType="1"/>
                    </p:cNvSpPr>
                    <p:nvPr/>
                  </p:nvSpPr>
                  <p:spPr bwMode="auto">
                    <a:xfrm>
                      <a:off x="3061" y="706"/>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361" name="Arc 200"/>
                <p:cNvSpPr>
                  <a:spLocks/>
                </p:cNvSpPr>
                <p:nvPr/>
              </p:nvSpPr>
              <p:spPr bwMode="auto">
                <a:xfrm rot="21086202" flipH="1">
                  <a:off x="4525" y="3196"/>
                  <a:ext cx="59" cy="266"/>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211" y="0"/>
                      </a:moveTo>
                      <a:cubicBezTo>
                        <a:pt x="12058" y="116"/>
                        <a:pt x="21600" y="9752"/>
                        <a:pt x="21600" y="21599"/>
                      </a:cubicBezTo>
                    </a:path>
                    <a:path w="21600" h="21599" stroke="0" extrusionOk="0">
                      <a:moveTo>
                        <a:pt x="211" y="0"/>
                      </a:moveTo>
                      <a:cubicBezTo>
                        <a:pt x="12058" y="116"/>
                        <a:pt x="21600" y="9752"/>
                        <a:pt x="21600" y="21599"/>
                      </a:cubicBezTo>
                      <a:lnTo>
                        <a:pt x="0" y="21599"/>
                      </a:lnTo>
                      <a:lnTo>
                        <a:pt x="211" y="0"/>
                      </a:lnTo>
                      <a:close/>
                    </a:path>
                  </a:pathLst>
                </a:custGeom>
                <a:noFill/>
                <a:ln w="3810">
                  <a:solidFill>
                    <a:schemeClr val="tx1"/>
                  </a:solidFill>
                  <a:round/>
                  <a:headEnd type="arrow" w="med" len="me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2" name="Arc 201"/>
                <p:cNvSpPr>
                  <a:spLocks/>
                </p:cNvSpPr>
                <p:nvPr/>
              </p:nvSpPr>
              <p:spPr bwMode="auto">
                <a:xfrm flipH="1">
                  <a:off x="4548" y="3174"/>
                  <a:ext cx="210" cy="321"/>
                </a:xfrm>
                <a:custGeom>
                  <a:avLst/>
                  <a:gdLst>
                    <a:gd name="T0" fmla="*/ 0 w 21547"/>
                    <a:gd name="T1" fmla="*/ 0 h 21592"/>
                    <a:gd name="T2" fmla="*/ 0 w 21547"/>
                    <a:gd name="T3" fmla="*/ 0 h 21592"/>
                    <a:gd name="T4" fmla="*/ 0 w 21547"/>
                    <a:gd name="T5" fmla="*/ 0 h 21592"/>
                    <a:gd name="T6" fmla="*/ 0 60000 65536"/>
                    <a:gd name="T7" fmla="*/ 0 60000 65536"/>
                    <a:gd name="T8" fmla="*/ 0 60000 65536"/>
                  </a:gdLst>
                  <a:ahLst/>
                  <a:cxnLst>
                    <a:cxn ang="T6">
                      <a:pos x="T0" y="T1"/>
                    </a:cxn>
                    <a:cxn ang="T7">
                      <a:pos x="T2" y="T3"/>
                    </a:cxn>
                    <a:cxn ang="T8">
                      <a:pos x="T4" y="T5"/>
                    </a:cxn>
                  </a:cxnLst>
                  <a:rect l="0" t="0" r="r" b="b"/>
                  <a:pathLst>
                    <a:path w="21547" h="21592" fill="none" extrusionOk="0">
                      <a:moveTo>
                        <a:pt x="595" y="0"/>
                      </a:moveTo>
                      <a:cubicBezTo>
                        <a:pt x="11705" y="306"/>
                        <a:pt x="20768" y="8992"/>
                        <a:pt x="21546" y="20079"/>
                      </a:cubicBezTo>
                    </a:path>
                    <a:path w="21547" h="21592" stroke="0" extrusionOk="0">
                      <a:moveTo>
                        <a:pt x="595" y="0"/>
                      </a:moveTo>
                      <a:cubicBezTo>
                        <a:pt x="11705" y="306"/>
                        <a:pt x="20768" y="8992"/>
                        <a:pt x="21546" y="20079"/>
                      </a:cubicBezTo>
                      <a:lnTo>
                        <a:pt x="0" y="21592"/>
                      </a:lnTo>
                      <a:lnTo>
                        <a:pt x="595" y="0"/>
                      </a:lnTo>
                      <a:close/>
                    </a:path>
                  </a:pathLst>
                </a:custGeom>
                <a:noFill/>
                <a:ln w="3810">
                  <a:solidFill>
                    <a:schemeClr val="tx1"/>
                  </a:solidFill>
                  <a:round/>
                  <a:headEnd type="arrow" w="med" len="me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48" name="Group 206"/>
              <p:cNvGrpSpPr>
                <a:grpSpLocks/>
              </p:cNvGrpSpPr>
              <p:nvPr/>
            </p:nvGrpSpPr>
            <p:grpSpPr bwMode="auto">
              <a:xfrm>
                <a:off x="1398598" y="2048833"/>
                <a:ext cx="915774" cy="515347"/>
                <a:chOff x="1498" y="2261"/>
                <a:chExt cx="2590" cy="1359"/>
              </a:xfrm>
            </p:grpSpPr>
            <p:sp>
              <p:nvSpPr>
                <p:cNvPr id="349" name="Arc 207"/>
                <p:cNvSpPr>
                  <a:spLocks/>
                </p:cNvSpPr>
                <p:nvPr/>
              </p:nvSpPr>
              <p:spPr bwMode="auto">
                <a:xfrm flipV="1">
                  <a:off x="1624" y="3398"/>
                  <a:ext cx="2464" cy="222"/>
                </a:xfrm>
                <a:custGeom>
                  <a:avLst/>
                  <a:gdLst>
                    <a:gd name="T0" fmla="*/ 0 w 43200"/>
                    <a:gd name="T1" fmla="*/ 0 h 25173"/>
                    <a:gd name="T2" fmla="*/ 0 w 43200"/>
                    <a:gd name="T3" fmla="*/ 0 h 25173"/>
                    <a:gd name="T4" fmla="*/ 0 w 43200"/>
                    <a:gd name="T5" fmla="*/ 0 h 25173"/>
                    <a:gd name="T6" fmla="*/ 0 60000 65536"/>
                    <a:gd name="T7" fmla="*/ 0 60000 65536"/>
                    <a:gd name="T8" fmla="*/ 0 60000 65536"/>
                  </a:gdLst>
                  <a:ahLst/>
                  <a:cxnLst>
                    <a:cxn ang="T6">
                      <a:pos x="T0" y="T1"/>
                    </a:cxn>
                    <a:cxn ang="T7">
                      <a:pos x="T2" y="T3"/>
                    </a:cxn>
                    <a:cxn ang="T8">
                      <a:pos x="T4" y="T5"/>
                    </a:cxn>
                  </a:cxnLst>
                  <a:rect l="0" t="0" r="r" b="b"/>
                  <a:pathLst>
                    <a:path w="43200" h="25173" fill="none" extrusionOk="0">
                      <a:moveTo>
                        <a:pt x="141" y="24072"/>
                      </a:moveTo>
                      <a:cubicBezTo>
                        <a:pt x="47" y="23251"/>
                        <a:pt x="0" y="22426"/>
                        <a:pt x="0" y="21600"/>
                      </a:cubicBezTo>
                      <a:cubicBezTo>
                        <a:pt x="0" y="9670"/>
                        <a:pt x="9670" y="0"/>
                        <a:pt x="21600" y="0"/>
                      </a:cubicBezTo>
                      <a:cubicBezTo>
                        <a:pt x="33529" y="0"/>
                        <a:pt x="43200" y="9670"/>
                        <a:pt x="43200" y="21600"/>
                      </a:cubicBezTo>
                      <a:cubicBezTo>
                        <a:pt x="43199" y="22797"/>
                        <a:pt x="43100" y="23992"/>
                        <a:pt x="42902" y="25173"/>
                      </a:cubicBezTo>
                    </a:path>
                    <a:path w="43200" h="25173" stroke="0" extrusionOk="0">
                      <a:moveTo>
                        <a:pt x="141" y="24072"/>
                      </a:moveTo>
                      <a:cubicBezTo>
                        <a:pt x="47" y="23251"/>
                        <a:pt x="0" y="22426"/>
                        <a:pt x="0" y="21600"/>
                      </a:cubicBezTo>
                      <a:cubicBezTo>
                        <a:pt x="0" y="9670"/>
                        <a:pt x="9670" y="0"/>
                        <a:pt x="21600" y="0"/>
                      </a:cubicBezTo>
                      <a:cubicBezTo>
                        <a:pt x="33529" y="0"/>
                        <a:pt x="43200" y="9670"/>
                        <a:pt x="43200" y="21600"/>
                      </a:cubicBezTo>
                      <a:cubicBezTo>
                        <a:pt x="43199" y="22797"/>
                        <a:pt x="43100" y="23992"/>
                        <a:pt x="42902" y="25173"/>
                      </a:cubicBezTo>
                      <a:lnTo>
                        <a:pt x="21600" y="21600"/>
                      </a:lnTo>
                      <a:lnTo>
                        <a:pt x="141" y="24072"/>
                      </a:lnTo>
                      <a:close/>
                    </a:path>
                  </a:pathLst>
                </a:custGeom>
                <a:solidFill>
                  <a:schemeClr val="folHlink">
                    <a:alpha val="50195"/>
                  </a:schemeClr>
                </a:solidFill>
                <a:ln w="381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0" name="Oval 208"/>
                <p:cNvSpPr>
                  <a:spLocks noChangeArrowheads="1"/>
                </p:cNvSpPr>
                <p:nvPr/>
              </p:nvSpPr>
              <p:spPr bwMode="auto">
                <a:xfrm>
                  <a:off x="1624" y="3218"/>
                  <a:ext cx="2458" cy="341"/>
                </a:xfrm>
                <a:prstGeom prst="ellipse">
                  <a:avLst/>
                </a:prstGeom>
                <a:solidFill>
                  <a:schemeClr val="bg1"/>
                </a:solidFill>
                <a:ln w="3810">
                  <a:solidFill>
                    <a:schemeClr val="tx1"/>
                  </a:solidFill>
                  <a:round/>
                  <a:headEnd/>
                  <a:tailEnd/>
                </a:ln>
                <a:effectLst/>
                <a:extLst>
                  <a:ext uri="{AF507438-7753-43E0-B8FC-AC1667EBCBE1}">
                    <a14:hiddenEffects xmlns:a14="http://schemas.microsoft.com/office/drawing/2010/main">
                      <a:effectLst>
                        <a:outerShdw dist="107763" dir="81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lnSpc>
                      <a:spcPct val="40000"/>
                    </a:lnSpc>
                  </a:pPr>
                  <a:r>
                    <a:rPr lang="de-DE" altLang="de-DE" sz="900" b="1" dirty="0">
                      <a:latin typeface="Arial" charset="0"/>
                    </a:rPr>
                    <a:t>				</a:t>
                  </a:r>
                </a:p>
              </p:txBody>
            </p:sp>
            <p:sp>
              <p:nvSpPr>
                <p:cNvPr id="351" name="AutoShape 209"/>
                <p:cNvSpPr>
                  <a:spLocks noChangeArrowheads="1"/>
                </p:cNvSpPr>
                <p:nvPr/>
              </p:nvSpPr>
              <p:spPr bwMode="auto">
                <a:xfrm>
                  <a:off x="2155" y="3154"/>
                  <a:ext cx="1337" cy="266"/>
                </a:xfrm>
                <a:prstGeom prst="can">
                  <a:avLst>
                    <a:gd name="adj" fmla="val 50000"/>
                  </a:avLst>
                </a:prstGeom>
                <a:solidFill>
                  <a:schemeClr val="bg1"/>
                </a:solidFill>
                <a:ln w="381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spcBef>
                      <a:spcPct val="35000"/>
                    </a:spcBef>
                  </a:pPr>
                  <a:endParaRPr lang="de-DE" altLang="de-DE" sz="900" b="1">
                    <a:latin typeface="Arial" charset="0"/>
                  </a:endParaRPr>
                </a:p>
                <a:p>
                  <a:pPr algn="ctr">
                    <a:spcBef>
                      <a:spcPct val="35000"/>
                    </a:spcBef>
                  </a:pPr>
                  <a:endParaRPr lang="de-DE" altLang="de-DE" sz="900" b="1">
                    <a:latin typeface="Arial" charset="0"/>
                  </a:endParaRPr>
                </a:p>
              </p:txBody>
            </p:sp>
            <p:sp>
              <p:nvSpPr>
                <p:cNvPr id="352" name="Arc 210"/>
                <p:cNvSpPr>
                  <a:spLocks/>
                </p:cNvSpPr>
                <p:nvPr/>
              </p:nvSpPr>
              <p:spPr bwMode="auto">
                <a:xfrm rot="5400000">
                  <a:off x="1438" y="2497"/>
                  <a:ext cx="881" cy="762"/>
                </a:xfrm>
                <a:custGeom>
                  <a:avLst/>
                  <a:gdLst>
                    <a:gd name="T0" fmla="*/ 0 w 21381"/>
                    <a:gd name="T1" fmla="*/ 0 h 21600"/>
                    <a:gd name="T2" fmla="*/ 0 w 21381"/>
                    <a:gd name="T3" fmla="*/ 0 h 21600"/>
                    <a:gd name="T4" fmla="*/ 0 w 21381"/>
                    <a:gd name="T5" fmla="*/ 0 h 21600"/>
                    <a:gd name="T6" fmla="*/ 0 60000 65536"/>
                    <a:gd name="T7" fmla="*/ 0 60000 65536"/>
                    <a:gd name="T8" fmla="*/ 0 60000 65536"/>
                  </a:gdLst>
                  <a:ahLst/>
                  <a:cxnLst>
                    <a:cxn ang="T6">
                      <a:pos x="T0" y="T1"/>
                    </a:cxn>
                    <a:cxn ang="T7">
                      <a:pos x="T2" y="T3"/>
                    </a:cxn>
                    <a:cxn ang="T8">
                      <a:pos x="T4" y="T5"/>
                    </a:cxn>
                  </a:cxnLst>
                  <a:rect l="0" t="0" r="r" b="b"/>
                  <a:pathLst>
                    <a:path w="21381" h="21600" fill="none" extrusionOk="0">
                      <a:moveTo>
                        <a:pt x="-1" y="5"/>
                      </a:moveTo>
                      <a:cubicBezTo>
                        <a:pt x="167" y="1"/>
                        <a:pt x="335" y="0"/>
                        <a:pt x="504" y="0"/>
                      </a:cubicBezTo>
                      <a:cubicBezTo>
                        <a:pt x="10299" y="0"/>
                        <a:pt x="18868" y="6591"/>
                        <a:pt x="21381" y="16058"/>
                      </a:cubicBezTo>
                    </a:path>
                    <a:path w="21381" h="21600" stroke="0" extrusionOk="0">
                      <a:moveTo>
                        <a:pt x="-1" y="5"/>
                      </a:moveTo>
                      <a:cubicBezTo>
                        <a:pt x="167" y="1"/>
                        <a:pt x="335" y="0"/>
                        <a:pt x="504" y="0"/>
                      </a:cubicBezTo>
                      <a:cubicBezTo>
                        <a:pt x="10299" y="0"/>
                        <a:pt x="18868" y="6591"/>
                        <a:pt x="21381" y="16058"/>
                      </a:cubicBezTo>
                      <a:lnTo>
                        <a:pt x="504" y="21600"/>
                      </a:lnTo>
                      <a:lnTo>
                        <a:pt x="-1" y="5"/>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3" name="Arc 211"/>
                <p:cNvSpPr>
                  <a:spLocks/>
                </p:cNvSpPr>
                <p:nvPr/>
              </p:nvSpPr>
              <p:spPr bwMode="auto">
                <a:xfrm rot="16200000" flipH="1">
                  <a:off x="3266" y="2498"/>
                  <a:ext cx="881" cy="717"/>
                </a:xfrm>
                <a:custGeom>
                  <a:avLst/>
                  <a:gdLst>
                    <a:gd name="T0" fmla="*/ 0 w 20943"/>
                    <a:gd name="T1" fmla="*/ 0 h 21599"/>
                    <a:gd name="T2" fmla="*/ 0 w 20943"/>
                    <a:gd name="T3" fmla="*/ 0 h 21599"/>
                    <a:gd name="T4" fmla="*/ 0 w 20943"/>
                    <a:gd name="T5" fmla="*/ 0 h 21599"/>
                    <a:gd name="T6" fmla="*/ 0 60000 65536"/>
                    <a:gd name="T7" fmla="*/ 0 60000 65536"/>
                    <a:gd name="T8" fmla="*/ 0 60000 65536"/>
                  </a:gdLst>
                  <a:ahLst/>
                  <a:cxnLst>
                    <a:cxn ang="T6">
                      <a:pos x="T0" y="T1"/>
                    </a:cxn>
                    <a:cxn ang="T7">
                      <a:pos x="T2" y="T3"/>
                    </a:cxn>
                    <a:cxn ang="T8">
                      <a:pos x="T4" y="T5"/>
                    </a:cxn>
                  </a:cxnLst>
                  <a:rect l="0" t="0" r="r" b="b"/>
                  <a:pathLst>
                    <a:path w="20943" h="21599" fill="none" extrusionOk="0">
                      <a:moveTo>
                        <a:pt x="208" y="0"/>
                      </a:moveTo>
                      <a:cubicBezTo>
                        <a:pt x="10023" y="94"/>
                        <a:pt x="18539" y="6794"/>
                        <a:pt x="20942" y="16311"/>
                      </a:cubicBezTo>
                    </a:path>
                    <a:path w="20943" h="21599" stroke="0" extrusionOk="0">
                      <a:moveTo>
                        <a:pt x="208" y="0"/>
                      </a:moveTo>
                      <a:cubicBezTo>
                        <a:pt x="10023" y="94"/>
                        <a:pt x="18539" y="6794"/>
                        <a:pt x="20942" y="16311"/>
                      </a:cubicBezTo>
                      <a:lnTo>
                        <a:pt x="0" y="21599"/>
                      </a:lnTo>
                      <a:lnTo>
                        <a:pt x="208" y="0"/>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4" name="Arc 212"/>
                <p:cNvSpPr>
                  <a:spLocks/>
                </p:cNvSpPr>
                <p:nvPr/>
              </p:nvSpPr>
              <p:spPr bwMode="auto">
                <a:xfrm rot="16329003" flipH="1">
                  <a:off x="3078" y="2664"/>
                  <a:ext cx="798" cy="285"/>
                </a:xfrm>
                <a:custGeom>
                  <a:avLst/>
                  <a:gdLst>
                    <a:gd name="T0" fmla="*/ 0 w 19440"/>
                    <a:gd name="T1" fmla="*/ 0 h 21600"/>
                    <a:gd name="T2" fmla="*/ 0 w 19440"/>
                    <a:gd name="T3" fmla="*/ 0 h 21600"/>
                    <a:gd name="T4" fmla="*/ 0 w 19440"/>
                    <a:gd name="T5" fmla="*/ 0 h 21600"/>
                    <a:gd name="T6" fmla="*/ 0 60000 65536"/>
                    <a:gd name="T7" fmla="*/ 0 60000 65536"/>
                    <a:gd name="T8" fmla="*/ 0 60000 65536"/>
                  </a:gdLst>
                  <a:ahLst/>
                  <a:cxnLst>
                    <a:cxn ang="T6">
                      <a:pos x="T0" y="T1"/>
                    </a:cxn>
                    <a:cxn ang="T7">
                      <a:pos x="T2" y="T3"/>
                    </a:cxn>
                    <a:cxn ang="T8">
                      <a:pos x="T4" y="T5"/>
                    </a:cxn>
                  </a:cxnLst>
                  <a:rect l="0" t="0" r="r" b="b"/>
                  <a:pathLst>
                    <a:path w="19440" h="21600" fill="none" extrusionOk="0">
                      <a:moveTo>
                        <a:pt x="0" y="0"/>
                      </a:moveTo>
                      <a:cubicBezTo>
                        <a:pt x="47" y="0"/>
                        <a:pt x="94" y="0"/>
                        <a:pt x="141" y="0"/>
                      </a:cubicBezTo>
                      <a:cubicBezTo>
                        <a:pt x="8305" y="0"/>
                        <a:pt x="15772" y="4603"/>
                        <a:pt x="19439" y="11898"/>
                      </a:cubicBezTo>
                    </a:path>
                    <a:path w="19440" h="21600" stroke="0" extrusionOk="0">
                      <a:moveTo>
                        <a:pt x="0" y="0"/>
                      </a:moveTo>
                      <a:cubicBezTo>
                        <a:pt x="47" y="0"/>
                        <a:pt x="94" y="0"/>
                        <a:pt x="141" y="0"/>
                      </a:cubicBezTo>
                      <a:cubicBezTo>
                        <a:pt x="8305" y="0"/>
                        <a:pt x="15772" y="4603"/>
                        <a:pt x="19439" y="11898"/>
                      </a:cubicBezTo>
                      <a:lnTo>
                        <a:pt x="141" y="21600"/>
                      </a:lnTo>
                      <a:lnTo>
                        <a:pt x="0" y="0"/>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5" name="Arc 213"/>
                <p:cNvSpPr>
                  <a:spLocks/>
                </p:cNvSpPr>
                <p:nvPr/>
              </p:nvSpPr>
              <p:spPr bwMode="auto">
                <a:xfrm rot="5400000">
                  <a:off x="1758" y="2724"/>
                  <a:ext cx="815" cy="194"/>
                </a:xfrm>
                <a:custGeom>
                  <a:avLst/>
                  <a:gdLst>
                    <a:gd name="T0" fmla="*/ 0 w 19954"/>
                    <a:gd name="T1" fmla="*/ 0 h 21600"/>
                    <a:gd name="T2" fmla="*/ 0 w 19954"/>
                    <a:gd name="T3" fmla="*/ 0 h 21600"/>
                    <a:gd name="T4" fmla="*/ 0 w 19954"/>
                    <a:gd name="T5" fmla="*/ 0 h 21600"/>
                    <a:gd name="T6" fmla="*/ 0 60000 65536"/>
                    <a:gd name="T7" fmla="*/ 0 60000 65536"/>
                    <a:gd name="T8" fmla="*/ 0 60000 65536"/>
                  </a:gdLst>
                  <a:ahLst/>
                  <a:cxnLst>
                    <a:cxn ang="T6">
                      <a:pos x="T0" y="T1"/>
                    </a:cxn>
                    <a:cxn ang="T7">
                      <a:pos x="T2" y="T3"/>
                    </a:cxn>
                    <a:cxn ang="T8">
                      <a:pos x="T4" y="T5"/>
                    </a:cxn>
                  </a:cxnLst>
                  <a:rect l="0" t="0" r="r" b="b"/>
                  <a:pathLst>
                    <a:path w="19954" h="21600" fill="none" extrusionOk="0">
                      <a:moveTo>
                        <a:pt x="-1" y="12"/>
                      </a:moveTo>
                      <a:cubicBezTo>
                        <a:pt x="248" y="4"/>
                        <a:pt x="497" y="0"/>
                        <a:pt x="747" y="0"/>
                      </a:cubicBezTo>
                      <a:cubicBezTo>
                        <a:pt x="8838" y="0"/>
                        <a:pt x="16251" y="4522"/>
                        <a:pt x="19953" y="11718"/>
                      </a:cubicBezTo>
                    </a:path>
                    <a:path w="19954" h="21600" stroke="0" extrusionOk="0">
                      <a:moveTo>
                        <a:pt x="-1" y="12"/>
                      </a:moveTo>
                      <a:cubicBezTo>
                        <a:pt x="248" y="4"/>
                        <a:pt x="497" y="0"/>
                        <a:pt x="747" y="0"/>
                      </a:cubicBezTo>
                      <a:cubicBezTo>
                        <a:pt x="8838" y="0"/>
                        <a:pt x="16251" y="4522"/>
                        <a:pt x="19953" y="11718"/>
                      </a:cubicBezTo>
                      <a:lnTo>
                        <a:pt x="747" y="21600"/>
                      </a:lnTo>
                      <a:lnTo>
                        <a:pt x="-1" y="12"/>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6" name="Oval 214"/>
                <p:cNvSpPr>
                  <a:spLocks noChangeArrowheads="1"/>
                </p:cNvSpPr>
                <p:nvPr/>
              </p:nvSpPr>
              <p:spPr bwMode="auto">
                <a:xfrm>
                  <a:off x="2258" y="2261"/>
                  <a:ext cx="1088" cy="307"/>
                </a:xfrm>
                <a:prstGeom prst="ellipse">
                  <a:avLst/>
                </a:pr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grpSp>
        </p:grpSp>
      </p:grpSp>
      <p:grpSp>
        <p:nvGrpSpPr>
          <p:cNvPr id="223" name="Gruppieren 222"/>
          <p:cNvGrpSpPr/>
          <p:nvPr/>
        </p:nvGrpSpPr>
        <p:grpSpPr>
          <a:xfrm>
            <a:off x="1542451" y="4509120"/>
            <a:ext cx="1781944" cy="1320358"/>
            <a:chOff x="1738095" y="4509120"/>
            <a:chExt cx="1781944" cy="1320358"/>
          </a:xfrm>
        </p:grpSpPr>
        <p:grpSp>
          <p:nvGrpSpPr>
            <p:cNvPr id="83" name="Gruppieren 82"/>
            <p:cNvGrpSpPr/>
            <p:nvPr/>
          </p:nvGrpSpPr>
          <p:grpSpPr>
            <a:xfrm>
              <a:off x="1748666" y="4509120"/>
              <a:ext cx="1269937" cy="1099063"/>
              <a:chOff x="1748666" y="4509120"/>
              <a:chExt cx="1269937" cy="1099063"/>
            </a:xfrm>
          </p:grpSpPr>
          <p:grpSp>
            <p:nvGrpSpPr>
              <p:cNvPr id="31" name="Group 574"/>
              <p:cNvGrpSpPr>
                <a:grpSpLocks/>
              </p:cNvGrpSpPr>
              <p:nvPr/>
            </p:nvGrpSpPr>
            <p:grpSpPr bwMode="auto">
              <a:xfrm>
                <a:off x="1748666" y="5038243"/>
                <a:ext cx="453566" cy="430827"/>
                <a:chOff x="3780" y="1094"/>
                <a:chExt cx="750" cy="743"/>
              </a:xfrm>
            </p:grpSpPr>
            <p:sp>
              <p:nvSpPr>
                <p:cNvPr id="50" name="Oval 575"/>
                <p:cNvSpPr>
                  <a:spLocks noChangeArrowheads="1"/>
                </p:cNvSpPr>
                <p:nvPr/>
              </p:nvSpPr>
              <p:spPr bwMode="auto">
                <a:xfrm>
                  <a:off x="3782" y="1096"/>
                  <a:ext cx="745"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1" name="Oval 576"/>
                <p:cNvSpPr>
                  <a:spLocks noChangeArrowheads="1"/>
                </p:cNvSpPr>
                <p:nvPr/>
              </p:nvSpPr>
              <p:spPr bwMode="auto">
                <a:xfrm>
                  <a:off x="3870" y="1095"/>
                  <a:ext cx="57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2" name="Oval 577"/>
                <p:cNvSpPr>
                  <a:spLocks noChangeArrowheads="1"/>
                </p:cNvSpPr>
                <p:nvPr/>
              </p:nvSpPr>
              <p:spPr bwMode="auto">
                <a:xfrm>
                  <a:off x="3972" y="1094"/>
                  <a:ext cx="367"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3" name="Oval 578"/>
                <p:cNvSpPr>
                  <a:spLocks noChangeArrowheads="1"/>
                </p:cNvSpPr>
                <p:nvPr/>
              </p:nvSpPr>
              <p:spPr bwMode="auto">
                <a:xfrm>
                  <a:off x="4065" y="1099"/>
                  <a:ext cx="18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4" name="Line 579"/>
                <p:cNvSpPr>
                  <a:spLocks noChangeShapeType="1"/>
                </p:cNvSpPr>
                <p:nvPr/>
              </p:nvSpPr>
              <p:spPr bwMode="auto">
                <a:xfrm>
                  <a:off x="4155" y="1098"/>
                  <a:ext cx="0" cy="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5" name="Line 580"/>
                <p:cNvSpPr>
                  <a:spLocks noChangeShapeType="1"/>
                </p:cNvSpPr>
                <p:nvPr/>
              </p:nvSpPr>
              <p:spPr bwMode="auto">
                <a:xfrm>
                  <a:off x="3780" y="1464"/>
                  <a:ext cx="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6" name="Line 581"/>
                <p:cNvSpPr>
                  <a:spLocks noChangeShapeType="1"/>
                </p:cNvSpPr>
                <p:nvPr/>
              </p:nvSpPr>
              <p:spPr bwMode="auto">
                <a:xfrm flipV="1">
                  <a:off x="3792" y="1555"/>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7" name="Line 582"/>
                <p:cNvSpPr>
                  <a:spLocks noChangeShapeType="1"/>
                </p:cNvSpPr>
                <p:nvPr/>
              </p:nvSpPr>
              <p:spPr bwMode="auto">
                <a:xfrm flipV="1">
                  <a:off x="3825" y="1646"/>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8" name="Line 583"/>
                <p:cNvSpPr>
                  <a:spLocks noChangeShapeType="1"/>
                </p:cNvSpPr>
                <p:nvPr/>
              </p:nvSpPr>
              <p:spPr bwMode="auto">
                <a:xfrm flipV="1">
                  <a:off x="3897" y="1737"/>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9" name="Line 584"/>
                <p:cNvSpPr>
                  <a:spLocks noChangeShapeType="1"/>
                </p:cNvSpPr>
                <p:nvPr/>
              </p:nvSpPr>
              <p:spPr bwMode="auto">
                <a:xfrm flipH="1" flipV="1">
                  <a:off x="3792" y="1373"/>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60" name="Line 585"/>
                <p:cNvSpPr>
                  <a:spLocks noChangeShapeType="1"/>
                </p:cNvSpPr>
                <p:nvPr/>
              </p:nvSpPr>
              <p:spPr bwMode="auto">
                <a:xfrm flipH="1" flipV="1">
                  <a:off x="3825" y="1282"/>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61" name="Line 586"/>
                <p:cNvSpPr>
                  <a:spLocks noChangeShapeType="1"/>
                </p:cNvSpPr>
                <p:nvPr/>
              </p:nvSpPr>
              <p:spPr bwMode="auto">
                <a:xfrm flipH="1" flipV="1">
                  <a:off x="3897" y="1192"/>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grpSp>
          <p:grpSp>
            <p:nvGrpSpPr>
              <p:cNvPr id="32" name="Gruppieren 31"/>
              <p:cNvGrpSpPr/>
              <p:nvPr/>
            </p:nvGrpSpPr>
            <p:grpSpPr>
              <a:xfrm>
                <a:off x="1914756" y="4843240"/>
                <a:ext cx="497590" cy="764943"/>
                <a:chOff x="6144113" y="4763536"/>
                <a:chExt cx="453686" cy="699933"/>
              </a:xfrm>
            </p:grpSpPr>
            <p:cxnSp>
              <p:nvCxnSpPr>
                <p:cNvPr id="39" name="Gerade Verbindung mit Pfeil 38"/>
                <p:cNvCxnSpPr/>
                <p:nvPr/>
              </p:nvCxnSpPr>
              <p:spPr bwMode="auto">
                <a:xfrm rot="16200000">
                  <a:off x="6008895" y="4953365"/>
                  <a:ext cx="379658"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rot="705458">
                  <a:off x="6192800" y="5116783"/>
                  <a:ext cx="404999" cy="62046"/>
                  <a:chOff x="4454334" y="1883716"/>
                  <a:chExt cx="1267720" cy="199479"/>
                </a:xfrm>
              </p:grpSpPr>
              <p:cxnSp>
                <p:nvCxnSpPr>
                  <p:cNvPr id="48" name="Gerade Verbindung mit Pfeil 47"/>
                  <p:cNvCxnSpPr/>
                  <p:nvPr/>
                </p:nvCxnSpPr>
                <p:spPr bwMode="auto">
                  <a:xfrm>
                    <a:off x="4501450" y="2083195"/>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p:cNvCxnSpPr/>
                  <p:nvPr/>
                </p:nvCxnSpPr>
                <p:spPr bwMode="auto">
                  <a:xfrm rot="-1200000">
                    <a:off x="4454334" y="1883716"/>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 name="Gerade Verbindung mit Pfeil 40"/>
                <p:cNvCxnSpPr/>
                <p:nvPr/>
              </p:nvCxnSpPr>
              <p:spPr bwMode="auto">
                <a:xfrm rot="17400000">
                  <a:off x="6078883" y="4962253"/>
                  <a:ext cx="379658"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uppieren 41"/>
                <p:cNvGrpSpPr/>
                <p:nvPr/>
              </p:nvGrpSpPr>
              <p:grpSpPr>
                <a:xfrm rot="19783186">
                  <a:off x="6144113" y="4992351"/>
                  <a:ext cx="404999" cy="62046"/>
                  <a:chOff x="4454334" y="1883716"/>
                  <a:chExt cx="1267720" cy="199479"/>
                </a:xfrm>
              </p:grpSpPr>
              <p:cxnSp>
                <p:nvCxnSpPr>
                  <p:cNvPr id="46" name="Gerade Verbindung mit Pfeil 45"/>
                  <p:cNvCxnSpPr/>
                  <p:nvPr/>
                </p:nvCxnSpPr>
                <p:spPr bwMode="auto">
                  <a:xfrm>
                    <a:off x="4501450" y="2083195"/>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p:cNvCxnSpPr/>
                  <p:nvPr/>
                </p:nvCxnSpPr>
                <p:spPr bwMode="auto">
                  <a:xfrm rot="-1200000">
                    <a:off x="4454334" y="1883716"/>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p:cNvGrpSpPr/>
                <p:nvPr/>
              </p:nvGrpSpPr>
              <p:grpSpPr>
                <a:xfrm rot="3046148">
                  <a:off x="6155542" y="5234449"/>
                  <a:ext cx="394313" cy="63728"/>
                  <a:chOff x="4454334" y="1883716"/>
                  <a:chExt cx="1267720" cy="199479"/>
                </a:xfrm>
              </p:grpSpPr>
              <p:cxnSp>
                <p:nvCxnSpPr>
                  <p:cNvPr id="44" name="Gerade Verbindung mit Pfeil 43"/>
                  <p:cNvCxnSpPr/>
                  <p:nvPr/>
                </p:nvCxnSpPr>
                <p:spPr bwMode="auto">
                  <a:xfrm>
                    <a:off x="4501450" y="2083195"/>
                    <a:ext cx="1220604" cy="0"/>
                  </a:xfrm>
                  <a:prstGeom prst="straightConnector1">
                    <a:avLst/>
                  </a:prstGeom>
                  <a:noFill/>
                  <a:ln w="9525" cap="flat" cmpd="sng" algn="ctr">
                    <a:solidFill>
                      <a:schemeClr val="tx1"/>
                    </a:solidFill>
                    <a:prstDash val="dash"/>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p:cNvCxnSpPr/>
                  <p:nvPr/>
                </p:nvCxnSpPr>
                <p:spPr bwMode="auto">
                  <a:xfrm rot="-1200000">
                    <a:off x="4454334" y="1883716"/>
                    <a:ext cx="1220604" cy="0"/>
                  </a:xfrm>
                  <a:prstGeom prst="straightConnector1">
                    <a:avLst/>
                  </a:prstGeom>
                  <a:noFill/>
                  <a:ln w="9525" cap="flat" cmpd="sng" algn="ctr">
                    <a:solidFill>
                      <a:schemeClr val="tx1"/>
                    </a:solidFill>
                    <a:prstDash val="dash"/>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3" name="Textfeld 32"/>
              <p:cNvSpPr txBox="1"/>
              <p:nvPr/>
            </p:nvSpPr>
            <p:spPr>
              <a:xfrm>
                <a:off x="1847894" y="4509120"/>
                <a:ext cx="591437" cy="218636"/>
              </a:xfrm>
              <a:prstGeom prst="rect">
                <a:avLst/>
              </a:prstGeom>
              <a:noFill/>
            </p:spPr>
            <p:txBody>
              <a:bodyPr wrap="square" rtlCol="0">
                <a:spAutoFit/>
              </a:bodyPr>
              <a:lstStyle/>
              <a:p>
                <a:pPr>
                  <a:tabLst>
                    <a:tab pos="361950" algn="l"/>
                    <a:tab pos="2152650" algn="l"/>
                  </a:tabLst>
                </a:pPr>
                <a:r>
                  <a:rPr lang="de-CH" sz="800" dirty="0" smtClean="0">
                    <a:latin typeface="+mn-lt"/>
                  </a:rPr>
                  <a:t>Zeitraum	</a:t>
                </a:r>
                <a:endParaRPr lang="de-CH" sz="800" dirty="0">
                  <a:latin typeface="+mn-lt"/>
                </a:endParaRPr>
              </a:p>
            </p:txBody>
          </p:sp>
          <p:sp>
            <p:nvSpPr>
              <p:cNvPr id="34" name="Textfeld 33"/>
              <p:cNvSpPr txBox="1"/>
              <p:nvPr/>
            </p:nvSpPr>
            <p:spPr>
              <a:xfrm>
                <a:off x="2028983" y="4646921"/>
                <a:ext cx="527392" cy="218636"/>
              </a:xfrm>
              <a:prstGeom prst="rect">
                <a:avLst/>
              </a:prstGeom>
              <a:noFill/>
            </p:spPr>
            <p:txBody>
              <a:bodyPr wrap="square" rtlCol="0">
                <a:spAutoFit/>
              </a:bodyPr>
              <a:lstStyle/>
              <a:p>
                <a:pPr>
                  <a:tabLst>
                    <a:tab pos="361950" algn="l"/>
                    <a:tab pos="1971675" algn="l"/>
                  </a:tabLst>
                </a:pPr>
                <a:r>
                  <a:rPr lang="de-CH" sz="800" dirty="0" smtClean="0">
                    <a:latin typeface="+mn-lt"/>
                  </a:rPr>
                  <a:t>Region</a:t>
                </a:r>
                <a:endParaRPr lang="de-CH" sz="800" dirty="0">
                  <a:latin typeface="+mn-lt"/>
                </a:endParaRPr>
              </a:p>
            </p:txBody>
          </p:sp>
          <p:sp>
            <p:nvSpPr>
              <p:cNvPr id="35" name="Textfeld 34"/>
              <p:cNvSpPr txBox="1"/>
              <p:nvPr/>
            </p:nvSpPr>
            <p:spPr>
              <a:xfrm>
                <a:off x="2203830" y="4788951"/>
                <a:ext cx="611868" cy="218636"/>
              </a:xfrm>
              <a:prstGeom prst="rect">
                <a:avLst/>
              </a:prstGeom>
              <a:noFill/>
            </p:spPr>
            <p:txBody>
              <a:bodyPr wrap="square" rtlCol="0">
                <a:spAutoFit/>
              </a:bodyPr>
              <a:lstStyle/>
              <a:p>
                <a:pPr>
                  <a:tabLst>
                    <a:tab pos="361950" algn="l"/>
                    <a:tab pos="1704975" algn="l"/>
                  </a:tabLst>
                </a:pPr>
                <a:r>
                  <a:rPr lang="de-CH" sz="800" dirty="0" smtClean="0">
                    <a:latin typeface="+mn-lt"/>
                  </a:rPr>
                  <a:t>Prozess	</a:t>
                </a:r>
                <a:endParaRPr lang="de-CH" sz="800" dirty="0">
                  <a:latin typeface="+mn-lt"/>
                </a:endParaRPr>
              </a:p>
            </p:txBody>
          </p:sp>
          <p:sp>
            <p:nvSpPr>
              <p:cNvPr id="36" name="Textfeld 35"/>
              <p:cNvSpPr txBox="1"/>
              <p:nvPr/>
            </p:nvSpPr>
            <p:spPr>
              <a:xfrm>
                <a:off x="2338669" y="4926981"/>
                <a:ext cx="477030" cy="218636"/>
              </a:xfrm>
              <a:prstGeom prst="rect">
                <a:avLst/>
              </a:prstGeom>
              <a:noFill/>
            </p:spPr>
            <p:txBody>
              <a:bodyPr wrap="square" rtlCol="0">
                <a:spAutoFit/>
              </a:bodyPr>
              <a:lstStyle/>
              <a:p>
                <a:pPr>
                  <a:tabLst>
                    <a:tab pos="361950" algn="l"/>
                    <a:tab pos="1524000" algn="l"/>
                  </a:tabLst>
                </a:pPr>
                <a:r>
                  <a:rPr lang="de-CH" sz="800" dirty="0" smtClean="0">
                    <a:latin typeface="+mn-lt"/>
                  </a:rPr>
                  <a:t>Label	</a:t>
                </a:r>
                <a:endParaRPr lang="de-CH" sz="800" dirty="0">
                  <a:latin typeface="+mn-lt"/>
                </a:endParaRPr>
              </a:p>
            </p:txBody>
          </p:sp>
          <p:sp>
            <p:nvSpPr>
              <p:cNvPr id="37" name="Textfeld 36"/>
              <p:cNvSpPr txBox="1"/>
              <p:nvPr/>
            </p:nvSpPr>
            <p:spPr>
              <a:xfrm>
                <a:off x="2374947" y="5074215"/>
                <a:ext cx="541309" cy="218636"/>
              </a:xfrm>
              <a:prstGeom prst="rect">
                <a:avLst/>
              </a:prstGeom>
              <a:noFill/>
            </p:spPr>
            <p:txBody>
              <a:bodyPr wrap="square" rtlCol="0">
                <a:spAutoFit/>
              </a:bodyPr>
              <a:lstStyle/>
              <a:p>
                <a:pPr>
                  <a:tabLst>
                    <a:tab pos="361950" algn="l"/>
                    <a:tab pos="1524000" algn="l"/>
                  </a:tabLst>
                </a:pPr>
                <a:r>
                  <a:rPr lang="de-CH" sz="800" dirty="0" smtClean="0">
                    <a:latin typeface="+mn-lt"/>
                  </a:rPr>
                  <a:t>Akteur	</a:t>
                </a:r>
                <a:endParaRPr lang="de-CH" sz="800" dirty="0">
                  <a:latin typeface="+mn-lt"/>
                </a:endParaRPr>
              </a:p>
            </p:txBody>
          </p:sp>
          <p:sp>
            <p:nvSpPr>
              <p:cNvPr id="38" name="Textfeld 37"/>
              <p:cNvSpPr txBox="1"/>
              <p:nvPr/>
            </p:nvSpPr>
            <p:spPr>
              <a:xfrm>
                <a:off x="2393793" y="5245897"/>
                <a:ext cx="624810" cy="218636"/>
              </a:xfrm>
              <a:prstGeom prst="rect">
                <a:avLst/>
              </a:prstGeom>
              <a:noFill/>
            </p:spPr>
            <p:txBody>
              <a:bodyPr wrap="square" rtlCol="0">
                <a:spAutoFit/>
              </a:bodyPr>
              <a:lstStyle/>
              <a:p>
                <a:pPr>
                  <a:tabLst>
                    <a:tab pos="361950" algn="l"/>
                    <a:tab pos="1524000" algn="l"/>
                  </a:tabLst>
                </a:pPr>
                <a:r>
                  <a:rPr lang="de-CH" sz="800" dirty="0" smtClean="0">
                    <a:latin typeface="+mn-lt"/>
                  </a:rPr>
                  <a:t>Indikator	</a:t>
                </a:r>
                <a:endParaRPr lang="de-CH" sz="800" dirty="0">
                  <a:latin typeface="+mn-lt"/>
                </a:endParaRPr>
              </a:p>
            </p:txBody>
          </p:sp>
        </p:grpSp>
        <p:sp>
          <p:nvSpPr>
            <p:cNvPr id="525" name="Rechteck 524"/>
            <p:cNvSpPr/>
            <p:nvPr/>
          </p:nvSpPr>
          <p:spPr>
            <a:xfrm>
              <a:off x="1738095" y="5521701"/>
              <a:ext cx="1781944" cy="307777"/>
            </a:xfrm>
            <a:prstGeom prst="rect">
              <a:avLst/>
            </a:prstGeom>
          </p:spPr>
          <p:txBody>
            <a:bodyPr wrap="square">
              <a:spAutoFit/>
            </a:bodyPr>
            <a:lstStyle/>
            <a:p>
              <a:r>
                <a:rPr lang="de-DE" sz="1400" dirty="0" smtClean="0"/>
                <a:t>Koordinaten</a:t>
              </a:r>
            </a:p>
          </p:txBody>
        </p:sp>
      </p:grpSp>
      <p:grpSp>
        <p:nvGrpSpPr>
          <p:cNvPr id="222" name="Gruppieren 221"/>
          <p:cNvGrpSpPr/>
          <p:nvPr/>
        </p:nvGrpSpPr>
        <p:grpSpPr>
          <a:xfrm>
            <a:off x="-27849" y="4993834"/>
            <a:ext cx="1781944" cy="1364665"/>
            <a:chOff x="-27849" y="4993834"/>
            <a:chExt cx="1781944" cy="1364665"/>
          </a:xfrm>
        </p:grpSpPr>
        <p:pic>
          <p:nvPicPr>
            <p:cNvPr id="255"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0417" y="4993834"/>
              <a:ext cx="1492907" cy="105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6" name="Rechteck 525"/>
            <p:cNvSpPr/>
            <p:nvPr/>
          </p:nvSpPr>
          <p:spPr>
            <a:xfrm>
              <a:off x="-27849" y="6050722"/>
              <a:ext cx="1781944" cy="307777"/>
            </a:xfrm>
            <a:prstGeom prst="rect">
              <a:avLst/>
            </a:prstGeom>
          </p:spPr>
          <p:txBody>
            <a:bodyPr wrap="square">
              <a:spAutoFit/>
            </a:bodyPr>
            <a:lstStyle/>
            <a:p>
              <a:r>
                <a:rPr lang="de-DE" sz="1400" dirty="0" smtClean="0"/>
                <a:t>Design</a:t>
              </a:r>
            </a:p>
          </p:txBody>
        </p:sp>
      </p:grpSp>
      <p:grpSp>
        <p:nvGrpSpPr>
          <p:cNvPr id="224" name="Gruppieren 223"/>
          <p:cNvGrpSpPr/>
          <p:nvPr/>
        </p:nvGrpSpPr>
        <p:grpSpPr>
          <a:xfrm>
            <a:off x="1115616" y="5974538"/>
            <a:ext cx="1781944" cy="882692"/>
            <a:chOff x="1311260" y="5974538"/>
            <a:chExt cx="1781944" cy="882692"/>
          </a:xfrm>
        </p:grpSpPr>
        <p:grpSp>
          <p:nvGrpSpPr>
            <p:cNvPr id="257" name="Gruppieren 256"/>
            <p:cNvGrpSpPr/>
            <p:nvPr/>
          </p:nvGrpSpPr>
          <p:grpSpPr>
            <a:xfrm>
              <a:off x="1762883" y="5974538"/>
              <a:ext cx="676448" cy="831363"/>
              <a:chOff x="1119407" y="2705100"/>
              <a:chExt cx="1906409" cy="2714898"/>
            </a:xfrm>
          </p:grpSpPr>
          <p:grpSp>
            <p:nvGrpSpPr>
              <p:cNvPr id="258" name="Group 574"/>
              <p:cNvGrpSpPr>
                <a:grpSpLocks/>
              </p:cNvGrpSpPr>
              <p:nvPr/>
            </p:nvGrpSpPr>
            <p:grpSpPr bwMode="auto">
              <a:xfrm>
                <a:off x="1119407" y="3444002"/>
                <a:ext cx="1369380" cy="1370839"/>
                <a:chOff x="3780" y="1094"/>
                <a:chExt cx="750" cy="743"/>
              </a:xfrm>
            </p:grpSpPr>
            <p:sp>
              <p:nvSpPr>
                <p:cNvPr id="267" name="Oval 575"/>
                <p:cNvSpPr>
                  <a:spLocks noChangeArrowheads="1"/>
                </p:cNvSpPr>
                <p:nvPr/>
              </p:nvSpPr>
              <p:spPr bwMode="auto">
                <a:xfrm>
                  <a:off x="3782" y="1096"/>
                  <a:ext cx="745"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68" name="Oval 576"/>
                <p:cNvSpPr>
                  <a:spLocks noChangeArrowheads="1"/>
                </p:cNvSpPr>
                <p:nvPr/>
              </p:nvSpPr>
              <p:spPr bwMode="auto">
                <a:xfrm>
                  <a:off x="3870" y="1095"/>
                  <a:ext cx="57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69" name="Oval 577"/>
                <p:cNvSpPr>
                  <a:spLocks noChangeArrowheads="1"/>
                </p:cNvSpPr>
                <p:nvPr/>
              </p:nvSpPr>
              <p:spPr bwMode="auto">
                <a:xfrm>
                  <a:off x="3972" y="1094"/>
                  <a:ext cx="367"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70" name="Oval 578"/>
                <p:cNvSpPr>
                  <a:spLocks noChangeArrowheads="1"/>
                </p:cNvSpPr>
                <p:nvPr/>
              </p:nvSpPr>
              <p:spPr bwMode="auto">
                <a:xfrm>
                  <a:off x="4065" y="1099"/>
                  <a:ext cx="18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71" name="Line 579"/>
                <p:cNvSpPr>
                  <a:spLocks noChangeShapeType="1"/>
                </p:cNvSpPr>
                <p:nvPr/>
              </p:nvSpPr>
              <p:spPr bwMode="auto">
                <a:xfrm>
                  <a:off x="4155" y="1098"/>
                  <a:ext cx="0" cy="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2" name="Line 580"/>
                <p:cNvSpPr>
                  <a:spLocks noChangeShapeType="1"/>
                </p:cNvSpPr>
                <p:nvPr/>
              </p:nvSpPr>
              <p:spPr bwMode="auto">
                <a:xfrm>
                  <a:off x="3780" y="1464"/>
                  <a:ext cx="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3" name="Line 581"/>
                <p:cNvSpPr>
                  <a:spLocks noChangeShapeType="1"/>
                </p:cNvSpPr>
                <p:nvPr/>
              </p:nvSpPr>
              <p:spPr bwMode="auto">
                <a:xfrm flipV="1">
                  <a:off x="3792" y="1555"/>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4" name="Line 582"/>
                <p:cNvSpPr>
                  <a:spLocks noChangeShapeType="1"/>
                </p:cNvSpPr>
                <p:nvPr/>
              </p:nvSpPr>
              <p:spPr bwMode="auto">
                <a:xfrm flipV="1">
                  <a:off x="3825" y="1646"/>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5" name="Line 583"/>
                <p:cNvSpPr>
                  <a:spLocks noChangeShapeType="1"/>
                </p:cNvSpPr>
                <p:nvPr/>
              </p:nvSpPr>
              <p:spPr bwMode="auto">
                <a:xfrm flipV="1">
                  <a:off x="3897" y="1737"/>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6" name="Line 584"/>
                <p:cNvSpPr>
                  <a:spLocks noChangeShapeType="1"/>
                </p:cNvSpPr>
                <p:nvPr/>
              </p:nvSpPr>
              <p:spPr bwMode="auto">
                <a:xfrm flipH="1" flipV="1">
                  <a:off x="3792" y="1373"/>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7" name="Line 585"/>
                <p:cNvSpPr>
                  <a:spLocks noChangeShapeType="1"/>
                </p:cNvSpPr>
                <p:nvPr/>
              </p:nvSpPr>
              <p:spPr bwMode="auto">
                <a:xfrm flipH="1" flipV="1">
                  <a:off x="3825" y="1282"/>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8" name="Line 586"/>
                <p:cNvSpPr>
                  <a:spLocks noChangeShapeType="1"/>
                </p:cNvSpPr>
                <p:nvPr/>
              </p:nvSpPr>
              <p:spPr bwMode="auto">
                <a:xfrm flipH="1" flipV="1">
                  <a:off x="3897" y="1192"/>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cxnSp>
            <p:nvCxnSpPr>
              <p:cNvPr id="259" name="Gerade Verbindung mit Pfeil 87"/>
              <p:cNvCxnSpPr/>
              <p:nvPr/>
            </p:nvCxnSpPr>
            <p:spPr bwMode="auto">
              <a:xfrm>
                <a:off x="1822956" y="4138928"/>
                <a:ext cx="1202860" cy="323517"/>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 Verbindung mit Pfeil 88"/>
              <p:cNvCxnSpPr/>
              <p:nvPr/>
            </p:nvCxnSpPr>
            <p:spPr bwMode="auto">
              <a:xfrm flipV="1">
                <a:off x="1811248" y="3956541"/>
                <a:ext cx="1214568" cy="185112"/>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 Verbindung mit Pfeil 89"/>
              <p:cNvCxnSpPr/>
              <p:nvPr/>
            </p:nvCxnSpPr>
            <p:spPr bwMode="auto">
              <a:xfrm rot="5400000" flipH="1" flipV="1">
                <a:off x="1359644" y="3270389"/>
                <a:ext cx="1312489" cy="416444"/>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Gerade Verbindung mit Pfeil 92"/>
              <p:cNvCxnSpPr/>
              <p:nvPr/>
            </p:nvCxnSpPr>
            <p:spPr bwMode="auto">
              <a:xfrm flipV="1">
                <a:off x="1809776" y="3482146"/>
                <a:ext cx="1115071" cy="651079"/>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Gerade Verbindung mit Pfeil 93"/>
              <p:cNvCxnSpPr/>
              <p:nvPr/>
            </p:nvCxnSpPr>
            <p:spPr bwMode="auto">
              <a:xfrm rot="5400000" flipH="1" flipV="1">
                <a:off x="1714745" y="3238060"/>
                <a:ext cx="993192" cy="816871"/>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Gerade Verbindung mit Pfeil 95"/>
              <p:cNvCxnSpPr/>
              <p:nvPr/>
            </p:nvCxnSpPr>
            <p:spPr bwMode="auto">
              <a:xfrm rot="16200000" flipH="1">
                <a:off x="1587626" y="4387847"/>
                <a:ext cx="1272969" cy="791333"/>
              </a:xfrm>
              <a:prstGeom prst="curvedConnector3">
                <a:avLst>
                  <a:gd name="adj1" fmla="val 50000"/>
                </a:avLst>
              </a:prstGeom>
              <a:noFill/>
              <a:ln w="9525" cap="flat" cmpd="sng" algn="ctr">
                <a:solidFill>
                  <a:srgbClr val="0000FF"/>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Gerade Verbindung mit Pfeil 96"/>
              <p:cNvCxnSpPr/>
              <p:nvPr/>
            </p:nvCxnSpPr>
            <p:spPr bwMode="auto">
              <a:xfrm>
                <a:off x="1809966" y="4147720"/>
                <a:ext cx="1134386" cy="675402"/>
              </a:xfrm>
              <a:prstGeom prst="curvedConnector3">
                <a:avLst>
                  <a:gd name="adj1" fmla="val 50000"/>
                </a:avLst>
              </a:prstGeom>
              <a:noFill/>
              <a:ln w="9525" cap="flat" cmpd="sng" algn="ctr">
                <a:solidFill>
                  <a:srgbClr val="0000FF"/>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89"/>
              <p:cNvCxnSpPr/>
              <p:nvPr/>
            </p:nvCxnSpPr>
            <p:spPr bwMode="auto">
              <a:xfrm rot="5400000" flipH="1" flipV="1">
                <a:off x="1137259" y="3366597"/>
                <a:ext cx="1419715" cy="96722"/>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27" name="Rechteck 526"/>
            <p:cNvSpPr/>
            <p:nvPr/>
          </p:nvSpPr>
          <p:spPr>
            <a:xfrm>
              <a:off x="1311260" y="6549453"/>
              <a:ext cx="1781944" cy="307777"/>
            </a:xfrm>
            <a:prstGeom prst="rect">
              <a:avLst/>
            </a:prstGeom>
          </p:spPr>
          <p:txBody>
            <a:bodyPr wrap="square">
              <a:spAutoFit/>
            </a:bodyPr>
            <a:lstStyle/>
            <a:p>
              <a:r>
                <a:rPr lang="de-DE" sz="1400" dirty="0" smtClean="0"/>
                <a:t>Terms</a:t>
              </a:r>
            </a:p>
          </p:txBody>
        </p:sp>
      </p:grpSp>
      <p:sp>
        <p:nvSpPr>
          <p:cNvPr id="535" name="Rechteck 534"/>
          <p:cNvSpPr/>
          <p:nvPr/>
        </p:nvSpPr>
        <p:spPr>
          <a:xfrm flipV="1">
            <a:off x="4952420" y="4437112"/>
            <a:ext cx="270571" cy="307777"/>
          </a:xfrm>
          <a:prstGeom prst="rect">
            <a:avLst/>
          </a:prstGeom>
        </p:spPr>
        <p:txBody>
          <a:bodyPr wrap="square">
            <a:spAutoFit/>
          </a:bodyPr>
          <a:lstStyle/>
          <a:p>
            <a:r>
              <a:rPr lang="de-DE" sz="1400" b="1" dirty="0" smtClean="0">
                <a:solidFill>
                  <a:srgbClr val="0000FF"/>
                </a:solidFill>
              </a:rPr>
              <a:t>?</a:t>
            </a:r>
          </a:p>
        </p:txBody>
      </p:sp>
      <p:cxnSp>
        <p:nvCxnSpPr>
          <p:cNvPr id="536" name="Gerade Verbindung mit Pfeil 535"/>
          <p:cNvCxnSpPr>
            <a:stCxn id="256" idx="2"/>
            <a:endCxn id="535" idx="2"/>
          </p:cNvCxnSpPr>
          <p:nvPr/>
        </p:nvCxnSpPr>
        <p:spPr>
          <a:xfrm flipH="1">
            <a:off x="5087706" y="3966424"/>
            <a:ext cx="488407" cy="470688"/>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39" name="Rechteck 538"/>
          <p:cNvSpPr/>
          <p:nvPr/>
        </p:nvSpPr>
        <p:spPr>
          <a:xfrm flipV="1">
            <a:off x="3872300" y="2761183"/>
            <a:ext cx="270571" cy="307777"/>
          </a:xfrm>
          <a:prstGeom prst="rect">
            <a:avLst/>
          </a:prstGeom>
        </p:spPr>
        <p:txBody>
          <a:bodyPr wrap="square">
            <a:spAutoFit/>
          </a:bodyPr>
          <a:lstStyle/>
          <a:p>
            <a:r>
              <a:rPr lang="de-DE" sz="1400" b="1" dirty="0" smtClean="0">
                <a:solidFill>
                  <a:srgbClr val="0000FF"/>
                </a:solidFill>
              </a:rPr>
              <a:t>?</a:t>
            </a:r>
          </a:p>
        </p:txBody>
      </p:sp>
      <p:cxnSp>
        <p:nvCxnSpPr>
          <p:cNvPr id="540" name="Gerade Verbindung mit Pfeil 539"/>
          <p:cNvCxnSpPr>
            <a:endCxn id="539" idx="2"/>
          </p:cNvCxnSpPr>
          <p:nvPr/>
        </p:nvCxnSpPr>
        <p:spPr>
          <a:xfrm>
            <a:off x="3924917" y="1072919"/>
            <a:ext cx="82669" cy="1688264"/>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41" name="Rechteck 540"/>
          <p:cNvSpPr/>
          <p:nvPr/>
        </p:nvSpPr>
        <p:spPr>
          <a:xfrm flipV="1">
            <a:off x="7872618" y="1419224"/>
            <a:ext cx="270571" cy="307777"/>
          </a:xfrm>
          <a:prstGeom prst="rect">
            <a:avLst/>
          </a:prstGeom>
        </p:spPr>
        <p:txBody>
          <a:bodyPr wrap="square">
            <a:spAutoFit/>
          </a:bodyPr>
          <a:lstStyle/>
          <a:p>
            <a:r>
              <a:rPr lang="de-DE" sz="1400" b="1" dirty="0" smtClean="0">
                <a:solidFill>
                  <a:srgbClr val="0000FF"/>
                </a:solidFill>
              </a:rPr>
              <a:t>?</a:t>
            </a:r>
          </a:p>
        </p:txBody>
      </p:sp>
      <p:cxnSp>
        <p:nvCxnSpPr>
          <p:cNvPr id="542" name="Gerade Verbindung mit Pfeil 541"/>
          <p:cNvCxnSpPr>
            <a:endCxn id="541" idx="2"/>
          </p:cNvCxnSpPr>
          <p:nvPr/>
        </p:nvCxnSpPr>
        <p:spPr>
          <a:xfrm>
            <a:off x="4962521" y="404664"/>
            <a:ext cx="3045383" cy="1014560"/>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43" name="Rechteck 542"/>
          <p:cNvSpPr/>
          <p:nvPr/>
        </p:nvSpPr>
        <p:spPr>
          <a:xfrm flipV="1">
            <a:off x="3584268" y="4437112"/>
            <a:ext cx="270571" cy="307777"/>
          </a:xfrm>
          <a:prstGeom prst="rect">
            <a:avLst/>
          </a:prstGeom>
        </p:spPr>
        <p:txBody>
          <a:bodyPr wrap="square">
            <a:spAutoFit/>
          </a:bodyPr>
          <a:lstStyle/>
          <a:p>
            <a:r>
              <a:rPr lang="de-DE" sz="1400" b="1" dirty="0" smtClean="0">
                <a:solidFill>
                  <a:srgbClr val="0000FF"/>
                </a:solidFill>
              </a:rPr>
              <a:t>?</a:t>
            </a:r>
          </a:p>
        </p:txBody>
      </p:sp>
      <p:cxnSp>
        <p:nvCxnSpPr>
          <p:cNvPr id="544" name="Gerade Verbindung mit Pfeil 543"/>
          <p:cNvCxnSpPr/>
          <p:nvPr/>
        </p:nvCxnSpPr>
        <p:spPr>
          <a:xfrm flipH="1">
            <a:off x="3719554" y="3991594"/>
            <a:ext cx="106406" cy="517526"/>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45" name="Rechteck 544"/>
          <p:cNvSpPr/>
          <p:nvPr/>
        </p:nvSpPr>
        <p:spPr>
          <a:xfrm flipV="1">
            <a:off x="5191026" y="2761183"/>
            <a:ext cx="270571" cy="307777"/>
          </a:xfrm>
          <a:prstGeom prst="rect">
            <a:avLst/>
          </a:prstGeom>
        </p:spPr>
        <p:txBody>
          <a:bodyPr wrap="square">
            <a:spAutoFit/>
          </a:bodyPr>
          <a:lstStyle/>
          <a:p>
            <a:r>
              <a:rPr lang="de-DE" sz="1400" b="1" dirty="0" smtClean="0">
                <a:solidFill>
                  <a:srgbClr val="0000FF"/>
                </a:solidFill>
              </a:rPr>
              <a:t>?</a:t>
            </a:r>
          </a:p>
        </p:txBody>
      </p:sp>
      <p:cxnSp>
        <p:nvCxnSpPr>
          <p:cNvPr id="546" name="Gerade Verbindung mit Pfeil 545"/>
          <p:cNvCxnSpPr>
            <a:endCxn id="545" idx="2"/>
          </p:cNvCxnSpPr>
          <p:nvPr/>
        </p:nvCxnSpPr>
        <p:spPr>
          <a:xfrm>
            <a:off x="4379693" y="692820"/>
            <a:ext cx="946619" cy="206836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47" name="Rechteck 546"/>
          <p:cNvSpPr/>
          <p:nvPr/>
        </p:nvSpPr>
        <p:spPr>
          <a:xfrm flipV="1">
            <a:off x="3889761" y="4437112"/>
            <a:ext cx="270571" cy="307777"/>
          </a:xfrm>
          <a:prstGeom prst="rect">
            <a:avLst/>
          </a:prstGeom>
        </p:spPr>
        <p:txBody>
          <a:bodyPr wrap="square">
            <a:spAutoFit/>
          </a:bodyPr>
          <a:lstStyle/>
          <a:p>
            <a:r>
              <a:rPr lang="de-DE" sz="1400" b="1" dirty="0" smtClean="0">
                <a:solidFill>
                  <a:srgbClr val="0000FF"/>
                </a:solidFill>
              </a:rPr>
              <a:t>?</a:t>
            </a:r>
          </a:p>
        </p:txBody>
      </p:sp>
      <p:cxnSp>
        <p:nvCxnSpPr>
          <p:cNvPr id="551" name="Gerade Verbindung mit Pfeil 550"/>
          <p:cNvCxnSpPr/>
          <p:nvPr/>
        </p:nvCxnSpPr>
        <p:spPr>
          <a:xfrm flipV="1">
            <a:off x="1311260" y="4945475"/>
            <a:ext cx="2273008" cy="730115"/>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6" name="Gerade Verbindung mit Pfeil 555"/>
          <p:cNvCxnSpPr>
            <a:endCxn id="50" idx="2"/>
          </p:cNvCxnSpPr>
          <p:nvPr/>
        </p:nvCxnSpPr>
        <p:spPr>
          <a:xfrm flipV="1">
            <a:off x="421173" y="5253367"/>
            <a:ext cx="1133059" cy="328354"/>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9" name="Gerade Verbindung mit Pfeil 558"/>
          <p:cNvCxnSpPr>
            <a:endCxn id="58" idx="0"/>
          </p:cNvCxnSpPr>
          <p:nvPr/>
        </p:nvCxnSpPr>
        <p:spPr>
          <a:xfrm flipH="1" flipV="1">
            <a:off x="1623778" y="5411085"/>
            <a:ext cx="19261" cy="845088"/>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63" name="Gerade Verbindung mit Pfeil 562"/>
          <p:cNvCxnSpPr>
            <a:stCxn id="267" idx="2"/>
          </p:cNvCxnSpPr>
          <p:nvPr/>
        </p:nvCxnSpPr>
        <p:spPr>
          <a:xfrm flipH="1" flipV="1">
            <a:off x="109170" y="5877272"/>
            <a:ext cx="1459365" cy="53314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050" name="Picture 2" descr="W:\tpBodenBioMasse\Document\Quellen.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457547" y="5445224"/>
            <a:ext cx="4879249" cy="1337046"/>
          </a:xfrm>
          <a:prstGeom prst="rect">
            <a:avLst/>
          </a:prstGeom>
          <a:noFill/>
          <a:extLst>
            <a:ext uri="{909E8E84-426E-40DD-AFC4-6F175D3DCCD1}">
              <a14:hiddenFill xmlns:a14="http://schemas.microsoft.com/office/drawing/2010/main">
                <a:solidFill>
                  <a:srgbClr val="FFFFFF"/>
                </a:solidFill>
              </a14:hiddenFill>
            </a:ext>
          </a:extLst>
        </p:spPr>
      </p:pic>
      <p:grpSp>
        <p:nvGrpSpPr>
          <p:cNvPr id="230" name="Gruppieren 229"/>
          <p:cNvGrpSpPr/>
          <p:nvPr/>
        </p:nvGrpSpPr>
        <p:grpSpPr>
          <a:xfrm>
            <a:off x="3530755" y="4293096"/>
            <a:ext cx="5129569" cy="1024878"/>
            <a:chOff x="3726399" y="4293096"/>
            <a:chExt cx="5129569" cy="1024878"/>
          </a:xfrm>
        </p:grpSpPr>
        <p:grpSp>
          <p:nvGrpSpPr>
            <p:cNvPr id="84" name="Gruppieren 83"/>
            <p:cNvGrpSpPr/>
            <p:nvPr/>
          </p:nvGrpSpPr>
          <p:grpSpPr>
            <a:xfrm>
              <a:off x="3726399" y="4293096"/>
              <a:ext cx="4734033" cy="1024878"/>
              <a:chOff x="2775119" y="1212112"/>
              <a:chExt cx="6453963" cy="1738092"/>
            </a:xfrm>
          </p:grpSpPr>
          <p:grpSp>
            <p:nvGrpSpPr>
              <p:cNvPr id="85" name="Gruppieren 84"/>
              <p:cNvGrpSpPr/>
              <p:nvPr/>
            </p:nvGrpSpPr>
            <p:grpSpPr>
              <a:xfrm>
                <a:off x="7194564" y="1828699"/>
                <a:ext cx="1049951" cy="1121504"/>
                <a:chOff x="6495613" y="1828699"/>
                <a:chExt cx="1049951" cy="1121504"/>
              </a:xfrm>
            </p:grpSpPr>
            <p:grpSp>
              <p:nvGrpSpPr>
                <p:cNvPr id="196" name="Group 104"/>
                <p:cNvGrpSpPr>
                  <a:grpSpLocks noChangeAspect="1"/>
                </p:cNvGrpSpPr>
                <p:nvPr/>
              </p:nvGrpSpPr>
              <p:grpSpPr bwMode="auto">
                <a:xfrm rot="18866265">
                  <a:off x="6743368" y="2471352"/>
                  <a:ext cx="307252" cy="401352"/>
                  <a:chOff x="2591" y="1316"/>
                  <a:chExt cx="1198" cy="1449"/>
                </a:xfrm>
                <a:solidFill>
                  <a:srgbClr val="92D050">
                    <a:alpha val="50000"/>
                  </a:srgbClr>
                </a:solidFill>
              </p:grpSpPr>
              <p:grpSp>
                <p:nvGrpSpPr>
                  <p:cNvPr id="214" name="Group 105"/>
                  <p:cNvGrpSpPr>
                    <a:grpSpLocks/>
                  </p:cNvGrpSpPr>
                  <p:nvPr/>
                </p:nvGrpSpPr>
                <p:grpSpPr bwMode="auto">
                  <a:xfrm rot="3158908">
                    <a:off x="2465" y="1442"/>
                    <a:ext cx="1449" cy="1198"/>
                    <a:chOff x="1897" y="1379"/>
                    <a:chExt cx="638" cy="415"/>
                  </a:xfrm>
                  <a:grpFill/>
                </p:grpSpPr>
                <p:sp>
                  <p:nvSpPr>
                    <p:cNvPr id="218" name="AutoShape 106"/>
                    <p:cNvSpPr>
                      <a:spLocks noChangeArrowheads="1"/>
                    </p:cNvSpPr>
                    <p:nvPr/>
                  </p:nvSpPr>
                  <p:spPr bwMode="auto">
                    <a:xfrm rot="5400000">
                      <a:off x="2008" y="1268"/>
                      <a:ext cx="415" cy="638"/>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9" name="AutoShape 107"/>
                    <p:cNvSpPr>
                      <a:spLocks noChangeAspect="1" noChangeArrowheads="1"/>
                    </p:cNvSpPr>
                    <p:nvPr/>
                  </p:nvSpPr>
                  <p:spPr bwMode="auto">
                    <a:xfrm rot="5400000">
                      <a:off x="2148" y="1342"/>
                      <a:ext cx="136" cy="21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20" name="AutoShape 108"/>
                    <p:cNvSpPr>
                      <a:spLocks noChangeAspect="1" noChangeArrowheads="1"/>
                    </p:cNvSpPr>
                    <p:nvPr/>
                  </p:nvSpPr>
                  <p:spPr bwMode="auto">
                    <a:xfrm rot="5400000">
                      <a:off x="2079" y="1306"/>
                      <a:ext cx="274" cy="42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215" name="Group 109"/>
                  <p:cNvGrpSpPr>
                    <a:grpSpLocks/>
                  </p:cNvGrpSpPr>
                  <p:nvPr/>
                </p:nvGrpSpPr>
                <p:grpSpPr bwMode="auto">
                  <a:xfrm rot="3135967">
                    <a:off x="3256" y="1657"/>
                    <a:ext cx="507" cy="402"/>
                    <a:chOff x="4838" y="958"/>
                    <a:chExt cx="479" cy="368"/>
                  </a:xfrm>
                  <a:grpFill/>
                </p:grpSpPr>
                <p:sp>
                  <p:nvSpPr>
                    <p:cNvPr id="216" name="AutoShape 110"/>
                    <p:cNvSpPr>
                      <a:spLocks noChangeAspect="1" noChangeArrowheads="1"/>
                    </p:cNvSpPr>
                    <p:nvPr/>
                  </p:nvSpPr>
                  <p:spPr bwMode="auto">
                    <a:xfrm rot="5400000">
                      <a:off x="4901" y="910"/>
                      <a:ext cx="353" cy="479"/>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7" name="AutoShape 111"/>
                    <p:cNvSpPr>
                      <a:spLocks noChangeAspect="1" noChangeArrowheads="1"/>
                    </p:cNvSpPr>
                    <p:nvPr/>
                  </p:nvSpPr>
                  <p:spPr bwMode="auto">
                    <a:xfrm rot="5400000">
                      <a:off x="4988" y="937"/>
                      <a:ext cx="171" cy="213"/>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197" name="Gruppieren 196"/>
                <p:cNvGrpSpPr>
                  <a:grpSpLocks noChangeAspect="1"/>
                </p:cNvGrpSpPr>
                <p:nvPr/>
              </p:nvGrpSpPr>
              <p:grpSpPr>
                <a:xfrm rot="2549414">
                  <a:off x="7040312" y="2454590"/>
                  <a:ext cx="273777" cy="420037"/>
                  <a:chOff x="3688445" y="586272"/>
                  <a:chExt cx="1292890" cy="1684135"/>
                </a:xfrm>
                <a:solidFill>
                  <a:schemeClr val="accent6">
                    <a:lumMod val="75000"/>
                    <a:alpha val="56000"/>
                  </a:schemeClr>
                </a:solidFill>
              </p:grpSpPr>
              <p:grpSp>
                <p:nvGrpSpPr>
                  <p:cNvPr id="207" name="Group 43"/>
                  <p:cNvGrpSpPr>
                    <a:grpSpLocks/>
                  </p:cNvGrpSpPr>
                  <p:nvPr/>
                </p:nvGrpSpPr>
                <p:grpSpPr bwMode="auto">
                  <a:xfrm rot="18532150">
                    <a:off x="3492822" y="781895"/>
                    <a:ext cx="1684135" cy="1292890"/>
                    <a:chOff x="2876" y="2855"/>
                    <a:chExt cx="638" cy="415"/>
                  </a:xfrm>
                  <a:grpFill/>
                </p:grpSpPr>
                <p:sp>
                  <p:nvSpPr>
                    <p:cNvPr id="211" name="AutoShape 44"/>
                    <p:cNvSpPr>
                      <a:spLocks noChangeArrowheads="1"/>
                    </p:cNvSpPr>
                    <p:nvPr/>
                  </p:nvSpPr>
                  <p:spPr bwMode="auto">
                    <a:xfrm rot="5400000">
                      <a:off x="2987" y="2744"/>
                      <a:ext cx="415" cy="638"/>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2" name="AutoShape 45"/>
                    <p:cNvSpPr>
                      <a:spLocks noChangeAspect="1" noChangeArrowheads="1"/>
                    </p:cNvSpPr>
                    <p:nvPr/>
                  </p:nvSpPr>
                  <p:spPr bwMode="auto">
                    <a:xfrm rot="5400000">
                      <a:off x="3127" y="2818"/>
                      <a:ext cx="136" cy="21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3" name="AutoShape 46"/>
                    <p:cNvSpPr>
                      <a:spLocks noChangeAspect="1" noChangeArrowheads="1"/>
                    </p:cNvSpPr>
                    <p:nvPr/>
                  </p:nvSpPr>
                  <p:spPr bwMode="auto">
                    <a:xfrm rot="5400000">
                      <a:off x="3058" y="2782"/>
                      <a:ext cx="274" cy="42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208" name="Group 56"/>
                  <p:cNvGrpSpPr>
                    <a:grpSpLocks/>
                  </p:cNvGrpSpPr>
                  <p:nvPr/>
                </p:nvGrpSpPr>
                <p:grpSpPr bwMode="auto">
                  <a:xfrm rot="18511324">
                    <a:off x="3712473" y="953044"/>
                    <a:ext cx="573106" cy="416650"/>
                    <a:chOff x="1155" y="931"/>
                    <a:chExt cx="506" cy="373"/>
                  </a:xfrm>
                  <a:grpFill/>
                </p:grpSpPr>
                <p:sp>
                  <p:nvSpPr>
                    <p:cNvPr id="209" name="AutoShape 57"/>
                    <p:cNvSpPr>
                      <a:spLocks noChangeAspect="1" noChangeArrowheads="1"/>
                    </p:cNvSpPr>
                    <p:nvPr/>
                  </p:nvSpPr>
                  <p:spPr bwMode="auto">
                    <a:xfrm rot="5400000">
                      <a:off x="1221" y="865"/>
                      <a:ext cx="373" cy="506"/>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0" name="AutoShape 58"/>
                    <p:cNvSpPr>
                      <a:spLocks noChangeAspect="1" noChangeArrowheads="1"/>
                    </p:cNvSpPr>
                    <p:nvPr/>
                  </p:nvSpPr>
                  <p:spPr bwMode="auto">
                    <a:xfrm rot="5400000">
                      <a:off x="1328" y="910"/>
                      <a:ext cx="159" cy="201"/>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198" name="Bogen 197"/>
                <p:cNvSpPr>
                  <a:spLocks noChangeAspect="1"/>
                </p:cNvSpPr>
                <p:nvPr/>
              </p:nvSpPr>
              <p:spPr>
                <a:xfrm rot="5400000">
                  <a:off x="6639410" y="2044048"/>
                  <a:ext cx="762358" cy="1049951"/>
                </a:xfrm>
                <a:prstGeom prst="arc">
                  <a:avLst>
                    <a:gd name="adj1" fmla="val 16191918"/>
                    <a:gd name="adj2" fmla="val 5423691"/>
                  </a:avLst>
                </a:prstGeom>
                <a:solidFill>
                  <a:schemeClr val="bg1">
                    <a:alpha val="70000"/>
                  </a:schemeClr>
                </a:solidFill>
                <a:ln w="9525">
                  <a:solidFill>
                    <a:schemeClr val="tx1"/>
                  </a:solidFill>
                  <a:round/>
                  <a:headEnd/>
                  <a:tailEnd/>
                </a:ln>
                <a:effectLst/>
              </p:spPr>
              <p:txBody>
                <a:bodyPr wrap="none" anchor="ctr"/>
                <a:lstStyle/>
                <a:p>
                  <a:endParaRPr lang="de-CH"/>
                </a:p>
              </p:txBody>
            </p:sp>
            <p:cxnSp>
              <p:nvCxnSpPr>
                <p:cNvPr id="199" name="Gerade Verbindung 198"/>
                <p:cNvCxnSpPr>
                  <a:stCxn id="200" idx="1"/>
                  <a:endCxn id="198" idx="1"/>
                </p:cNvCxnSpPr>
                <p:nvPr/>
              </p:nvCxnSpPr>
              <p:spPr bwMode="auto">
                <a:xfrm>
                  <a:off x="7020589" y="2067939"/>
                  <a:ext cx="1" cy="501085"/>
                </a:xfrm>
                <a:prstGeom prst="line">
                  <a:avLst/>
                </a:prstGeom>
                <a:noFill/>
                <a:ln w="9525" cap="flat" cmpd="sng" algn="ctr">
                  <a:solidFill>
                    <a:srgbClr val="0000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 name="Bogen 199"/>
                <p:cNvSpPr/>
                <p:nvPr/>
              </p:nvSpPr>
              <p:spPr>
                <a:xfrm rot="16200000" flipV="1">
                  <a:off x="6785950" y="1723997"/>
                  <a:ext cx="469278" cy="687885"/>
                </a:xfrm>
                <a:prstGeom prst="arc">
                  <a:avLst>
                    <a:gd name="adj1" fmla="val 16191918"/>
                    <a:gd name="adj2" fmla="val 5423691"/>
                  </a:avLst>
                </a:prstGeom>
                <a:solidFill>
                  <a:schemeClr val="bg1">
                    <a:alpha val="60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201" name="Group 172"/>
                <p:cNvGrpSpPr>
                  <a:grpSpLocks/>
                </p:cNvGrpSpPr>
                <p:nvPr/>
              </p:nvGrpSpPr>
              <p:grpSpPr bwMode="auto">
                <a:xfrm rot="20451053">
                  <a:off x="6754993" y="1828699"/>
                  <a:ext cx="175848" cy="105319"/>
                  <a:chOff x="1537" y="1822"/>
                  <a:chExt cx="420" cy="274"/>
                </a:xfrm>
              </p:grpSpPr>
              <p:sp>
                <p:nvSpPr>
                  <p:cNvPr id="205" name="AutoShape 173"/>
                  <p:cNvSpPr>
                    <a:spLocks noChangeAspect="1" noChangeArrowheads="1"/>
                  </p:cNvSpPr>
                  <p:nvPr/>
                </p:nvSpPr>
                <p:spPr bwMode="auto">
                  <a:xfrm rot="5400000">
                    <a:off x="1679" y="1785"/>
                    <a:ext cx="136" cy="210"/>
                  </a:xfrm>
                  <a:prstGeom prst="flowChartSort">
                    <a:avLst/>
                  </a:prstGeom>
                  <a:solidFill>
                    <a:srgbClr val="99CC00">
                      <a:alpha val="50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 name="AutoShape 174"/>
                  <p:cNvSpPr>
                    <a:spLocks noChangeAspect="1" noChangeArrowheads="1"/>
                  </p:cNvSpPr>
                  <p:nvPr/>
                </p:nvSpPr>
                <p:spPr bwMode="auto">
                  <a:xfrm rot="5400000">
                    <a:off x="1610" y="1749"/>
                    <a:ext cx="274" cy="420"/>
                  </a:xfrm>
                  <a:prstGeom prst="flowChartSort">
                    <a:avLst/>
                  </a:prstGeom>
                  <a:solidFill>
                    <a:srgbClr val="92D050">
                      <a:alpha val="50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202" name="Group 175"/>
                <p:cNvGrpSpPr>
                  <a:grpSpLocks/>
                </p:cNvGrpSpPr>
                <p:nvPr/>
              </p:nvGrpSpPr>
              <p:grpSpPr bwMode="auto">
                <a:xfrm rot="1358224">
                  <a:off x="7120249" y="1830961"/>
                  <a:ext cx="175848" cy="105319"/>
                  <a:chOff x="3471" y="2360"/>
                  <a:chExt cx="420" cy="274"/>
                </a:xfrm>
              </p:grpSpPr>
              <p:sp>
                <p:nvSpPr>
                  <p:cNvPr id="203" name="AutoShape 176"/>
                  <p:cNvSpPr>
                    <a:spLocks noChangeAspect="1" noChangeArrowheads="1"/>
                  </p:cNvSpPr>
                  <p:nvPr/>
                </p:nvSpPr>
                <p:spPr bwMode="auto">
                  <a:xfrm rot="5400000">
                    <a:off x="3613" y="2323"/>
                    <a:ext cx="136" cy="210"/>
                  </a:xfrm>
                  <a:prstGeom prst="flowChartSort">
                    <a:avLst/>
                  </a:prstGeom>
                  <a:solidFill>
                    <a:srgbClr val="993366">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4" name="AutoShape 177"/>
                  <p:cNvSpPr>
                    <a:spLocks noChangeAspect="1" noChangeArrowheads="1"/>
                  </p:cNvSpPr>
                  <p:nvPr/>
                </p:nvSpPr>
                <p:spPr bwMode="auto">
                  <a:xfrm rot="5400000">
                    <a:off x="3544" y="2287"/>
                    <a:ext cx="274" cy="420"/>
                  </a:xfrm>
                  <a:prstGeom prst="flowChartSort">
                    <a:avLst/>
                  </a:prstGeom>
                  <a:solidFill>
                    <a:schemeClr val="accent2">
                      <a:lumMod val="75000"/>
                      <a:alpha val="49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86" name="Gruppieren 85"/>
              <p:cNvGrpSpPr/>
              <p:nvPr/>
            </p:nvGrpSpPr>
            <p:grpSpPr>
              <a:xfrm>
                <a:off x="2956151" y="1825929"/>
                <a:ext cx="687885" cy="476649"/>
                <a:chOff x="594458" y="3972915"/>
                <a:chExt cx="952160" cy="606060"/>
              </a:xfrm>
            </p:grpSpPr>
            <p:sp>
              <p:nvSpPr>
                <p:cNvPr id="192" name="Bogen 191"/>
                <p:cNvSpPr/>
                <p:nvPr/>
              </p:nvSpPr>
              <p:spPr>
                <a:xfrm rot="16200000" flipV="1">
                  <a:off x="772194" y="3804551"/>
                  <a:ext cx="596688" cy="952160"/>
                </a:xfrm>
                <a:prstGeom prst="arc">
                  <a:avLst>
                    <a:gd name="adj1" fmla="val 16191918"/>
                    <a:gd name="adj2" fmla="val 5423691"/>
                  </a:avLst>
                </a:prstGeom>
                <a:solidFill>
                  <a:schemeClr val="bg1">
                    <a:alpha val="60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93" name="Group 38"/>
                <p:cNvGrpSpPr>
                  <a:grpSpLocks/>
                </p:cNvGrpSpPr>
                <p:nvPr/>
              </p:nvGrpSpPr>
              <p:grpSpPr bwMode="auto">
                <a:xfrm rot="20243704">
                  <a:off x="673654" y="3972915"/>
                  <a:ext cx="272709" cy="152474"/>
                  <a:chOff x="1993" y="1342"/>
                  <a:chExt cx="420" cy="274"/>
                </a:xfrm>
              </p:grpSpPr>
              <p:sp>
                <p:nvSpPr>
                  <p:cNvPr id="194" name="AutoShape 39"/>
                  <p:cNvSpPr>
                    <a:spLocks noChangeAspect="1" noChangeArrowheads="1"/>
                  </p:cNvSpPr>
                  <p:nvPr/>
                </p:nvSpPr>
                <p:spPr bwMode="auto">
                  <a:xfrm rot="5400000">
                    <a:off x="2135" y="1305"/>
                    <a:ext cx="136" cy="21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95" name="AutoShape 40"/>
                  <p:cNvSpPr>
                    <a:spLocks noChangeAspect="1" noChangeArrowheads="1"/>
                  </p:cNvSpPr>
                  <p:nvPr/>
                </p:nvSpPr>
                <p:spPr bwMode="auto">
                  <a:xfrm rot="5400000">
                    <a:off x="2066" y="1269"/>
                    <a:ext cx="274" cy="42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87" name="Gruppieren 86"/>
              <p:cNvGrpSpPr/>
              <p:nvPr/>
            </p:nvGrpSpPr>
            <p:grpSpPr>
              <a:xfrm>
                <a:off x="3404640" y="1830788"/>
                <a:ext cx="183275" cy="121313"/>
                <a:chOff x="1243824" y="3826692"/>
                <a:chExt cx="253687" cy="154250"/>
              </a:xfrm>
            </p:grpSpPr>
            <p:sp>
              <p:nvSpPr>
                <p:cNvPr id="190" name="AutoShape 45"/>
                <p:cNvSpPr>
                  <a:spLocks noChangeAspect="1" noChangeArrowheads="1"/>
                </p:cNvSpPr>
                <p:nvPr/>
              </p:nvSpPr>
              <p:spPr bwMode="auto">
                <a:xfrm rot="6851646">
                  <a:off x="1349443" y="3804815"/>
                  <a:ext cx="76562" cy="126844"/>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91" name="AutoShape 46"/>
                <p:cNvSpPr>
                  <a:spLocks noChangeAspect="1" noChangeArrowheads="1"/>
                </p:cNvSpPr>
                <p:nvPr/>
              </p:nvSpPr>
              <p:spPr bwMode="auto">
                <a:xfrm rot="6851646">
                  <a:off x="1293543" y="3776973"/>
                  <a:ext cx="154250" cy="253687"/>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88" name="Gruppieren 87"/>
              <p:cNvGrpSpPr/>
              <p:nvPr/>
            </p:nvGrpSpPr>
            <p:grpSpPr>
              <a:xfrm>
                <a:off x="2775119" y="2187846"/>
                <a:ext cx="1049951" cy="762358"/>
                <a:chOff x="343876" y="4433092"/>
                <a:chExt cx="1453325" cy="969340"/>
              </a:xfrm>
            </p:grpSpPr>
            <p:grpSp>
              <p:nvGrpSpPr>
                <p:cNvPr id="173" name="Group 104"/>
                <p:cNvGrpSpPr>
                  <a:grpSpLocks noChangeAspect="1"/>
                </p:cNvGrpSpPr>
                <p:nvPr/>
              </p:nvGrpSpPr>
              <p:grpSpPr bwMode="auto">
                <a:xfrm rot="18866265">
                  <a:off x="689763" y="4773189"/>
                  <a:ext cx="390672" cy="555544"/>
                  <a:chOff x="2591" y="1316"/>
                  <a:chExt cx="1198" cy="1449"/>
                </a:xfrm>
              </p:grpSpPr>
              <p:grpSp>
                <p:nvGrpSpPr>
                  <p:cNvPr id="183" name="Group 105"/>
                  <p:cNvGrpSpPr>
                    <a:grpSpLocks/>
                  </p:cNvGrpSpPr>
                  <p:nvPr/>
                </p:nvGrpSpPr>
                <p:grpSpPr bwMode="auto">
                  <a:xfrm rot="3158908">
                    <a:off x="2465" y="1442"/>
                    <a:ext cx="1449" cy="1198"/>
                    <a:chOff x="1897" y="1379"/>
                    <a:chExt cx="638" cy="415"/>
                  </a:xfrm>
                </p:grpSpPr>
                <p:sp>
                  <p:nvSpPr>
                    <p:cNvPr id="187" name="AutoShape 106"/>
                    <p:cNvSpPr>
                      <a:spLocks noChangeArrowheads="1"/>
                    </p:cNvSpPr>
                    <p:nvPr/>
                  </p:nvSpPr>
                  <p:spPr bwMode="auto">
                    <a:xfrm rot="5400000">
                      <a:off x="2008" y="1268"/>
                      <a:ext cx="415" cy="638"/>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8" name="AutoShape 107"/>
                    <p:cNvSpPr>
                      <a:spLocks noChangeAspect="1" noChangeArrowheads="1"/>
                    </p:cNvSpPr>
                    <p:nvPr/>
                  </p:nvSpPr>
                  <p:spPr bwMode="auto">
                    <a:xfrm rot="5400000">
                      <a:off x="2148" y="1342"/>
                      <a:ext cx="136" cy="21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9" name="AutoShape 108"/>
                    <p:cNvSpPr>
                      <a:spLocks noChangeAspect="1" noChangeArrowheads="1"/>
                    </p:cNvSpPr>
                    <p:nvPr/>
                  </p:nvSpPr>
                  <p:spPr bwMode="auto">
                    <a:xfrm rot="5400000">
                      <a:off x="2079" y="1306"/>
                      <a:ext cx="274" cy="42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84" name="Group 109"/>
                  <p:cNvGrpSpPr>
                    <a:grpSpLocks/>
                  </p:cNvGrpSpPr>
                  <p:nvPr/>
                </p:nvGrpSpPr>
                <p:grpSpPr bwMode="auto">
                  <a:xfrm rot="3135967">
                    <a:off x="3256" y="1657"/>
                    <a:ext cx="507" cy="402"/>
                    <a:chOff x="4838" y="958"/>
                    <a:chExt cx="479" cy="368"/>
                  </a:xfrm>
                </p:grpSpPr>
                <p:sp>
                  <p:nvSpPr>
                    <p:cNvPr id="185" name="AutoShape 110"/>
                    <p:cNvSpPr>
                      <a:spLocks noChangeAspect="1" noChangeArrowheads="1"/>
                    </p:cNvSpPr>
                    <p:nvPr/>
                  </p:nvSpPr>
                  <p:spPr bwMode="auto">
                    <a:xfrm rot="5400000">
                      <a:off x="4901" y="910"/>
                      <a:ext cx="353" cy="479"/>
                    </a:xfrm>
                    <a:prstGeom prst="flowChartSort">
                      <a:avLst/>
                    </a:prstGeom>
                    <a:solidFill>
                      <a:srgbClr val="008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6" name="AutoShape 111"/>
                    <p:cNvSpPr>
                      <a:spLocks noChangeAspect="1" noChangeArrowheads="1"/>
                    </p:cNvSpPr>
                    <p:nvPr/>
                  </p:nvSpPr>
                  <p:spPr bwMode="auto">
                    <a:xfrm rot="5400000">
                      <a:off x="4988" y="937"/>
                      <a:ext cx="171" cy="213"/>
                    </a:xfrm>
                    <a:prstGeom prst="flowChartSort">
                      <a:avLst/>
                    </a:prstGeom>
                    <a:solidFill>
                      <a:srgbClr val="008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174" name="Gruppieren 173"/>
                <p:cNvGrpSpPr>
                  <a:grpSpLocks noChangeAspect="1"/>
                </p:cNvGrpSpPr>
                <p:nvPr/>
              </p:nvGrpSpPr>
              <p:grpSpPr>
                <a:xfrm rot="2549414">
                  <a:off x="1101083" y="4769540"/>
                  <a:ext cx="378958" cy="534078"/>
                  <a:chOff x="3688445" y="586272"/>
                  <a:chExt cx="1292890" cy="1684135"/>
                </a:xfrm>
              </p:grpSpPr>
              <p:grpSp>
                <p:nvGrpSpPr>
                  <p:cNvPr id="176" name="Group 43"/>
                  <p:cNvGrpSpPr>
                    <a:grpSpLocks/>
                  </p:cNvGrpSpPr>
                  <p:nvPr/>
                </p:nvGrpSpPr>
                <p:grpSpPr bwMode="auto">
                  <a:xfrm rot="18532150">
                    <a:off x="3492822" y="781895"/>
                    <a:ext cx="1684135" cy="1292890"/>
                    <a:chOff x="2876" y="2855"/>
                    <a:chExt cx="638" cy="415"/>
                  </a:xfrm>
                </p:grpSpPr>
                <p:sp>
                  <p:nvSpPr>
                    <p:cNvPr id="180" name="AutoShape 44"/>
                    <p:cNvSpPr>
                      <a:spLocks noChangeArrowheads="1"/>
                    </p:cNvSpPr>
                    <p:nvPr/>
                  </p:nvSpPr>
                  <p:spPr bwMode="auto">
                    <a:xfrm rot="5400000">
                      <a:off x="2987" y="2744"/>
                      <a:ext cx="415" cy="638"/>
                    </a:xfrm>
                    <a:prstGeom prst="flowChartSort">
                      <a:avLst/>
                    </a:prstGeom>
                    <a:solidFill>
                      <a:srgbClr val="FF0000">
                        <a:alpha val="60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1" name="AutoShape 45"/>
                    <p:cNvSpPr>
                      <a:spLocks noChangeAspect="1" noChangeArrowheads="1"/>
                    </p:cNvSpPr>
                    <p:nvPr/>
                  </p:nvSpPr>
                  <p:spPr bwMode="auto">
                    <a:xfrm rot="5400000">
                      <a:off x="3127" y="2818"/>
                      <a:ext cx="136" cy="210"/>
                    </a:xfrm>
                    <a:prstGeom prst="flowChartSort">
                      <a:avLst/>
                    </a:prstGeom>
                    <a:solidFill>
                      <a:srgbClr val="FF0000">
                        <a:alpha val="60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2" name="AutoShape 46"/>
                    <p:cNvSpPr>
                      <a:spLocks noChangeAspect="1" noChangeArrowheads="1"/>
                    </p:cNvSpPr>
                    <p:nvPr/>
                  </p:nvSpPr>
                  <p:spPr bwMode="auto">
                    <a:xfrm rot="5400000">
                      <a:off x="3058" y="2782"/>
                      <a:ext cx="274" cy="420"/>
                    </a:xfrm>
                    <a:prstGeom prst="flowChartSort">
                      <a:avLst/>
                    </a:prstGeom>
                    <a:solidFill>
                      <a:srgbClr val="FF0000">
                        <a:alpha val="60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77" name="Group 56"/>
                  <p:cNvGrpSpPr>
                    <a:grpSpLocks/>
                  </p:cNvGrpSpPr>
                  <p:nvPr/>
                </p:nvGrpSpPr>
                <p:grpSpPr bwMode="auto">
                  <a:xfrm rot="18511324">
                    <a:off x="3712473" y="953044"/>
                    <a:ext cx="573106" cy="416650"/>
                    <a:chOff x="1155" y="931"/>
                    <a:chExt cx="506" cy="373"/>
                  </a:xfrm>
                </p:grpSpPr>
                <p:sp>
                  <p:nvSpPr>
                    <p:cNvPr id="178" name="AutoShape 57"/>
                    <p:cNvSpPr>
                      <a:spLocks noChangeAspect="1" noChangeArrowheads="1"/>
                    </p:cNvSpPr>
                    <p:nvPr/>
                  </p:nvSpPr>
                  <p:spPr bwMode="auto">
                    <a:xfrm rot="5400000">
                      <a:off x="1221" y="865"/>
                      <a:ext cx="373" cy="506"/>
                    </a:xfrm>
                    <a:prstGeom prst="flowChartSort">
                      <a:avLst/>
                    </a:prstGeom>
                    <a:solidFill>
                      <a:srgbClr val="FF0000">
                        <a:alpha val="60001"/>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9" name="AutoShape 58"/>
                    <p:cNvSpPr>
                      <a:spLocks noChangeAspect="1" noChangeArrowheads="1"/>
                    </p:cNvSpPr>
                    <p:nvPr/>
                  </p:nvSpPr>
                  <p:spPr bwMode="auto">
                    <a:xfrm rot="5400000">
                      <a:off x="1329" y="910"/>
                      <a:ext cx="159" cy="201"/>
                    </a:xfrm>
                    <a:prstGeom prst="flowChartSort">
                      <a:avLst/>
                    </a:prstGeom>
                    <a:solidFill>
                      <a:srgbClr val="FF0000">
                        <a:alpha val="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175" name="Bogen 174"/>
                <p:cNvSpPr>
                  <a:spLocks noChangeAspect="1"/>
                </p:cNvSpPr>
                <p:nvPr/>
              </p:nvSpPr>
              <p:spPr>
                <a:xfrm rot="5400000">
                  <a:off x="585869" y="4191099"/>
                  <a:ext cx="969340" cy="1453325"/>
                </a:xfrm>
                <a:prstGeom prst="arc">
                  <a:avLst>
                    <a:gd name="adj1" fmla="val 16191918"/>
                    <a:gd name="adj2" fmla="val 5423691"/>
                  </a:avLst>
                </a:prstGeom>
                <a:solidFill>
                  <a:schemeClr val="bg1">
                    <a:alpha val="70000"/>
                  </a:schemeClr>
                </a:solidFill>
                <a:ln w="9525">
                  <a:solidFill>
                    <a:schemeClr val="tx1"/>
                  </a:solidFill>
                  <a:round/>
                  <a:headEnd/>
                  <a:tailEnd/>
                </a:ln>
                <a:effectLst/>
              </p:spPr>
              <p:txBody>
                <a:bodyPr wrap="none" anchor="ctr"/>
                <a:lstStyle/>
                <a:p>
                  <a:endParaRPr lang="de-CH"/>
                </a:p>
              </p:txBody>
            </p:sp>
          </p:grpSp>
          <p:grpSp>
            <p:nvGrpSpPr>
              <p:cNvPr id="89" name="Gruppieren 88"/>
              <p:cNvGrpSpPr/>
              <p:nvPr/>
            </p:nvGrpSpPr>
            <p:grpSpPr>
              <a:xfrm>
                <a:off x="5649664" y="1825929"/>
                <a:ext cx="1049951" cy="1124274"/>
                <a:chOff x="4373114" y="3972915"/>
                <a:chExt cx="1453325" cy="1429516"/>
              </a:xfrm>
            </p:grpSpPr>
            <p:grpSp>
              <p:nvGrpSpPr>
                <p:cNvPr id="146" name="Gruppieren 145"/>
                <p:cNvGrpSpPr/>
                <p:nvPr/>
              </p:nvGrpSpPr>
              <p:grpSpPr>
                <a:xfrm>
                  <a:off x="4623696" y="3972915"/>
                  <a:ext cx="952160" cy="606060"/>
                  <a:chOff x="4623696" y="3972915"/>
                  <a:chExt cx="952160" cy="606060"/>
                </a:xfrm>
              </p:grpSpPr>
              <p:sp>
                <p:nvSpPr>
                  <p:cNvPr id="166" name="Bogen 165"/>
                  <p:cNvSpPr/>
                  <p:nvPr/>
                </p:nvSpPr>
                <p:spPr>
                  <a:xfrm rot="16200000" flipV="1">
                    <a:off x="4801432" y="3804551"/>
                    <a:ext cx="596688" cy="952160"/>
                  </a:xfrm>
                  <a:prstGeom prst="arc">
                    <a:avLst>
                      <a:gd name="adj1" fmla="val 16191918"/>
                      <a:gd name="adj2" fmla="val 5423691"/>
                    </a:avLst>
                  </a:prstGeom>
                  <a:solidFill>
                    <a:schemeClr val="bg1">
                      <a:alpha val="60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67" name="Group 38"/>
                  <p:cNvGrpSpPr>
                    <a:grpSpLocks/>
                  </p:cNvGrpSpPr>
                  <p:nvPr/>
                </p:nvGrpSpPr>
                <p:grpSpPr bwMode="auto">
                  <a:xfrm rot="20243704">
                    <a:off x="4712417" y="3972915"/>
                    <a:ext cx="272709" cy="152474"/>
                    <a:chOff x="1993" y="1342"/>
                    <a:chExt cx="420" cy="274"/>
                  </a:xfrm>
                </p:grpSpPr>
                <p:sp>
                  <p:nvSpPr>
                    <p:cNvPr id="171" name="AutoShape 39"/>
                    <p:cNvSpPr>
                      <a:spLocks noChangeAspect="1" noChangeArrowheads="1"/>
                    </p:cNvSpPr>
                    <p:nvPr/>
                  </p:nvSpPr>
                  <p:spPr bwMode="auto">
                    <a:xfrm rot="5400000">
                      <a:off x="2135" y="1305"/>
                      <a:ext cx="136" cy="21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2" name="AutoShape 40"/>
                    <p:cNvSpPr>
                      <a:spLocks noChangeAspect="1" noChangeArrowheads="1"/>
                    </p:cNvSpPr>
                    <p:nvPr/>
                  </p:nvSpPr>
                  <p:spPr bwMode="auto">
                    <a:xfrm rot="5400000">
                      <a:off x="2066" y="1269"/>
                      <a:ext cx="274" cy="420"/>
                    </a:xfrm>
                    <a:prstGeom prst="flowChartSort">
                      <a:avLst/>
                    </a:prstGeom>
                    <a:solidFill>
                      <a:srgbClr val="002060">
                        <a:alpha val="62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68" name="Group 44"/>
                  <p:cNvGrpSpPr>
                    <a:grpSpLocks/>
                  </p:cNvGrpSpPr>
                  <p:nvPr/>
                </p:nvGrpSpPr>
                <p:grpSpPr bwMode="auto">
                  <a:xfrm rot="1451646">
                    <a:off x="5255148" y="3978945"/>
                    <a:ext cx="253687" cy="154250"/>
                    <a:chOff x="2972" y="2818"/>
                    <a:chExt cx="420" cy="274"/>
                  </a:xfrm>
                </p:grpSpPr>
                <p:sp>
                  <p:nvSpPr>
                    <p:cNvPr id="169" name="AutoShape 45"/>
                    <p:cNvSpPr>
                      <a:spLocks noChangeAspect="1" noChangeArrowheads="1"/>
                    </p:cNvSpPr>
                    <p:nvPr/>
                  </p:nvSpPr>
                  <p:spPr bwMode="auto">
                    <a:xfrm rot="5400000">
                      <a:off x="3114" y="2781"/>
                      <a:ext cx="136" cy="210"/>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0" name="AutoShape 46"/>
                    <p:cNvSpPr>
                      <a:spLocks noChangeAspect="1" noChangeArrowheads="1"/>
                    </p:cNvSpPr>
                    <p:nvPr/>
                  </p:nvSpPr>
                  <p:spPr bwMode="auto">
                    <a:xfrm rot="5400000">
                      <a:off x="3045" y="2745"/>
                      <a:ext cx="274" cy="420"/>
                    </a:xfrm>
                    <a:prstGeom prst="flowChartSort">
                      <a:avLst/>
                    </a:prstGeom>
                    <a:solidFill>
                      <a:schemeClr val="bg1">
                        <a:lumMod val="65000"/>
                        <a:alpha val="6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147" name="Gruppieren 146"/>
                <p:cNvGrpSpPr/>
                <p:nvPr/>
              </p:nvGrpSpPr>
              <p:grpSpPr>
                <a:xfrm>
                  <a:off x="4373114" y="4433091"/>
                  <a:ext cx="1453325" cy="969340"/>
                  <a:chOff x="5417464" y="4592864"/>
                  <a:chExt cx="1453325" cy="969340"/>
                </a:xfrm>
              </p:grpSpPr>
              <p:grpSp>
                <p:nvGrpSpPr>
                  <p:cNvPr id="149" name="Group 104"/>
                  <p:cNvGrpSpPr>
                    <a:grpSpLocks noChangeAspect="1"/>
                  </p:cNvGrpSpPr>
                  <p:nvPr/>
                </p:nvGrpSpPr>
                <p:grpSpPr bwMode="auto">
                  <a:xfrm rot="18866265">
                    <a:off x="5777713" y="4930731"/>
                    <a:ext cx="390671" cy="555545"/>
                    <a:chOff x="2591" y="1316"/>
                    <a:chExt cx="1198" cy="1449"/>
                  </a:xfrm>
                  <a:solidFill>
                    <a:srgbClr val="002060"/>
                  </a:solidFill>
                </p:grpSpPr>
                <p:grpSp>
                  <p:nvGrpSpPr>
                    <p:cNvPr id="159" name="Group 105"/>
                    <p:cNvGrpSpPr>
                      <a:grpSpLocks/>
                    </p:cNvGrpSpPr>
                    <p:nvPr/>
                  </p:nvGrpSpPr>
                  <p:grpSpPr bwMode="auto">
                    <a:xfrm rot="3158908">
                      <a:off x="2465" y="1442"/>
                      <a:ext cx="1449" cy="1198"/>
                      <a:chOff x="1897" y="1379"/>
                      <a:chExt cx="638" cy="415"/>
                    </a:xfrm>
                    <a:grpFill/>
                  </p:grpSpPr>
                  <p:sp>
                    <p:nvSpPr>
                      <p:cNvPr id="163" name="AutoShape 106"/>
                      <p:cNvSpPr>
                        <a:spLocks noChangeArrowheads="1"/>
                      </p:cNvSpPr>
                      <p:nvPr/>
                    </p:nvSpPr>
                    <p:spPr bwMode="auto">
                      <a:xfrm rot="5400000">
                        <a:off x="2008" y="1268"/>
                        <a:ext cx="415" cy="638"/>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64" name="AutoShape 107"/>
                      <p:cNvSpPr>
                        <a:spLocks noChangeAspect="1" noChangeArrowheads="1"/>
                      </p:cNvSpPr>
                      <p:nvPr/>
                    </p:nvSpPr>
                    <p:spPr bwMode="auto">
                      <a:xfrm rot="5400000">
                        <a:off x="2148" y="1342"/>
                        <a:ext cx="136" cy="21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65" name="AutoShape 108"/>
                      <p:cNvSpPr>
                        <a:spLocks noChangeAspect="1" noChangeArrowheads="1"/>
                      </p:cNvSpPr>
                      <p:nvPr/>
                    </p:nvSpPr>
                    <p:spPr bwMode="auto">
                      <a:xfrm rot="5400000">
                        <a:off x="2079" y="1306"/>
                        <a:ext cx="274" cy="42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60" name="Group 109"/>
                    <p:cNvGrpSpPr>
                      <a:grpSpLocks/>
                    </p:cNvGrpSpPr>
                    <p:nvPr/>
                  </p:nvGrpSpPr>
                  <p:grpSpPr bwMode="auto">
                    <a:xfrm rot="3135967">
                      <a:off x="3256" y="1657"/>
                      <a:ext cx="507" cy="402"/>
                      <a:chOff x="4838" y="958"/>
                      <a:chExt cx="479" cy="368"/>
                    </a:xfrm>
                    <a:grpFill/>
                  </p:grpSpPr>
                  <p:sp>
                    <p:nvSpPr>
                      <p:cNvPr id="161" name="AutoShape 110"/>
                      <p:cNvSpPr>
                        <a:spLocks noChangeAspect="1" noChangeArrowheads="1"/>
                      </p:cNvSpPr>
                      <p:nvPr/>
                    </p:nvSpPr>
                    <p:spPr bwMode="auto">
                      <a:xfrm rot="5400000">
                        <a:off x="4901" y="910"/>
                        <a:ext cx="353" cy="479"/>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62" name="AutoShape 111"/>
                      <p:cNvSpPr>
                        <a:spLocks noChangeAspect="1" noChangeArrowheads="1"/>
                      </p:cNvSpPr>
                      <p:nvPr/>
                    </p:nvSpPr>
                    <p:spPr bwMode="auto">
                      <a:xfrm rot="5400000">
                        <a:off x="4988" y="937"/>
                        <a:ext cx="171" cy="213"/>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150" name="Gruppieren 149"/>
                  <p:cNvGrpSpPr>
                    <a:grpSpLocks noChangeAspect="1"/>
                  </p:cNvGrpSpPr>
                  <p:nvPr/>
                </p:nvGrpSpPr>
                <p:grpSpPr>
                  <a:xfrm rot="2549414">
                    <a:off x="6171426" y="4932031"/>
                    <a:ext cx="378958" cy="534078"/>
                    <a:chOff x="3688445" y="586272"/>
                    <a:chExt cx="1292890" cy="1684135"/>
                  </a:xfrm>
                  <a:solidFill>
                    <a:schemeClr val="bg1">
                      <a:lumMod val="75000"/>
                      <a:alpha val="56000"/>
                    </a:schemeClr>
                  </a:solidFill>
                </p:grpSpPr>
                <p:grpSp>
                  <p:nvGrpSpPr>
                    <p:cNvPr id="152" name="Group 43"/>
                    <p:cNvGrpSpPr>
                      <a:grpSpLocks/>
                    </p:cNvGrpSpPr>
                    <p:nvPr/>
                  </p:nvGrpSpPr>
                  <p:grpSpPr bwMode="auto">
                    <a:xfrm rot="18532150">
                      <a:off x="3492822" y="781895"/>
                      <a:ext cx="1684135" cy="1292890"/>
                      <a:chOff x="2876" y="2855"/>
                      <a:chExt cx="638" cy="415"/>
                    </a:xfrm>
                    <a:grpFill/>
                  </p:grpSpPr>
                  <p:sp>
                    <p:nvSpPr>
                      <p:cNvPr id="156" name="AutoShape 44"/>
                      <p:cNvSpPr>
                        <a:spLocks noChangeArrowheads="1"/>
                      </p:cNvSpPr>
                      <p:nvPr/>
                    </p:nvSpPr>
                    <p:spPr bwMode="auto">
                      <a:xfrm rot="5400000">
                        <a:off x="2987" y="2744"/>
                        <a:ext cx="415" cy="638"/>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57" name="AutoShape 45"/>
                      <p:cNvSpPr>
                        <a:spLocks noChangeAspect="1" noChangeArrowheads="1"/>
                      </p:cNvSpPr>
                      <p:nvPr/>
                    </p:nvSpPr>
                    <p:spPr bwMode="auto">
                      <a:xfrm rot="5400000">
                        <a:off x="3127" y="2818"/>
                        <a:ext cx="136" cy="21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58" name="AutoShape 46"/>
                      <p:cNvSpPr>
                        <a:spLocks noChangeAspect="1" noChangeArrowheads="1"/>
                      </p:cNvSpPr>
                      <p:nvPr/>
                    </p:nvSpPr>
                    <p:spPr bwMode="auto">
                      <a:xfrm rot="5400000">
                        <a:off x="3058" y="2782"/>
                        <a:ext cx="274" cy="42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53" name="Group 56"/>
                    <p:cNvGrpSpPr>
                      <a:grpSpLocks/>
                    </p:cNvGrpSpPr>
                    <p:nvPr/>
                  </p:nvGrpSpPr>
                  <p:grpSpPr bwMode="auto">
                    <a:xfrm rot="18511324">
                      <a:off x="3712473" y="953044"/>
                      <a:ext cx="573106" cy="416650"/>
                      <a:chOff x="1155" y="931"/>
                      <a:chExt cx="506" cy="373"/>
                    </a:xfrm>
                    <a:grpFill/>
                  </p:grpSpPr>
                  <p:sp>
                    <p:nvSpPr>
                      <p:cNvPr id="154" name="AutoShape 57"/>
                      <p:cNvSpPr>
                        <a:spLocks noChangeAspect="1" noChangeArrowheads="1"/>
                      </p:cNvSpPr>
                      <p:nvPr/>
                    </p:nvSpPr>
                    <p:spPr bwMode="auto">
                      <a:xfrm rot="5400000">
                        <a:off x="1221" y="865"/>
                        <a:ext cx="373" cy="506"/>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55" name="AutoShape 58"/>
                      <p:cNvSpPr>
                        <a:spLocks noChangeAspect="1" noChangeArrowheads="1"/>
                      </p:cNvSpPr>
                      <p:nvPr/>
                    </p:nvSpPr>
                    <p:spPr bwMode="auto">
                      <a:xfrm rot="5400000">
                        <a:off x="1329" y="910"/>
                        <a:ext cx="159" cy="201"/>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151" name="Bogen 150"/>
                  <p:cNvSpPr>
                    <a:spLocks noChangeAspect="1"/>
                  </p:cNvSpPr>
                  <p:nvPr/>
                </p:nvSpPr>
                <p:spPr>
                  <a:xfrm rot="5400000">
                    <a:off x="5659457" y="4350871"/>
                    <a:ext cx="969340" cy="1453325"/>
                  </a:xfrm>
                  <a:prstGeom prst="arc">
                    <a:avLst>
                      <a:gd name="adj1" fmla="val 16191918"/>
                      <a:gd name="adj2" fmla="val 5423691"/>
                    </a:avLst>
                  </a:prstGeom>
                  <a:solidFill>
                    <a:schemeClr val="bg1">
                      <a:alpha val="70000"/>
                    </a:schemeClr>
                  </a:solidFill>
                  <a:ln w="9525">
                    <a:solidFill>
                      <a:schemeClr val="tx1"/>
                    </a:solidFill>
                    <a:round/>
                    <a:headEnd/>
                    <a:tailEnd/>
                  </a:ln>
                  <a:effectLst/>
                </p:spPr>
                <p:txBody>
                  <a:bodyPr wrap="none" anchor="ctr"/>
                  <a:lstStyle/>
                  <a:p>
                    <a:endParaRPr lang="de-CH"/>
                  </a:p>
                </p:txBody>
              </p:sp>
            </p:grpSp>
            <p:cxnSp>
              <p:nvCxnSpPr>
                <p:cNvPr id="148" name="Gerade Verbindung 147"/>
                <p:cNvCxnSpPr>
                  <a:stCxn id="166" idx="1"/>
                  <a:endCxn id="151" idx="1"/>
                </p:cNvCxnSpPr>
                <p:nvPr/>
              </p:nvCxnSpPr>
              <p:spPr bwMode="auto">
                <a:xfrm>
                  <a:off x="5099776" y="4280631"/>
                  <a:ext cx="1" cy="637130"/>
                </a:xfrm>
                <a:prstGeom prst="line">
                  <a:avLst/>
                </a:prstGeom>
                <a:noFill/>
                <a:ln w="9525" cap="flat" cmpd="sng" algn="ctr">
                  <a:solidFill>
                    <a:srgbClr val="0000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uppieren 89"/>
              <p:cNvGrpSpPr/>
              <p:nvPr/>
            </p:nvGrpSpPr>
            <p:grpSpPr>
              <a:xfrm>
                <a:off x="4250799" y="1825929"/>
                <a:ext cx="1049951" cy="1124274"/>
                <a:chOff x="2386489" y="3972915"/>
                <a:chExt cx="1453325" cy="1429516"/>
              </a:xfrm>
            </p:grpSpPr>
            <p:grpSp>
              <p:nvGrpSpPr>
                <p:cNvPr id="119" name="Gruppieren 118"/>
                <p:cNvGrpSpPr/>
                <p:nvPr/>
              </p:nvGrpSpPr>
              <p:grpSpPr>
                <a:xfrm>
                  <a:off x="2637071" y="3972915"/>
                  <a:ext cx="952160" cy="606060"/>
                  <a:chOff x="2637071" y="3972915"/>
                  <a:chExt cx="952160" cy="606060"/>
                </a:xfrm>
              </p:grpSpPr>
              <p:sp>
                <p:nvSpPr>
                  <p:cNvPr id="142" name="Bogen 141"/>
                  <p:cNvSpPr/>
                  <p:nvPr/>
                </p:nvSpPr>
                <p:spPr>
                  <a:xfrm rot="16200000" flipV="1">
                    <a:off x="2814807" y="3804551"/>
                    <a:ext cx="596688" cy="952160"/>
                  </a:xfrm>
                  <a:prstGeom prst="arc">
                    <a:avLst>
                      <a:gd name="adj1" fmla="val 16191918"/>
                      <a:gd name="adj2" fmla="val 5423691"/>
                    </a:avLst>
                  </a:prstGeom>
                  <a:solidFill>
                    <a:schemeClr val="bg1">
                      <a:alpha val="60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43" name="Group 38"/>
                  <p:cNvGrpSpPr>
                    <a:grpSpLocks/>
                  </p:cNvGrpSpPr>
                  <p:nvPr/>
                </p:nvGrpSpPr>
                <p:grpSpPr bwMode="auto">
                  <a:xfrm rot="20243704">
                    <a:off x="2725792" y="3972915"/>
                    <a:ext cx="272709" cy="152474"/>
                    <a:chOff x="1993" y="1342"/>
                    <a:chExt cx="420" cy="274"/>
                  </a:xfrm>
                </p:grpSpPr>
                <p:sp>
                  <p:nvSpPr>
                    <p:cNvPr id="144" name="AutoShape 39"/>
                    <p:cNvSpPr>
                      <a:spLocks noChangeAspect="1" noChangeArrowheads="1"/>
                    </p:cNvSpPr>
                    <p:nvPr/>
                  </p:nvSpPr>
                  <p:spPr bwMode="auto">
                    <a:xfrm rot="5400000">
                      <a:off x="2135" y="1305"/>
                      <a:ext cx="136" cy="21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5" name="AutoShape 40"/>
                    <p:cNvSpPr>
                      <a:spLocks noChangeAspect="1" noChangeArrowheads="1"/>
                    </p:cNvSpPr>
                    <p:nvPr/>
                  </p:nvSpPr>
                  <p:spPr bwMode="auto">
                    <a:xfrm rot="5400000">
                      <a:off x="2066" y="1269"/>
                      <a:ext cx="274" cy="420"/>
                    </a:xfrm>
                    <a:prstGeom prst="flowChartSort">
                      <a:avLst/>
                    </a:prstGeom>
                    <a:solidFill>
                      <a:srgbClr val="0070C0">
                        <a:alpha val="49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120" name="Gruppieren 119"/>
                <p:cNvGrpSpPr/>
                <p:nvPr/>
              </p:nvGrpSpPr>
              <p:grpSpPr>
                <a:xfrm>
                  <a:off x="2386489" y="4433091"/>
                  <a:ext cx="1453325" cy="969340"/>
                  <a:chOff x="2465958" y="4585492"/>
                  <a:chExt cx="1453325" cy="969340"/>
                </a:xfrm>
              </p:grpSpPr>
              <p:grpSp>
                <p:nvGrpSpPr>
                  <p:cNvPr id="125" name="Group 104"/>
                  <p:cNvGrpSpPr>
                    <a:grpSpLocks noChangeAspect="1"/>
                  </p:cNvGrpSpPr>
                  <p:nvPr/>
                </p:nvGrpSpPr>
                <p:grpSpPr bwMode="auto">
                  <a:xfrm rot="18866265">
                    <a:off x="2797864" y="4896220"/>
                    <a:ext cx="390671" cy="555545"/>
                    <a:chOff x="2591" y="1316"/>
                    <a:chExt cx="1198" cy="1449"/>
                  </a:xfrm>
                  <a:solidFill>
                    <a:srgbClr val="0070C0"/>
                  </a:solidFill>
                </p:grpSpPr>
                <p:grpSp>
                  <p:nvGrpSpPr>
                    <p:cNvPr id="135" name="Group 105"/>
                    <p:cNvGrpSpPr>
                      <a:grpSpLocks/>
                    </p:cNvGrpSpPr>
                    <p:nvPr/>
                  </p:nvGrpSpPr>
                  <p:grpSpPr bwMode="auto">
                    <a:xfrm rot="3158908">
                      <a:off x="2465" y="1442"/>
                      <a:ext cx="1449" cy="1198"/>
                      <a:chOff x="1897" y="1379"/>
                      <a:chExt cx="638" cy="415"/>
                    </a:xfrm>
                    <a:grpFill/>
                  </p:grpSpPr>
                  <p:sp>
                    <p:nvSpPr>
                      <p:cNvPr id="139" name="AutoShape 106"/>
                      <p:cNvSpPr>
                        <a:spLocks noChangeArrowheads="1"/>
                      </p:cNvSpPr>
                      <p:nvPr/>
                    </p:nvSpPr>
                    <p:spPr bwMode="auto">
                      <a:xfrm rot="5400000">
                        <a:off x="2008" y="1268"/>
                        <a:ext cx="415" cy="638"/>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0" name="AutoShape 107"/>
                      <p:cNvSpPr>
                        <a:spLocks noChangeAspect="1" noChangeArrowheads="1"/>
                      </p:cNvSpPr>
                      <p:nvPr/>
                    </p:nvSpPr>
                    <p:spPr bwMode="auto">
                      <a:xfrm rot="5400000">
                        <a:off x="2148" y="1342"/>
                        <a:ext cx="136" cy="21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1" name="AutoShape 108"/>
                      <p:cNvSpPr>
                        <a:spLocks noChangeAspect="1" noChangeArrowheads="1"/>
                      </p:cNvSpPr>
                      <p:nvPr/>
                    </p:nvSpPr>
                    <p:spPr bwMode="auto">
                      <a:xfrm rot="5400000">
                        <a:off x="2079" y="1306"/>
                        <a:ext cx="274" cy="42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36" name="Group 109"/>
                    <p:cNvGrpSpPr>
                      <a:grpSpLocks/>
                    </p:cNvGrpSpPr>
                    <p:nvPr/>
                  </p:nvGrpSpPr>
                  <p:grpSpPr bwMode="auto">
                    <a:xfrm rot="3135967">
                      <a:off x="3256" y="1657"/>
                      <a:ext cx="507" cy="402"/>
                      <a:chOff x="4838" y="958"/>
                      <a:chExt cx="479" cy="368"/>
                    </a:xfrm>
                    <a:grpFill/>
                  </p:grpSpPr>
                  <p:sp>
                    <p:nvSpPr>
                      <p:cNvPr id="137" name="AutoShape 110"/>
                      <p:cNvSpPr>
                        <a:spLocks noChangeAspect="1" noChangeArrowheads="1"/>
                      </p:cNvSpPr>
                      <p:nvPr/>
                    </p:nvSpPr>
                    <p:spPr bwMode="auto">
                      <a:xfrm rot="5400000">
                        <a:off x="4901" y="910"/>
                        <a:ext cx="353" cy="479"/>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38" name="AutoShape 111"/>
                      <p:cNvSpPr>
                        <a:spLocks noChangeAspect="1" noChangeArrowheads="1"/>
                      </p:cNvSpPr>
                      <p:nvPr/>
                    </p:nvSpPr>
                    <p:spPr bwMode="auto">
                      <a:xfrm rot="5400000">
                        <a:off x="4988" y="937"/>
                        <a:ext cx="171" cy="213"/>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126" name="Gruppieren 125"/>
                  <p:cNvGrpSpPr>
                    <a:grpSpLocks noChangeAspect="1"/>
                  </p:cNvGrpSpPr>
                  <p:nvPr/>
                </p:nvGrpSpPr>
                <p:grpSpPr>
                  <a:xfrm rot="2549414">
                    <a:off x="3195518" y="4894904"/>
                    <a:ext cx="378958" cy="534078"/>
                    <a:chOff x="3688445" y="586272"/>
                    <a:chExt cx="1292890" cy="1684135"/>
                  </a:xfrm>
                  <a:solidFill>
                    <a:srgbClr val="FFFF00">
                      <a:alpha val="56000"/>
                    </a:srgbClr>
                  </a:solidFill>
                </p:grpSpPr>
                <p:grpSp>
                  <p:nvGrpSpPr>
                    <p:cNvPr id="128" name="Group 43"/>
                    <p:cNvGrpSpPr>
                      <a:grpSpLocks/>
                    </p:cNvGrpSpPr>
                    <p:nvPr/>
                  </p:nvGrpSpPr>
                  <p:grpSpPr bwMode="auto">
                    <a:xfrm rot="18532150">
                      <a:off x="3492822" y="781895"/>
                      <a:ext cx="1684135" cy="1292890"/>
                      <a:chOff x="2876" y="2855"/>
                      <a:chExt cx="638" cy="415"/>
                    </a:xfrm>
                    <a:grpFill/>
                  </p:grpSpPr>
                  <p:sp>
                    <p:nvSpPr>
                      <p:cNvPr id="132" name="AutoShape 44"/>
                      <p:cNvSpPr>
                        <a:spLocks noChangeArrowheads="1"/>
                      </p:cNvSpPr>
                      <p:nvPr/>
                    </p:nvSpPr>
                    <p:spPr bwMode="auto">
                      <a:xfrm rot="5400000">
                        <a:off x="2987" y="2744"/>
                        <a:ext cx="415" cy="638"/>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33" name="AutoShape 45"/>
                      <p:cNvSpPr>
                        <a:spLocks noChangeAspect="1" noChangeArrowheads="1"/>
                      </p:cNvSpPr>
                      <p:nvPr/>
                    </p:nvSpPr>
                    <p:spPr bwMode="auto">
                      <a:xfrm rot="5400000">
                        <a:off x="3127" y="2818"/>
                        <a:ext cx="136" cy="21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34" name="AutoShape 46"/>
                      <p:cNvSpPr>
                        <a:spLocks noChangeAspect="1" noChangeArrowheads="1"/>
                      </p:cNvSpPr>
                      <p:nvPr/>
                    </p:nvSpPr>
                    <p:spPr bwMode="auto">
                      <a:xfrm rot="5400000">
                        <a:off x="3058" y="2782"/>
                        <a:ext cx="274" cy="420"/>
                      </a:xfrm>
                      <a:prstGeom prst="flowChartSor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29" name="Group 56"/>
                    <p:cNvGrpSpPr>
                      <a:grpSpLocks/>
                    </p:cNvGrpSpPr>
                    <p:nvPr/>
                  </p:nvGrpSpPr>
                  <p:grpSpPr bwMode="auto">
                    <a:xfrm rot="18511324">
                      <a:off x="3712473" y="953044"/>
                      <a:ext cx="573106" cy="416650"/>
                      <a:chOff x="1155" y="931"/>
                      <a:chExt cx="506" cy="373"/>
                    </a:xfrm>
                    <a:grpFill/>
                  </p:grpSpPr>
                  <p:sp>
                    <p:nvSpPr>
                      <p:cNvPr id="130" name="AutoShape 57"/>
                      <p:cNvSpPr>
                        <a:spLocks noChangeAspect="1" noChangeArrowheads="1"/>
                      </p:cNvSpPr>
                      <p:nvPr/>
                    </p:nvSpPr>
                    <p:spPr bwMode="auto">
                      <a:xfrm rot="5400000">
                        <a:off x="1221" y="865"/>
                        <a:ext cx="373" cy="506"/>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31" name="AutoShape 58"/>
                      <p:cNvSpPr>
                        <a:spLocks noChangeAspect="1" noChangeArrowheads="1"/>
                      </p:cNvSpPr>
                      <p:nvPr/>
                    </p:nvSpPr>
                    <p:spPr bwMode="auto">
                      <a:xfrm rot="5400000">
                        <a:off x="1329" y="910"/>
                        <a:ext cx="159" cy="201"/>
                      </a:xfrm>
                      <a:prstGeom prst="flowChartSor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127" name="Bogen 126"/>
                  <p:cNvSpPr>
                    <a:spLocks noChangeAspect="1"/>
                  </p:cNvSpPr>
                  <p:nvPr/>
                </p:nvSpPr>
                <p:spPr>
                  <a:xfrm rot="5400000">
                    <a:off x="2707951" y="4343499"/>
                    <a:ext cx="969340" cy="1453325"/>
                  </a:xfrm>
                  <a:prstGeom prst="arc">
                    <a:avLst>
                      <a:gd name="adj1" fmla="val 16191918"/>
                      <a:gd name="adj2" fmla="val 5423691"/>
                    </a:avLst>
                  </a:prstGeom>
                  <a:solidFill>
                    <a:schemeClr val="bg1">
                      <a:alpha val="70000"/>
                    </a:schemeClr>
                  </a:solidFill>
                  <a:ln w="9525">
                    <a:solidFill>
                      <a:schemeClr val="tx1"/>
                    </a:solidFill>
                    <a:round/>
                    <a:headEnd/>
                    <a:tailEnd/>
                  </a:ln>
                  <a:effectLst/>
                </p:spPr>
                <p:txBody>
                  <a:bodyPr wrap="none" anchor="ctr"/>
                  <a:lstStyle/>
                  <a:p>
                    <a:endParaRPr lang="de-CH"/>
                  </a:p>
                </p:txBody>
              </p:sp>
            </p:grpSp>
            <p:grpSp>
              <p:nvGrpSpPr>
                <p:cNvPr id="121" name="Gruppieren 120"/>
                <p:cNvGrpSpPr/>
                <p:nvPr/>
              </p:nvGrpSpPr>
              <p:grpSpPr>
                <a:xfrm>
                  <a:off x="3268523" y="3988471"/>
                  <a:ext cx="253687" cy="154250"/>
                  <a:chOff x="3287573" y="3997996"/>
                  <a:chExt cx="253687" cy="154250"/>
                </a:xfrm>
              </p:grpSpPr>
              <p:sp>
                <p:nvSpPr>
                  <p:cNvPr id="123" name="AutoShape 45"/>
                  <p:cNvSpPr>
                    <a:spLocks noChangeAspect="1" noChangeArrowheads="1"/>
                  </p:cNvSpPr>
                  <p:nvPr/>
                </p:nvSpPr>
                <p:spPr bwMode="auto">
                  <a:xfrm rot="6851646">
                    <a:off x="3392060" y="3976269"/>
                    <a:ext cx="76562" cy="126844"/>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24" name="AutoShape 46"/>
                  <p:cNvSpPr>
                    <a:spLocks noChangeAspect="1" noChangeArrowheads="1"/>
                  </p:cNvSpPr>
                  <p:nvPr/>
                </p:nvSpPr>
                <p:spPr bwMode="auto">
                  <a:xfrm rot="6851646">
                    <a:off x="3337292" y="3948277"/>
                    <a:ext cx="154250" cy="253687"/>
                  </a:xfrm>
                  <a:prstGeom prst="flowChartSort">
                    <a:avLst/>
                  </a:prstGeom>
                  <a:solidFill>
                    <a:srgbClr val="FFFF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cxnSp>
              <p:nvCxnSpPr>
                <p:cNvPr id="122" name="Gerade Verbindung 121"/>
                <p:cNvCxnSpPr>
                  <a:stCxn id="142" idx="1"/>
                  <a:endCxn id="127" idx="1"/>
                </p:cNvCxnSpPr>
                <p:nvPr/>
              </p:nvCxnSpPr>
              <p:spPr bwMode="auto">
                <a:xfrm>
                  <a:off x="3113151" y="4280631"/>
                  <a:ext cx="1" cy="637130"/>
                </a:xfrm>
                <a:prstGeom prst="line">
                  <a:avLst/>
                </a:prstGeom>
                <a:noFill/>
                <a:ln w="9525" cap="flat" cmpd="sng" algn="ctr">
                  <a:solidFill>
                    <a:srgbClr val="0000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 name="Gerade Verbindung 90"/>
              <p:cNvCxnSpPr>
                <a:stCxn id="192" idx="1"/>
                <a:endCxn id="175" idx="1"/>
              </p:cNvCxnSpPr>
              <p:nvPr/>
            </p:nvCxnSpPr>
            <p:spPr bwMode="auto">
              <a:xfrm>
                <a:off x="3300094" y="2067939"/>
                <a:ext cx="1" cy="501085"/>
              </a:xfrm>
              <a:prstGeom prst="line">
                <a:avLst/>
              </a:prstGeom>
              <a:noFill/>
              <a:ln w="9525" cap="flat" cmpd="sng" algn="ctr">
                <a:solidFill>
                  <a:srgbClr val="0000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 name="Gruppieren 91"/>
              <p:cNvGrpSpPr/>
              <p:nvPr/>
            </p:nvGrpSpPr>
            <p:grpSpPr>
              <a:xfrm>
                <a:off x="3519783" y="1212112"/>
                <a:ext cx="1065110" cy="808146"/>
                <a:chOff x="1584178" y="3192445"/>
                <a:chExt cx="1474309" cy="1027559"/>
              </a:xfrm>
            </p:grpSpPr>
            <p:sp>
              <p:nvSpPr>
                <p:cNvPr id="101" name="Bogen 100"/>
                <p:cNvSpPr>
                  <a:spLocks noChangeAspect="1"/>
                </p:cNvSpPr>
                <p:nvPr/>
              </p:nvSpPr>
              <p:spPr>
                <a:xfrm rot="16200000">
                  <a:off x="1826171" y="3008671"/>
                  <a:ext cx="969340" cy="1453325"/>
                </a:xfrm>
                <a:prstGeom prst="arc">
                  <a:avLst>
                    <a:gd name="adj1" fmla="val 16191918"/>
                    <a:gd name="adj2" fmla="val 5423691"/>
                  </a:avLst>
                </a:prstGeom>
                <a:solidFill>
                  <a:schemeClr val="bg1">
                    <a:alpha val="70000"/>
                  </a:schemeClr>
                </a:solidFill>
                <a:ln w="9525">
                  <a:solidFill>
                    <a:schemeClr val="tx1"/>
                  </a:solidFill>
                  <a:round/>
                  <a:headEnd/>
                  <a:tailEnd/>
                </a:ln>
                <a:effectLst/>
              </p:spPr>
              <p:txBody>
                <a:bodyPr wrap="none" anchor="ctr"/>
                <a:lstStyle/>
                <a:p>
                  <a:endParaRPr lang="de-CH"/>
                </a:p>
              </p:txBody>
            </p:sp>
            <p:grpSp>
              <p:nvGrpSpPr>
                <p:cNvPr id="102" name="Gruppieren 101"/>
                <p:cNvGrpSpPr/>
                <p:nvPr/>
              </p:nvGrpSpPr>
              <p:grpSpPr>
                <a:xfrm rot="19680054">
                  <a:off x="2032601" y="3192445"/>
                  <a:ext cx="253687" cy="154250"/>
                  <a:chOff x="3287573" y="3997996"/>
                  <a:chExt cx="253687" cy="154250"/>
                </a:xfrm>
              </p:grpSpPr>
              <p:sp>
                <p:nvSpPr>
                  <p:cNvPr id="117" name="AutoShape 45"/>
                  <p:cNvSpPr>
                    <a:spLocks noChangeAspect="1" noChangeArrowheads="1"/>
                  </p:cNvSpPr>
                  <p:nvPr/>
                </p:nvSpPr>
                <p:spPr bwMode="auto">
                  <a:xfrm rot="6851646">
                    <a:off x="3392060" y="3976269"/>
                    <a:ext cx="76562" cy="126844"/>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8" name="AutoShape 46"/>
                  <p:cNvSpPr>
                    <a:spLocks noChangeAspect="1" noChangeArrowheads="1"/>
                  </p:cNvSpPr>
                  <p:nvPr/>
                </p:nvSpPr>
                <p:spPr bwMode="auto">
                  <a:xfrm rot="6851646">
                    <a:off x="3337292" y="3948277"/>
                    <a:ext cx="154250" cy="253687"/>
                  </a:xfrm>
                  <a:prstGeom prst="flowChartSort">
                    <a:avLst/>
                  </a:prstGeom>
                  <a:solidFill>
                    <a:srgbClr val="FFFF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03" name="Group 38"/>
                <p:cNvGrpSpPr>
                  <a:grpSpLocks/>
                </p:cNvGrpSpPr>
                <p:nvPr/>
              </p:nvGrpSpPr>
              <p:grpSpPr bwMode="auto">
                <a:xfrm rot="18319732">
                  <a:off x="1537403" y="3472633"/>
                  <a:ext cx="272709" cy="152474"/>
                  <a:chOff x="1993" y="1342"/>
                  <a:chExt cx="420" cy="274"/>
                </a:xfrm>
              </p:grpSpPr>
              <p:sp>
                <p:nvSpPr>
                  <p:cNvPr id="115" name="AutoShape 39"/>
                  <p:cNvSpPr>
                    <a:spLocks noChangeAspect="1" noChangeArrowheads="1"/>
                  </p:cNvSpPr>
                  <p:nvPr/>
                </p:nvSpPr>
                <p:spPr bwMode="auto">
                  <a:xfrm rot="5400000">
                    <a:off x="2135" y="1305"/>
                    <a:ext cx="136" cy="21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6" name="AutoShape 40"/>
                  <p:cNvSpPr>
                    <a:spLocks noChangeAspect="1" noChangeArrowheads="1"/>
                  </p:cNvSpPr>
                  <p:nvPr/>
                </p:nvSpPr>
                <p:spPr bwMode="auto">
                  <a:xfrm rot="5400000">
                    <a:off x="2066" y="1269"/>
                    <a:ext cx="274" cy="42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04" name="AutoShape 45"/>
                <p:cNvSpPr>
                  <a:spLocks noChangeAspect="1" noChangeArrowheads="1"/>
                </p:cNvSpPr>
                <p:nvPr/>
              </p:nvSpPr>
              <p:spPr bwMode="auto">
                <a:xfrm rot="3890131">
                  <a:off x="1840631" y="3258222"/>
                  <a:ext cx="76562" cy="126844"/>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5" name="AutoShape 46"/>
                <p:cNvSpPr>
                  <a:spLocks noChangeAspect="1" noChangeArrowheads="1"/>
                </p:cNvSpPr>
                <p:nvPr/>
              </p:nvSpPr>
              <p:spPr bwMode="auto">
                <a:xfrm rot="3890131">
                  <a:off x="1811472" y="3228619"/>
                  <a:ext cx="154250" cy="253687"/>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06" name="Group 38"/>
                <p:cNvGrpSpPr>
                  <a:grpSpLocks/>
                </p:cNvGrpSpPr>
                <p:nvPr/>
              </p:nvGrpSpPr>
              <p:grpSpPr bwMode="auto">
                <a:xfrm rot="392061">
                  <a:off x="2335373" y="3202478"/>
                  <a:ext cx="272709" cy="152474"/>
                  <a:chOff x="1993" y="1342"/>
                  <a:chExt cx="420" cy="274"/>
                </a:xfrm>
              </p:grpSpPr>
              <p:sp>
                <p:nvSpPr>
                  <p:cNvPr id="113" name="AutoShape 39"/>
                  <p:cNvSpPr>
                    <a:spLocks noChangeAspect="1" noChangeArrowheads="1"/>
                  </p:cNvSpPr>
                  <p:nvPr/>
                </p:nvSpPr>
                <p:spPr bwMode="auto">
                  <a:xfrm rot="5400000">
                    <a:off x="2135" y="1305"/>
                    <a:ext cx="136" cy="21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4" name="AutoShape 40"/>
                  <p:cNvSpPr>
                    <a:spLocks noChangeAspect="1" noChangeArrowheads="1"/>
                  </p:cNvSpPr>
                  <p:nvPr/>
                </p:nvSpPr>
                <p:spPr bwMode="auto">
                  <a:xfrm rot="5400000">
                    <a:off x="2066" y="1269"/>
                    <a:ext cx="274" cy="420"/>
                  </a:xfrm>
                  <a:prstGeom prst="flowChartSort">
                    <a:avLst/>
                  </a:prstGeom>
                  <a:solidFill>
                    <a:srgbClr val="0070C0">
                      <a:alpha val="49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07" name="Group 38"/>
                <p:cNvGrpSpPr>
                  <a:grpSpLocks/>
                </p:cNvGrpSpPr>
                <p:nvPr/>
              </p:nvGrpSpPr>
              <p:grpSpPr bwMode="auto">
                <a:xfrm rot="1683367">
                  <a:off x="2622374" y="3297218"/>
                  <a:ext cx="272709" cy="152474"/>
                  <a:chOff x="1993" y="1342"/>
                  <a:chExt cx="420" cy="274"/>
                </a:xfrm>
              </p:grpSpPr>
              <p:sp>
                <p:nvSpPr>
                  <p:cNvPr id="111" name="AutoShape 39"/>
                  <p:cNvSpPr>
                    <a:spLocks noChangeAspect="1" noChangeArrowheads="1"/>
                  </p:cNvSpPr>
                  <p:nvPr/>
                </p:nvSpPr>
                <p:spPr bwMode="auto">
                  <a:xfrm rot="5400000">
                    <a:off x="2135" y="1305"/>
                    <a:ext cx="136" cy="210"/>
                  </a:xfrm>
                  <a:prstGeom prst="flowChartSort">
                    <a:avLst/>
                  </a:prstGeom>
                  <a:solidFill>
                    <a:srgbClr val="008000">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2" name="AutoShape 40"/>
                  <p:cNvSpPr>
                    <a:spLocks noChangeAspect="1" noChangeArrowheads="1"/>
                  </p:cNvSpPr>
                  <p:nvPr/>
                </p:nvSpPr>
                <p:spPr bwMode="auto">
                  <a:xfrm rot="5400000">
                    <a:off x="2066" y="1269"/>
                    <a:ext cx="274" cy="420"/>
                  </a:xfrm>
                  <a:prstGeom prst="flowChartSort">
                    <a:avLst/>
                  </a:prstGeom>
                  <a:solidFill>
                    <a:srgbClr val="002060">
                      <a:alpha val="62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08" name="Group 44"/>
                <p:cNvGrpSpPr>
                  <a:grpSpLocks/>
                </p:cNvGrpSpPr>
                <p:nvPr/>
              </p:nvGrpSpPr>
              <p:grpSpPr bwMode="auto">
                <a:xfrm rot="3819509">
                  <a:off x="2854518" y="3503374"/>
                  <a:ext cx="253687" cy="154250"/>
                  <a:chOff x="2972" y="2818"/>
                  <a:chExt cx="420" cy="274"/>
                </a:xfrm>
              </p:grpSpPr>
              <p:sp>
                <p:nvSpPr>
                  <p:cNvPr id="109" name="AutoShape 45"/>
                  <p:cNvSpPr>
                    <a:spLocks noChangeAspect="1" noChangeArrowheads="1"/>
                  </p:cNvSpPr>
                  <p:nvPr/>
                </p:nvSpPr>
                <p:spPr bwMode="auto">
                  <a:xfrm rot="5400000">
                    <a:off x="3114" y="2781"/>
                    <a:ext cx="136" cy="210"/>
                  </a:xfrm>
                  <a:prstGeom prst="flowChartSort">
                    <a:avLst/>
                  </a:prstGeom>
                  <a:solidFill>
                    <a:srgbClr val="FF0000">
                      <a:alpha val="34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0" name="AutoShape 46"/>
                  <p:cNvSpPr>
                    <a:spLocks noChangeAspect="1" noChangeArrowheads="1"/>
                  </p:cNvSpPr>
                  <p:nvPr/>
                </p:nvSpPr>
                <p:spPr bwMode="auto">
                  <a:xfrm rot="5400000">
                    <a:off x="3045" y="2745"/>
                    <a:ext cx="274" cy="420"/>
                  </a:xfrm>
                  <a:prstGeom prst="flowChartSort">
                    <a:avLst/>
                  </a:prstGeom>
                  <a:solidFill>
                    <a:schemeClr val="bg1">
                      <a:lumMod val="65000"/>
                      <a:alpha val="6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cxnSp>
            <p:nvCxnSpPr>
              <p:cNvPr id="93" name="Gerade Verbindung 92"/>
              <p:cNvCxnSpPr/>
              <p:nvPr/>
            </p:nvCxnSpPr>
            <p:spPr bwMode="auto">
              <a:xfrm>
                <a:off x="2779141" y="2318482"/>
                <a:ext cx="6449941" cy="0"/>
              </a:xfrm>
              <a:prstGeom prst="line">
                <a:avLst/>
              </a:prstGeom>
              <a:noFill/>
              <a:ln w="12700" cap="flat" cmpd="sng" algn="ctr">
                <a:solidFill>
                  <a:srgbClr val="0000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93"/>
              <p:cNvCxnSpPr>
                <a:stCxn id="101" idx="1"/>
              </p:cNvCxnSpPr>
              <p:nvPr/>
            </p:nvCxnSpPr>
            <p:spPr bwMode="auto">
              <a:xfrm>
                <a:off x="4044759" y="1639079"/>
                <a:ext cx="2555" cy="679403"/>
              </a:xfrm>
              <a:prstGeom prst="line">
                <a:avLst/>
              </a:prstGeom>
              <a:noFill/>
              <a:ln w="9525" cap="flat" cmpd="sng" algn="ctr">
                <a:solidFill>
                  <a:srgbClr val="0000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oup 172"/>
              <p:cNvGrpSpPr>
                <a:grpSpLocks/>
              </p:cNvGrpSpPr>
              <p:nvPr/>
            </p:nvGrpSpPr>
            <p:grpSpPr bwMode="auto">
              <a:xfrm>
                <a:off x="3844562" y="1439770"/>
                <a:ext cx="175848" cy="105319"/>
                <a:chOff x="1537" y="1822"/>
                <a:chExt cx="420" cy="274"/>
              </a:xfrm>
            </p:grpSpPr>
            <p:sp>
              <p:nvSpPr>
                <p:cNvPr id="99" name="AutoShape 173"/>
                <p:cNvSpPr>
                  <a:spLocks noChangeAspect="1" noChangeArrowheads="1"/>
                </p:cNvSpPr>
                <p:nvPr/>
              </p:nvSpPr>
              <p:spPr bwMode="auto">
                <a:xfrm rot="5400000">
                  <a:off x="1679" y="1785"/>
                  <a:ext cx="136" cy="210"/>
                </a:xfrm>
                <a:prstGeom prst="flowChartSort">
                  <a:avLst/>
                </a:prstGeom>
                <a:solidFill>
                  <a:srgbClr val="99CC00">
                    <a:alpha val="50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0" name="AutoShape 174"/>
                <p:cNvSpPr>
                  <a:spLocks noChangeAspect="1" noChangeArrowheads="1"/>
                </p:cNvSpPr>
                <p:nvPr/>
              </p:nvSpPr>
              <p:spPr bwMode="auto">
                <a:xfrm rot="5400000">
                  <a:off x="1610" y="1749"/>
                  <a:ext cx="274" cy="420"/>
                </a:xfrm>
                <a:prstGeom prst="flowChartSort">
                  <a:avLst/>
                </a:prstGeom>
                <a:solidFill>
                  <a:srgbClr val="99CC00">
                    <a:alpha val="50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96" name="Group 175"/>
              <p:cNvGrpSpPr>
                <a:grpSpLocks/>
              </p:cNvGrpSpPr>
              <p:nvPr/>
            </p:nvGrpSpPr>
            <p:grpSpPr bwMode="auto">
              <a:xfrm>
                <a:off x="4069954" y="1439771"/>
                <a:ext cx="175848" cy="105319"/>
                <a:chOff x="3471" y="2360"/>
                <a:chExt cx="420" cy="274"/>
              </a:xfrm>
            </p:grpSpPr>
            <p:sp>
              <p:nvSpPr>
                <p:cNvPr id="97" name="AutoShape 176"/>
                <p:cNvSpPr>
                  <a:spLocks noChangeAspect="1" noChangeArrowheads="1"/>
                </p:cNvSpPr>
                <p:nvPr/>
              </p:nvSpPr>
              <p:spPr bwMode="auto">
                <a:xfrm rot="5400000">
                  <a:off x="3613" y="2323"/>
                  <a:ext cx="136" cy="210"/>
                </a:xfrm>
                <a:prstGeom prst="flowChartSort">
                  <a:avLst/>
                </a:prstGeom>
                <a:solidFill>
                  <a:srgbClr val="993366">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8" name="AutoShape 177"/>
                <p:cNvSpPr>
                  <a:spLocks noChangeAspect="1" noChangeArrowheads="1"/>
                </p:cNvSpPr>
                <p:nvPr/>
              </p:nvSpPr>
              <p:spPr bwMode="auto">
                <a:xfrm rot="5400000">
                  <a:off x="3544" y="2287"/>
                  <a:ext cx="274" cy="420"/>
                </a:xfrm>
                <a:prstGeom prst="flowChartSort">
                  <a:avLst/>
                </a:prstGeom>
                <a:solidFill>
                  <a:srgbClr val="993366">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576" name="Rechteck 575"/>
            <p:cNvSpPr/>
            <p:nvPr/>
          </p:nvSpPr>
          <p:spPr>
            <a:xfrm>
              <a:off x="7668344" y="4519059"/>
              <a:ext cx="1187624" cy="307777"/>
            </a:xfrm>
            <a:prstGeom prst="rect">
              <a:avLst/>
            </a:prstGeom>
          </p:spPr>
          <p:txBody>
            <a:bodyPr wrap="square">
              <a:spAutoFit/>
            </a:bodyPr>
            <a:lstStyle/>
            <a:p>
              <a:r>
                <a:rPr lang="de-DE" sz="1400" dirty="0" err="1" smtClean="0"/>
                <a:t>ThemenPools</a:t>
              </a:r>
              <a:endParaRPr lang="de-DE" sz="1400" dirty="0" smtClean="0"/>
            </a:p>
          </p:txBody>
        </p:sp>
      </p:grpSp>
      <p:cxnSp>
        <p:nvCxnSpPr>
          <p:cNvPr id="577" name="Gerade Verbindung mit Pfeil 576"/>
          <p:cNvCxnSpPr/>
          <p:nvPr/>
        </p:nvCxnSpPr>
        <p:spPr>
          <a:xfrm flipV="1">
            <a:off x="1187624" y="3508410"/>
            <a:ext cx="859758" cy="409896"/>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8" name="Gerade Verbindung mit Pfeil 577"/>
          <p:cNvCxnSpPr>
            <a:stCxn id="350" idx="6"/>
          </p:cNvCxnSpPr>
          <p:nvPr/>
        </p:nvCxnSpPr>
        <p:spPr>
          <a:xfrm>
            <a:off x="1149225" y="4671903"/>
            <a:ext cx="2384480" cy="273572"/>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29" name="Titel 228"/>
          <p:cNvSpPr>
            <a:spLocks noGrp="1"/>
          </p:cNvSpPr>
          <p:nvPr>
            <p:ph type="title" idx="4294967295"/>
          </p:nvPr>
        </p:nvSpPr>
        <p:spPr>
          <a:xfrm>
            <a:off x="1803094" y="397934"/>
            <a:ext cx="1904810" cy="654802"/>
          </a:xfrm>
        </p:spPr>
        <p:txBody>
          <a:bodyPr/>
          <a:lstStyle/>
          <a:p>
            <a:pPr algn="r" rtl="0" eaLnBrk="1" latinLnBrk="0" hangingPunct="1"/>
            <a:r>
              <a:rPr lang="de-DE" sz="1800" b="1" u="sng" kern="1200" dirty="0" smtClean="0">
                <a:solidFill>
                  <a:srgbClr val="000000"/>
                </a:solidFill>
                <a:effectLst/>
                <a:latin typeface="Calibri"/>
                <a:ea typeface="+mn-ea"/>
                <a:cs typeface="+mn-cs"/>
              </a:rPr>
              <a:t>Puzzle</a:t>
            </a:r>
            <a:endParaRPr lang="de-DE" u="sng" dirty="0" smtClean="0">
              <a:effectLst/>
            </a:endParaRPr>
          </a:p>
          <a:p>
            <a:pPr algn="r" rtl="0" eaLnBrk="1" latinLnBrk="0" hangingPunct="1"/>
            <a:r>
              <a:rPr lang="de-DE" sz="1800" b="1" kern="1200" dirty="0" smtClean="0">
                <a:solidFill>
                  <a:srgbClr val="000000"/>
                </a:solidFill>
                <a:effectLst/>
                <a:latin typeface="Calibri"/>
                <a:ea typeface="+mn-ea"/>
                <a:cs typeface="+mn-cs"/>
              </a:rPr>
              <a:t>Modellbaukasten</a:t>
            </a:r>
            <a:endParaRPr lang="de-DE" dirty="0"/>
          </a:p>
        </p:txBody>
      </p:sp>
      <p:cxnSp>
        <p:nvCxnSpPr>
          <p:cNvPr id="579" name="Gerade Verbindung mit Pfeil 578"/>
          <p:cNvCxnSpPr/>
          <p:nvPr/>
        </p:nvCxnSpPr>
        <p:spPr>
          <a:xfrm flipV="1">
            <a:off x="1143609" y="2570686"/>
            <a:ext cx="1149474" cy="1221446"/>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5" name="Gerade Verbindung mit Pfeil 434"/>
          <p:cNvCxnSpPr/>
          <p:nvPr/>
        </p:nvCxnSpPr>
        <p:spPr>
          <a:xfrm flipH="1" flipV="1">
            <a:off x="2051191" y="6410415"/>
            <a:ext cx="1443241" cy="1129"/>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37" name="Picture 3" descr="X:\AgroEcology\Event\Klima und Regeneration 2016\Wasser\WatershedingIndien.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832740" y="1647185"/>
            <a:ext cx="1304980" cy="989728"/>
          </a:xfrm>
          <a:prstGeom prst="rect">
            <a:avLst/>
          </a:prstGeom>
          <a:noFill/>
          <a:extLst>
            <a:ext uri="{909E8E84-426E-40DD-AFC4-6F175D3DCCD1}">
              <a14:hiddenFill xmlns:a14="http://schemas.microsoft.com/office/drawing/2010/main">
                <a:solidFill>
                  <a:srgbClr val="FFFFFF"/>
                </a:solidFill>
              </a14:hiddenFill>
            </a:ext>
          </a:extLst>
        </p:spPr>
      </p:pic>
      <p:sp>
        <p:nvSpPr>
          <p:cNvPr id="439" name="Rechteck 438"/>
          <p:cNvSpPr/>
          <p:nvPr/>
        </p:nvSpPr>
        <p:spPr>
          <a:xfrm flipV="1">
            <a:off x="5493849" y="1513583"/>
            <a:ext cx="270571" cy="307777"/>
          </a:xfrm>
          <a:prstGeom prst="rect">
            <a:avLst/>
          </a:prstGeom>
        </p:spPr>
        <p:txBody>
          <a:bodyPr wrap="square">
            <a:spAutoFit/>
          </a:bodyPr>
          <a:lstStyle/>
          <a:p>
            <a:r>
              <a:rPr lang="de-DE" sz="1400" b="1" dirty="0" smtClean="0">
                <a:solidFill>
                  <a:srgbClr val="0000FF"/>
                </a:solidFill>
              </a:rPr>
              <a:t>?</a:t>
            </a:r>
          </a:p>
        </p:txBody>
      </p:sp>
      <p:cxnSp>
        <p:nvCxnSpPr>
          <p:cNvPr id="440" name="Gerade Verbindung mit Pfeil 439"/>
          <p:cNvCxnSpPr>
            <a:endCxn id="439" idx="2"/>
          </p:cNvCxnSpPr>
          <p:nvPr/>
        </p:nvCxnSpPr>
        <p:spPr>
          <a:xfrm>
            <a:off x="4925370" y="752808"/>
            <a:ext cx="703765" cy="760775"/>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8" name="Gerade Verbindung mit Pfeil 547"/>
          <p:cNvCxnSpPr>
            <a:endCxn id="547" idx="2"/>
          </p:cNvCxnSpPr>
          <p:nvPr/>
        </p:nvCxnSpPr>
        <p:spPr>
          <a:xfrm flipH="1">
            <a:off x="4025047" y="1072919"/>
            <a:ext cx="246079" cy="336419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49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5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3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7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4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3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4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4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4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2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4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4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4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4" grpId="0"/>
      <p:bldP spid="245" grpId="0"/>
      <p:bldP spid="246" grpId="0"/>
      <p:bldP spid="535" grpId="0"/>
      <p:bldP spid="539" grpId="0"/>
      <p:bldP spid="541" grpId="0"/>
      <p:bldP spid="543" grpId="0"/>
      <p:bldP spid="545" grpId="0"/>
      <p:bldP spid="547" grpId="0"/>
      <p:bldP spid="229" grpId="0"/>
      <p:bldP spid="43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274638"/>
            <a:ext cx="8229600" cy="906462"/>
          </a:xfrm>
        </p:spPr>
        <p:txBody>
          <a:bodyPr>
            <a:normAutofit/>
          </a:bodyPr>
          <a:lstStyle/>
          <a:p>
            <a:r>
              <a:rPr lang="de-DE" dirty="0" smtClean="0"/>
              <a:t>Schwerpunkte Hellmut von Koerber</a:t>
            </a:r>
            <a:endParaRPr lang="de-DE" dirty="0"/>
          </a:p>
        </p:txBody>
      </p:sp>
      <p:sp>
        <p:nvSpPr>
          <p:cNvPr id="3" name="Textplatzhalter 2"/>
          <p:cNvSpPr>
            <a:spLocks noGrp="1"/>
          </p:cNvSpPr>
          <p:nvPr>
            <p:ph type="body" idx="4294967295"/>
          </p:nvPr>
        </p:nvSpPr>
        <p:spPr>
          <a:xfrm>
            <a:off x="333375" y="1455738"/>
            <a:ext cx="8553450" cy="4933950"/>
          </a:xfrm>
        </p:spPr>
        <p:txBody>
          <a:bodyPr>
            <a:normAutofit/>
          </a:bodyPr>
          <a:lstStyle/>
          <a:p>
            <a:r>
              <a:rPr lang="de-DE" sz="2000" b="1" dirty="0" smtClean="0"/>
              <a:t>4</a:t>
            </a:r>
            <a:r>
              <a:rPr lang="de-DE" sz="2000" b="1" baseline="0" dirty="0" smtClean="0"/>
              <a:t> Interviews zum Bodenaufbau </a:t>
            </a:r>
            <a:r>
              <a:rPr lang="de-DE" sz="2000" baseline="0" dirty="0" smtClean="0"/>
              <a:t>2016/2017</a:t>
            </a:r>
          </a:p>
          <a:p>
            <a:pPr marL="342900" lvl="1" indent="-342900">
              <a:buFont typeface="Arial" panose="020B0604020202020204" pitchFamily="34" charset="0"/>
              <a:buChar char="•"/>
            </a:pPr>
            <a:r>
              <a:rPr lang="de-DE" sz="2000" dirty="0"/>
              <a:t>In Arbeit</a:t>
            </a:r>
          </a:p>
          <a:p>
            <a:pPr lvl="1"/>
            <a:r>
              <a:rPr lang="de-DE" sz="2000" b="1" dirty="0" smtClean="0"/>
              <a:t>Definition</a:t>
            </a:r>
            <a:r>
              <a:rPr lang="de-DE" sz="2000" dirty="0" smtClean="0"/>
              <a:t> </a:t>
            </a:r>
            <a:r>
              <a:rPr lang="de-DE" sz="2000" b="1" dirty="0" smtClean="0"/>
              <a:t>Regenerative Landwirtschaft </a:t>
            </a:r>
          </a:p>
          <a:p>
            <a:pPr lvl="1"/>
            <a:r>
              <a:rPr lang="de-DE" sz="2000" b="1" dirty="0" smtClean="0"/>
              <a:t>Linkliste </a:t>
            </a:r>
            <a:r>
              <a:rPr lang="de-DE" sz="2000" dirty="0" smtClean="0"/>
              <a:t>zum Thema</a:t>
            </a:r>
            <a:endParaRPr lang="de-DE" sz="2000" dirty="0"/>
          </a:p>
          <a:p>
            <a:pPr lvl="1"/>
            <a:r>
              <a:rPr lang="de-DE" sz="2000" dirty="0" smtClean="0"/>
              <a:t>Projektskizze </a:t>
            </a:r>
            <a:r>
              <a:rPr lang="de-DE" sz="2000" b="1" dirty="0" smtClean="0"/>
              <a:t>Bodenaufbau erreichen - belegen – breit umsetzen</a:t>
            </a:r>
            <a:r>
              <a:rPr lang="de-DE" sz="2000" dirty="0" smtClean="0"/>
              <a:t> </a:t>
            </a:r>
            <a:r>
              <a:rPr lang="de-DE" sz="1600" dirty="0" smtClean="0"/>
              <a:t>2017</a:t>
            </a:r>
          </a:p>
          <a:p>
            <a:pPr lvl="1"/>
            <a:r>
              <a:rPr lang="de-DE" sz="2000" b="1" dirty="0" smtClean="0"/>
              <a:t>Ressourcen-Bilanz</a:t>
            </a:r>
            <a:r>
              <a:rPr lang="de-DE" sz="2000" dirty="0"/>
              <a:t> Konzept 2017 </a:t>
            </a:r>
            <a:r>
              <a:rPr lang="de-DE" sz="2000" dirty="0" smtClean="0"/>
              <a:t>– Prototyp 2018</a:t>
            </a:r>
            <a:endParaRPr lang="de-DE" sz="2000" dirty="0"/>
          </a:p>
          <a:p>
            <a:r>
              <a:rPr lang="de-DE" sz="2000" dirty="0" smtClean="0"/>
              <a:t>Projektskizze </a:t>
            </a:r>
            <a:r>
              <a:rPr lang="de-DE" sz="2000" b="1" dirty="0" smtClean="0"/>
              <a:t>ThemenPool Boden und Biomasse </a:t>
            </a:r>
            <a:r>
              <a:rPr lang="de-DE" sz="2000" dirty="0" smtClean="0"/>
              <a:t>(2015)</a:t>
            </a:r>
          </a:p>
          <a:p>
            <a:r>
              <a:rPr lang="de-DE" sz="2000" dirty="0"/>
              <a:t>Projektskizze</a:t>
            </a:r>
            <a:r>
              <a:rPr lang="de-DE" sz="2400" dirty="0"/>
              <a:t> </a:t>
            </a:r>
            <a:r>
              <a:rPr lang="de-DE" sz="2000" b="1" dirty="0" smtClean="0"/>
              <a:t>DatenPool zur Welternährung </a:t>
            </a:r>
            <a:r>
              <a:rPr lang="de-DE" sz="2000" dirty="0" smtClean="0"/>
              <a:t>(2014)</a:t>
            </a:r>
            <a:endParaRPr lang="de-DE" sz="2000" dirty="0"/>
          </a:p>
          <a:p>
            <a:pPr marL="0" indent="0">
              <a:buNone/>
            </a:pPr>
            <a:endParaRPr lang="de-DE" sz="1200" dirty="0"/>
          </a:p>
          <a:p>
            <a:r>
              <a:rPr lang="de-DE" sz="1800" b="1" dirty="0" smtClean="0"/>
              <a:t>Datenbank</a:t>
            </a:r>
            <a:r>
              <a:rPr lang="de-DE" sz="1800" dirty="0" smtClean="0"/>
              <a:t> für die weltweite </a:t>
            </a:r>
            <a:r>
              <a:rPr lang="de-DE" sz="1800" b="1" dirty="0" smtClean="0"/>
              <a:t>Biolandbau-Statistik</a:t>
            </a:r>
            <a:r>
              <a:rPr lang="de-DE" sz="1800" dirty="0" smtClean="0"/>
              <a:t> (für FiBL Frick, seit 2006) </a:t>
            </a:r>
            <a:br>
              <a:rPr lang="de-DE" sz="1800" dirty="0" smtClean="0"/>
            </a:br>
            <a:r>
              <a:rPr lang="de-DE" sz="1800" dirty="0" smtClean="0"/>
              <a:t>neu auch für </a:t>
            </a:r>
            <a:r>
              <a:rPr lang="de-DE" sz="1800" b="1" dirty="0" smtClean="0"/>
              <a:t>Fair Trade </a:t>
            </a:r>
            <a:r>
              <a:rPr lang="de-DE" sz="1800" dirty="0" smtClean="0"/>
              <a:t>und andere </a:t>
            </a:r>
            <a:r>
              <a:rPr lang="de-DE" sz="1800" b="1" dirty="0" smtClean="0"/>
              <a:t>nachhaltigkeits-Labels</a:t>
            </a:r>
            <a:r>
              <a:rPr lang="de-DE" sz="1800" dirty="0" smtClean="0"/>
              <a:t>…</a:t>
            </a:r>
          </a:p>
          <a:p>
            <a:r>
              <a:rPr lang="de-DE" sz="1800" dirty="0" smtClean="0"/>
              <a:t>Video, Broschüre, Arbeitskreis und Workshops zu </a:t>
            </a:r>
            <a:r>
              <a:rPr lang="de-DE" sz="1800" b="1" dirty="0" smtClean="0"/>
              <a:t>zunehmenden Systemen</a:t>
            </a:r>
            <a:r>
              <a:rPr lang="de-DE" sz="1800" dirty="0" smtClean="0"/>
              <a:t> (seit 1978)</a:t>
            </a:r>
          </a:p>
          <a:p>
            <a:r>
              <a:rPr lang="de-DE" sz="1800" dirty="0" smtClean="0">
                <a:hlinkClick r:id="rId2"/>
              </a:rPr>
              <a:t>www.flexinfo.ch</a:t>
            </a:r>
            <a:r>
              <a:rPr lang="de-DE" sz="1800" dirty="0" smtClean="0"/>
              <a:t>	</a:t>
            </a:r>
            <a:r>
              <a:rPr lang="de-DE" sz="1800" dirty="0" smtClean="0">
                <a:hlinkClick r:id="rId3"/>
              </a:rPr>
              <a:t>hellmut.koerber@flexinfo.ch</a:t>
            </a:r>
            <a:r>
              <a:rPr lang="de-DE" sz="1800" dirty="0" smtClean="0"/>
              <a:t> </a:t>
            </a:r>
          </a:p>
          <a:p>
            <a:pPr marL="0" indent="0">
              <a:buNone/>
            </a:pPr>
            <a:endParaRPr lang="de-DE" sz="2400" dirty="0" smtClean="0"/>
          </a:p>
        </p:txBody>
      </p:sp>
    </p:spTree>
    <p:extLst>
      <p:ext uri="{BB962C8B-B14F-4D97-AF65-F5344CB8AC3E}">
        <p14:creationId xmlns:p14="http://schemas.microsoft.com/office/powerpoint/2010/main" val="252172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726848"/>
          </a:xfrm>
        </p:spPr>
        <p:txBody>
          <a:bodyPr vert="horz" lIns="91440" tIns="45720" rIns="91440" bIns="45720" rtlCol="0" anchor="ctr">
            <a:normAutofit/>
          </a:bodyPr>
          <a:lstStyle/>
          <a:p>
            <a:r>
              <a:rPr lang="de-DE" sz="2800" b="1" dirty="0">
                <a:solidFill>
                  <a:schemeClr val="tx2"/>
                </a:solidFill>
              </a:rPr>
              <a:t>Regenerative </a:t>
            </a:r>
            <a:r>
              <a:rPr lang="de-DE" sz="2800" b="1" dirty="0" smtClean="0">
                <a:solidFill>
                  <a:schemeClr val="tx2"/>
                </a:solidFill>
              </a:rPr>
              <a:t>Landwirtschaft</a:t>
            </a:r>
            <a:endParaRPr lang="de-DE" sz="2800" b="1" dirty="0">
              <a:solidFill>
                <a:schemeClr val="tx2"/>
              </a:solidFill>
            </a:endParaRPr>
          </a:p>
        </p:txBody>
      </p:sp>
      <p:sp>
        <p:nvSpPr>
          <p:cNvPr id="3" name="Inhaltsplatzhalter 2"/>
          <p:cNvSpPr>
            <a:spLocks noGrp="1"/>
          </p:cNvSpPr>
          <p:nvPr>
            <p:ph idx="1"/>
          </p:nvPr>
        </p:nvSpPr>
        <p:spPr>
          <a:xfrm>
            <a:off x="337457" y="1001486"/>
            <a:ext cx="8512629" cy="5856513"/>
          </a:xfrm>
        </p:spPr>
        <p:txBody>
          <a:bodyPr>
            <a:noAutofit/>
          </a:bodyPr>
          <a:lstStyle/>
          <a:p>
            <a:pPr marL="0" indent="0">
              <a:buNone/>
            </a:pPr>
            <a:r>
              <a:rPr lang="de-DE" sz="1800" b="1" dirty="0" smtClean="0">
                <a:latin typeface="+mj-lt"/>
                <a:ea typeface="+mj-ea"/>
                <a:cs typeface="+mj-cs"/>
              </a:rPr>
              <a:t>Wo </a:t>
            </a:r>
            <a:r>
              <a:rPr lang="de-DE" sz="1800" b="1" i="1" dirty="0" smtClean="0">
                <a:latin typeface="+mj-lt"/>
                <a:ea typeface="+mj-ea"/>
                <a:cs typeface="+mj-cs"/>
              </a:rPr>
              <a:t>Regenerativ </a:t>
            </a:r>
            <a:r>
              <a:rPr lang="de-DE" sz="1800" b="1" dirty="0" smtClean="0">
                <a:latin typeface="+mj-lt"/>
                <a:ea typeface="+mj-ea"/>
                <a:cs typeface="+mj-cs"/>
              </a:rPr>
              <a:t>drauf steht, muss auch Regeneration drin stecken.</a:t>
            </a:r>
          </a:p>
          <a:p>
            <a:pPr marL="0" indent="0">
              <a:buNone/>
            </a:pPr>
            <a:r>
              <a:rPr lang="de-DE" sz="1800" b="1" i="1" dirty="0" smtClean="0">
                <a:latin typeface="+mj-lt"/>
                <a:ea typeface="+mj-ea"/>
                <a:cs typeface="+mj-cs"/>
              </a:rPr>
              <a:t>Regenerative </a:t>
            </a:r>
            <a:r>
              <a:rPr lang="de-DE" sz="1800" b="1" i="1" dirty="0">
                <a:latin typeface="+mj-lt"/>
                <a:ea typeface="+mj-ea"/>
                <a:cs typeface="+mj-cs"/>
              </a:rPr>
              <a:t>Landwirtschaft</a:t>
            </a:r>
            <a:r>
              <a:rPr lang="de-DE" sz="1800" dirty="0">
                <a:latin typeface="+mj-lt"/>
                <a:ea typeface="+mj-ea"/>
                <a:cs typeface="+mj-cs"/>
              </a:rPr>
              <a:t> </a:t>
            </a:r>
            <a:endParaRPr lang="de-DE" sz="1800" dirty="0" smtClean="0">
              <a:latin typeface="+mj-lt"/>
              <a:ea typeface="+mj-ea"/>
              <a:cs typeface="+mj-cs"/>
            </a:endParaRPr>
          </a:p>
          <a:p>
            <a:pPr marL="539750" lvl="1">
              <a:buFont typeface="Arial" panose="020B0604020202020204" pitchFamily="34" charset="0"/>
              <a:buChar char="•"/>
            </a:pPr>
            <a:r>
              <a:rPr lang="de-DE" sz="1600" kern="1200" dirty="0" smtClean="0">
                <a:solidFill>
                  <a:schemeClr val="tx1"/>
                </a:solidFill>
                <a:effectLst/>
                <a:latin typeface="+mj-lt"/>
                <a:ea typeface="+mj-ea"/>
                <a:cs typeface="+mj-cs"/>
              </a:rPr>
              <a:t>hat dieselben umfassenden Zielen für Mensch und Umwelt </a:t>
            </a:r>
            <a:br>
              <a:rPr lang="de-DE" sz="1600" kern="1200" dirty="0" smtClean="0">
                <a:solidFill>
                  <a:schemeClr val="tx1"/>
                </a:solidFill>
                <a:effectLst/>
                <a:latin typeface="+mj-lt"/>
                <a:ea typeface="+mj-ea"/>
                <a:cs typeface="+mj-cs"/>
              </a:rPr>
            </a:br>
            <a:r>
              <a:rPr lang="de-DE" sz="1600" kern="1200" dirty="0" smtClean="0">
                <a:solidFill>
                  <a:schemeClr val="tx1"/>
                </a:solidFill>
                <a:effectLst/>
                <a:latin typeface="+mj-lt"/>
                <a:ea typeface="+mj-ea"/>
                <a:cs typeface="+mj-cs"/>
              </a:rPr>
              <a:t>wie </a:t>
            </a:r>
            <a:r>
              <a:rPr lang="de-DE" sz="1600" b="1" kern="1200" dirty="0" smtClean="0">
                <a:solidFill>
                  <a:schemeClr val="tx1"/>
                </a:solidFill>
                <a:effectLst/>
                <a:latin typeface="+mj-lt"/>
                <a:ea typeface="+mj-ea"/>
                <a:cs typeface="+mj-cs"/>
              </a:rPr>
              <a:t>Öko-Landbau und Agrar-Ökologie</a:t>
            </a:r>
            <a:endParaRPr lang="de-DE" sz="1600" kern="1200" dirty="0" smtClean="0">
              <a:solidFill>
                <a:schemeClr val="tx1"/>
              </a:solidFill>
              <a:effectLst/>
              <a:latin typeface="+mj-lt"/>
              <a:ea typeface="+mj-ea"/>
              <a:cs typeface="+mj-cs"/>
            </a:endParaRPr>
          </a:p>
          <a:p>
            <a:pPr marL="539750" lvl="1">
              <a:buFont typeface="Arial" panose="020B0604020202020204" pitchFamily="34" charset="0"/>
              <a:buChar char="•"/>
            </a:pPr>
            <a:r>
              <a:rPr lang="de-DE" sz="1600" dirty="0">
                <a:latin typeface="+mj-lt"/>
                <a:ea typeface="+mj-ea"/>
                <a:cs typeface="+mj-cs"/>
              </a:rPr>
              <a:t>will </a:t>
            </a:r>
            <a:r>
              <a:rPr lang="de-DE" sz="1600" dirty="0" smtClean="0">
                <a:latin typeface="+mj-lt"/>
                <a:ea typeface="+mj-ea"/>
                <a:cs typeface="+mj-cs"/>
              </a:rPr>
              <a:t>konkret </a:t>
            </a:r>
            <a:r>
              <a:rPr lang="de-DE" sz="1600" b="1" dirty="0" smtClean="0">
                <a:latin typeface="+mj-lt"/>
                <a:ea typeface="+mj-ea"/>
                <a:cs typeface="+mj-cs"/>
              </a:rPr>
              <a:t>geschädigte</a:t>
            </a:r>
            <a:r>
              <a:rPr lang="de-DE" sz="1600" dirty="0" smtClean="0">
                <a:latin typeface="+mj-lt"/>
                <a:ea typeface="+mj-ea"/>
                <a:cs typeface="+mj-cs"/>
              </a:rPr>
              <a:t> </a:t>
            </a:r>
            <a:r>
              <a:rPr lang="de-DE" sz="1600" b="1" dirty="0">
                <a:latin typeface="+mj-lt"/>
                <a:ea typeface="+mj-ea"/>
                <a:cs typeface="+mj-cs"/>
              </a:rPr>
              <a:t>Böden, Vegetation, natürliche und </a:t>
            </a:r>
            <a:r>
              <a:rPr lang="de-DE" sz="1600" b="1" dirty="0" smtClean="0">
                <a:latin typeface="+mj-lt"/>
                <a:ea typeface="+mj-ea"/>
                <a:cs typeface="+mj-cs"/>
              </a:rPr>
              <a:t>produktive Ökosysteme</a:t>
            </a:r>
            <a:r>
              <a:rPr lang="de-DE" sz="1600" b="1" dirty="0">
                <a:latin typeface="+mj-lt"/>
                <a:ea typeface="+mj-ea"/>
                <a:cs typeface="+mj-cs"/>
              </a:rPr>
              <a:t>, </a:t>
            </a:r>
            <a:r>
              <a:rPr lang="de-DE" sz="1600" b="1" dirty="0"/>
              <a:t>ländliche und urbane </a:t>
            </a:r>
            <a:r>
              <a:rPr lang="de-DE" sz="1600" b="1" dirty="0" smtClean="0"/>
              <a:t>Gemeinschaften, </a:t>
            </a:r>
            <a:r>
              <a:rPr lang="de-DE" sz="1600" b="1" dirty="0" smtClean="0">
                <a:latin typeface="+mj-lt"/>
                <a:ea typeface="+mj-ea"/>
                <a:cs typeface="+mj-cs"/>
              </a:rPr>
              <a:t>Wasserzyklen und </a:t>
            </a:r>
            <a:r>
              <a:rPr lang="de-DE" sz="1600" b="1" dirty="0">
                <a:latin typeface="+mj-lt"/>
                <a:ea typeface="+mj-ea"/>
                <a:cs typeface="+mj-cs"/>
              </a:rPr>
              <a:t>Klima wiederherstellen</a:t>
            </a:r>
            <a:r>
              <a:rPr lang="de-DE" sz="1600" dirty="0">
                <a:latin typeface="+mj-lt"/>
                <a:ea typeface="+mj-ea"/>
                <a:cs typeface="+mj-cs"/>
              </a:rPr>
              <a:t> </a:t>
            </a:r>
            <a:r>
              <a:rPr lang="de-DE" sz="1600" dirty="0" smtClean="0">
                <a:latin typeface="+mj-lt"/>
                <a:ea typeface="+mj-ea"/>
                <a:cs typeface="+mj-cs"/>
              </a:rPr>
              <a:t>und </a:t>
            </a:r>
            <a:r>
              <a:rPr lang="de-DE" sz="1600" b="1" dirty="0" smtClean="0">
                <a:latin typeface="+mj-lt"/>
                <a:ea typeface="+mj-ea"/>
                <a:cs typeface="+mj-cs"/>
              </a:rPr>
              <a:t>kontinuierlich </a:t>
            </a:r>
            <a:r>
              <a:rPr lang="de-DE" sz="1600" b="1" dirty="0">
                <a:latin typeface="+mj-lt"/>
                <a:ea typeface="+mj-ea"/>
                <a:cs typeface="+mj-cs"/>
              </a:rPr>
              <a:t>verbessern</a:t>
            </a:r>
            <a:r>
              <a:rPr lang="de-DE" sz="1600" dirty="0">
                <a:latin typeface="+mj-lt"/>
                <a:ea typeface="+mj-ea"/>
                <a:cs typeface="+mj-cs"/>
              </a:rPr>
              <a:t>.</a:t>
            </a:r>
          </a:p>
          <a:p>
            <a:pPr marL="539750" lvl="1">
              <a:buFont typeface="Arial" panose="020B0604020202020204" pitchFamily="34" charset="0"/>
              <a:buChar char="•"/>
            </a:pPr>
            <a:r>
              <a:rPr lang="de-DE" sz="1600" kern="1200" dirty="0" smtClean="0">
                <a:solidFill>
                  <a:schemeClr val="tx1"/>
                </a:solidFill>
                <a:effectLst/>
                <a:latin typeface="+mj-lt"/>
                <a:ea typeface="+mj-ea"/>
                <a:cs typeface="+mj-cs"/>
              </a:rPr>
              <a:t>und ersetzt dazu teure Inputs durch </a:t>
            </a:r>
            <a:br>
              <a:rPr lang="de-DE" sz="1600" kern="1200" dirty="0" smtClean="0">
                <a:solidFill>
                  <a:schemeClr val="tx1"/>
                </a:solidFill>
                <a:effectLst/>
                <a:latin typeface="+mj-lt"/>
                <a:ea typeface="+mj-ea"/>
                <a:cs typeface="+mj-cs"/>
              </a:rPr>
            </a:br>
            <a:r>
              <a:rPr lang="de-DE" sz="1600" b="1" kern="1200" dirty="0" smtClean="0">
                <a:solidFill>
                  <a:schemeClr val="tx1"/>
                </a:solidFill>
                <a:effectLst/>
                <a:latin typeface="+mj-lt"/>
                <a:ea typeface="+mj-ea"/>
                <a:cs typeface="+mj-cs"/>
              </a:rPr>
              <a:t>intensivierte Lebensprozesse</a:t>
            </a:r>
            <a:r>
              <a:rPr lang="de-DE" sz="1600" kern="1200" dirty="0" smtClean="0">
                <a:solidFill>
                  <a:schemeClr val="tx1"/>
                </a:solidFill>
                <a:effectLst/>
                <a:latin typeface="+mj-lt"/>
                <a:ea typeface="+mj-ea"/>
                <a:cs typeface="+mj-cs"/>
              </a:rPr>
              <a:t> in </a:t>
            </a:r>
            <a:r>
              <a:rPr lang="de-DE" sz="1600" b="1" kern="1200" dirty="0" smtClean="0">
                <a:solidFill>
                  <a:schemeClr val="tx1"/>
                </a:solidFill>
                <a:effectLst/>
                <a:latin typeface="+mj-lt"/>
                <a:ea typeface="+mj-ea"/>
                <a:cs typeface="+mj-cs"/>
              </a:rPr>
              <a:t>vielfältigen, hochproduktiven Ökosystemen</a:t>
            </a:r>
            <a:endParaRPr lang="de-DE" sz="1600" kern="1200" dirty="0" smtClean="0">
              <a:solidFill>
                <a:schemeClr val="tx1"/>
              </a:solidFill>
              <a:effectLst/>
              <a:latin typeface="+mj-lt"/>
              <a:ea typeface="+mj-ea"/>
              <a:cs typeface="+mj-cs"/>
            </a:endParaRPr>
          </a:p>
          <a:p>
            <a:pPr marL="0" indent="0">
              <a:buNone/>
            </a:pPr>
            <a:r>
              <a:rPr lang="de-DE" sz="1800" b="1" dirty="0" smtClean="0">
                <a:latin typeface="+mj-lt"/>
                <a:ea typeface="+mj-ea"/>
                <a:cs typeface="+mj-cs"/>
              </a:rPr>
              <a:t>Wie geht das?</a:t>
            </a:r>
          </a:p>
          <a:p>
            <a:pPr marL="539750" lvl="1">
              <a:buFont typeface="Arial" panose="020B0604020202020204" pitchFamily="34" charset="0"/>
              <a:buChar char="•"/>
            </a:pPr>
            <a:r>
              <a:rPr lang="de-DE" sz="1600" b="1" i="1" dirty="0" smtClean="0">
                <a:latin typeface="+mj-lt"/>
                <a:ea typeface="+mj-ea"/>
                <a:cs typeface="+mj-cs"/>
              </a:rPr>
              <a:t>Zunehmende </a:t>
            </a:r>
            <a:r>
              <a:rPr lang="de-DE" sz="1600" b="1" i="1" dirty="0">
                <a:latin typeface="+mj-lt"/>
                <a:ea typeface="+mj-ea"/>
                <a:cs typeface="+mj-cs"/>
              </a:rPr>
              <a:t>Systeme </a:t>
            </a:r>
            <a:r>
              <a:rPr lang="de-DE" sz="1600" dirty="0">
                <a:latin typeface="+mj-lt"/>
                <a:ea typeface="+mj-ea"/>
                <a:cs typeface="+mj-cs"/>
              </a:rPr>
              <a:t>liefern bei </a:t>
            </a:r>
            <a:r>
              <a:rPr lang="de-DE" sz="1600" dirty="0" smtClean="0">
                <a:latin typeface="+mj-lt"/>
                <a:ea typeface="+mj-ea"/>
                <a:cs typeface="+mj-cs"/>
              </a:rPr>
              <a:t>minimalem </a:t>
            </a:r>
            <a:r>
              <a:rPr lang="de-DE" sz="1600" dirty="0">
                <a:latin typeface="+mj-lt"/>
                <a:ea typeface="+mj-ea"/>
                <a:cs typeface="+mj-cs"/>
              </a:rPr>
              <a:t>externen Input </a:t>
            </a:r>
            <a:r>
              <a:rPr lang="de-DE" sz="1600" b="1" dirty="0">
                <a:latin typeface="+mj-lt"/>
                <a:ea typeface="+mj-ea"/>
                <a:cs typeface="+mj-cs"/>
              </a:rPr>
              <a:t>steigende Erträge an </a:t>
            </a:r>
            <a:r>
              <a:rPr lang="de-DE" sz="1600" b="1" dirty="0" smtClean="0">
                <a:latin typeface="+mj-lt"/>
                <a:ea typeface="+mj-ea"/>
                <a:cs typeface="+mj-cs"/>
              </a:rPr>
              <a:t/>
            </a:r>
            <a:br>
              <a:rPr lang="de-DE" sz="1600" b="1" dirty="0" smtClean="0">
                <a:latin typeface="+mj-lt"/>
                <a:ea typeface="+mj-ea"/>
                <a:cs typeface="+mj-cs"/>
              </a:rPr>
            </a:br>
            <a:r>
              <a:rPr lang="de-DE" sz="1600" b="1" dirty="0" smtClean="0">
                <a:latin typeface="+mj-lt"/>
                <a:ea typeface="+mj-ea"/>
                <a:cs typeface="+mj-cs"/>
              </a:rPr>
              <a:t>Nahrung</a:t>
            </a:r>
            <a:r>
              <a:rPr lang="de-DE" sz="1600" b="1" dirty="0">
                <a:latin typeface="+mj-lt"/>
                <a:ea typeface="+mj-ea"/>
                <a:cs typeface="+mj-cs"/>
              </a:rPr>
              <a:t>, Futter, </a:t>
            </a:r>
            <a:r>
              <a:rPr lang="de-DE" sz="1600" b="1" dirty="0" smtClean="0">
                <a:latin typeface="+mj-lt"/>
                <a:ea typeface="+mj-ea"/>
                <a:cs typeface="+mj-cs"/>
              </a:rPr>
              <a:t>Rohstoffen, Wirkstoffen, </a:t>
            </a:r>
            <a:r>
              <a:rPr lang="de-DE" sz="1600" b="1" dirty="0">
                <a:latin typeface="+mj-lt"/>
                <a:ea typeface="+mj-ea"/>
                <a:cs typeface="+mj-cs"/>
              </a:rPr>
              <a:t>Energie, </a:t>
            </a:r>
            <a:r>
              <a:rPr lang="de-DE" sz="1600" b="1" dirty="0" smtClean="0">
                <a:latin typeface="+mj-lt"/>
                <a:ea typeface="+mj-ea"/>
                <a:cs typeface="+mj-cs"/>
              </a:rPr>
              <a:t>Bodenaufbau und Biodiversität.</a:t>
            </a:r>
            <a:endParaRPr lang="de-DE" sz="1600" b="1" dirty="0">
              <a:latin typeface="+mj-lt"/>
              <a:ea typeface="+mj-ea"/>
              <a:cs typeface="+mj-cs"/>
            </a:endParaRPr>
          </a:p>
          <a:p>
            <a:pPr marL="539750" lvl="1">
              <a:buFont typeface="Arial" panose="020B0604020202020204" pitchFamily="34" charset="0"/>
              <a:buChar char="•"/>
            </a:pPr>
            <a:r>
              <a:rPr lang="de-DE" sz="1600" b="1" dirty="0" smtClean="0">
                <a:latin typeface="+mj-lt"/>
                <a:ea typeface="+mj-ea"/>
                <a:cs typeface="+mj-cs"/>
              </a:rPr>
              <a:t>Pflanzen und Boden binden mit Sonnenenergie </a:t>
            </a:r>
            <a:r>
              <a:rPr lang="de-DE" sz="1600" dirty="0" smtClean="0">
                <a:latin typeface="+mj-lt"/>
                <a:ea typeface="+mj-ea"/>
                <a:cs typeface="+mj-cs"/>
              </a:rPr>
              <a:t>Luft</a:t>
            </a:r>
            <a:r>
              <a:rPr lang="de-DE" sz="1600" dirty="0">
                <a:latin typeface="+mj-lt"/>
                <a:ea typeface="+mj-ea"/>
                <a:cs typeface="+mj-cs"/>
              </a:rPr>
              <a:t>, Wasser und Mineralien zu einem </a:t>
            </a:r>
            <a:r>
              <a:rPr lang="de-DE" sz="1600" dirty="0" smtClean="0">
                <a:latin typeface="+mj-lt"/>
                <a:ea typeface="+mj-ea"/>
                <a:cs typeface="+mj-cs"/>
              </a:rPr>
              <a:t/>
            </a:r>
            <a:br>
              <a:rPr lang="de-DE" sz="1600" dirty="0" smtClean="0">
                <a:latin typeface="+mj-lt"/>
                <a:ea typeface="+mj-ea"/>
                <a:cs typeface="+mj-cs"/>
              </a:rPr>
            </a:br>
            <a:r>
              <a:rPr lang="de-DE" sz="1600" b="1" dirty="0" smtClean="0">
                <a:latin typeface="+mj-lt"/>
                <a:ea typeface="+mj-ea"/>
                <a:cs typeface="+mj-cs"/>
              </a:rPr>
              <a:t>immer </a:t>
            </a:r>
            <a:r>
              <a:rPr lang="de-DE" sz="1600" b="1" dirty="0">
                <a:latin typeface="+mj-lt"/>
                <a:ea typeface="+mj-ea"/>
                <a:cs typeface="+mj-cs"/>
              </a:rPr>
              <a:t>wieder </a:t>
            </a:r>
            <a:r>
              <a:rPr lang="de-DE" sz="1600" b="1" dirty="0" smtClean="0">
                <a:latin typeface="+mj-lt"/>
                <a:ea typeface="+mj-ea"/>
                <a:cs typeface="+mj-cs"/>
              </a:rPr>
              <a:t>nachwachsenden </a:t>
            </a:r>
            <a:r>
              <a:rPr lang="de-DE" sz="1600" b="1" dirty="0">
                <a:latin typeface="+mj-lt"/>
                <a:ea typeface="+mj-ea"/>
                <a:cs typeface="+mj-cs"/>
              </a:rPr>
              <a:t>Überschuss an organischer Substanz</a:t>
            </a:r>
            <a:r>
              <a:rPr lang="de-DE" sz="1600" dirty="0">
                <a:latin typeface="+mj-lt"/>
                <a:ea typeface="+mj-ea"/>
                <a:cs typeface="+mj-cs"/>
              </a:rPr>
              <a:t>. </a:t>
            </a:r>
          </a:p>
          <a:p>
            <a:pPr marL="0" indent="0">
              <a:buNone/>
            </a:pPr>
            <a:r>
              <a:rPr lang="de-DE" sz="1800" dirty="0">
                <a:latin typeface="+mj-lt"/>
                <a:ea typeface="+mj-ea"/>
                <a:cs typeface="+mj-cs"/>
              </a:rPr>
              <a:t>Dieser Überschuss bildet die </a:t>
            </a:r>
            <a:r>
              <a:rPr lang="de-DE" sz="1800" b="1" dirty="0">
                <a:latin typeface="+mj-lt"/>
                <a:ea typeface="+mj-ea"/>
                <a:cs typeface="+mj-cs"/>
              </a:rPr>
              <a:t>nachwachsende Grundlage </a:t>
            </a:r>
            <a:endParaRPr lang="de-DE" sz="1800" b="1" dirty="0" smtClean="0">
              <a:latin typeface="+mj-lt"/>
              <a:ea typeface="+mj-ea"/>
              <a:cs typeface="+mj-cs"/>
            </a:endParaRPr>
          </a:p>
          <a:p>
            <a:pPr marL="539750" lvl="1">
              <a:buFont typeface="Arial" panose="020B0604020202020204" pitchFamily="34" charset="0"/>
              <a:buChar char="•"/>
            </a:pPr>
            <a:r>
              <a:rPr lang="de-DE" sz="1600" b="1" dirty="0">
                <a:latin typeface="+mj-lt"/>
                <a:ea typeface="+mj-ea"/>
                <a:cs typeface="+mj-cs"/>
              </a:rPr>
              <a:t>gesunder </a:t>
            </a:r>
            <a:r>
              <a:rPr lang="de-DE" sz="1600" b="1" dirty="0" smtClean="0">
                <a:latin typeface="+mj-lt"/>
                <a:ea typeface="+mj-ea"/>
                <a:cs typeface="+mj-cs"/>
              </a:rPr>
              <a:t>Betriebe</a:t>
            </a:r>
          </a:p>
          <a:p>
            <a:pPr marL="539750" lvl="1">
              <a:buFont typeface="Arial" panose="020B0604020202020204" pitchFamily="34" charset="0"/>
              <a:buChar char="•"/>
            </a:pPr>
            <a:r>
              <a:rPr lang="de-DE" sz="1600" b="1" dirty="0" smtClean="0">
                <a:latin typeface="+mj-lt"/>
                <a:ea typeface="+mj-ea"/>
                <a:cs typeface="+mj-cs"/>
              </a:rPr>
              <a:t>einer </a:t>
            </a:r>
            <a:r>
              <a:rPr lang="de-DE" sz="1600" b="1" dirty="0">
                <a:latin typeface="+mj-lt"/>
                <a:ea typeface="+mj-ea"/>
                <a:cs typeface="+mj-cs"/>
              </a:rPr>
              <a:t>nachhaltigen Gesellschaft </a:t>
            </a:r>
            <a:r>
              <a:rPr lang="de-DE" sz="1600" dirty="0">
                <a:latin typeface="+mj-lt"/>
                <a:ea typeface="+mj-ea"/>
                <a:cs typeface="+mj-cs"/>
              </a:rPr>
              <a:t>– nur verbrauchen, was nachwächst  -  und </a:t>
            </a:r>
            <a:r>
              <a:rPr lang="de-DE" sz="1600" dirty="0" smtClean="0">
                <a:latin typeface="+mj-lt"/>
                <a:ea typeface="+mj-ea"/>
                <a:cs typeface="+mj-cs"/>
              </a:rPr>
              <a:t>für</a:t>
            </a:r>
          </a:p>
          <a:p>
            <a:pPr marL="539750" lvl="1">
              <a:buFont typeface="Arial" panose="020B0604020202020204" pitchFamily="34" charset="0"/>
              <a:buChar char="•"/>
            </a:pPr>
            <a:r>
              <a:rPr lang="de-DE" sz="1600" b="1" dirty="0" smtClean="0">
                <a:latin typeface="+mj-lt"/>
                <a:ea typeface="+mj-ea"/>
                <a:cs typeface="+mj-cs"/>
              </a:rPr>
              <a:t>echtes Wachstum </a:t>
            </a:r>
            <a:r>
              <a:rPr lang="de-DE" sz="1600" dirty="0">
                <a:latin typeface="+mj-lt"/>
                <a:ea typeface="+mj-ea"/>
                <a:cs typeface="+mj-cs"/>
              </a:rPr>
              <a:t>über das Reparieren der Schäden </a:t>
            </a:r>
            <a:r>
              <a:rPr lang="de-DE" sz="1600" dirty="0" smtClean="0">
                <a:latin typeface="+mj-lt"/>
                <a:ea typeface="+mj-ea"/>
                <a:cs typeface="+mj-cs"/>
              </a:rPr>
              <a:t>hinaus</a:t>
            </a:r>
            <a:endParaRPr lang="de-DE" sz="1600" dirty="0">
              <a:latin typeface="+mj-lt"/>
              <a:ea typeface="+mj-ea"/>
              <a:cs typeface="+mj-cs"/>
            </a:endParaRPr>
          </a:p>
          <a:p>
            <a:pPr marL="0" indent="0">
              <a:buNone/>
            </a:pPr>
            <a:r>
              <a:rPr lang="de-DE" sz="1800" kern="1200" dirty="0" smtClean="0">
                <a:solidFill>
                  <a:schemeClr val="tx1"/>
                </a:solidFill>
                <a:effectLst/>
                <a:latin typeface="+mj-lt"/>
                <a:ea typeface="+mj-ea"/>
                <a:cs typeface="+mj-cs"/>
              </a:rPr>
              <a:t>Regenerativ wird </a:t>
            </a:r>
            <a:r>
              <a:rPr lang="de-DE" sz="1800" b="1" kern="1200" dirty="0" smtClean="0">
                <a:solidFill>
                  <a:schemeClr val="tx1"/>
                </a:solidFill>
                <a:effectLst/>
                <a:latin typeface="+mj-lt"/>
                <a:ea typeface="+mj-ea"/>
                <a:cs typeface="+mj-cs"/>
              </a:rPr>
              <a:t/>
            </a:r>
            <a:br>
              <a:rPr lang="de-DE" sz="1800" b="1" kern="1200" dirty="0" smtClean="0">
                <a:solidFill>
                  <a:schemeClr val="tx1"/>
                </a:solidFill>
                <a:effectLst/>
                <a:latin typeface="+mj-lt"/>
                <a:ea typeface="+mj-ea"/>
                <a:cs typeface="+mj-cs"/>
              </a:rPr>
            </a:br>
            <a:r>
              <a:rPr lang="de-DE" sz="1800" b="1" kern="1200" dirty="0" smtClean="0">
                <a:solidFill>
                  <a:schemeClr val="tx1"/>
                </a:solidFill>
                <a:effectLst/>
                <a:latin typeface="+mj-lt"/>
                <a:ea typeface="+mj-ea"/>
                <a:cs typeface="+mj-cs"/>
              </a:rPr>
              <a:t>Landwirtschaft vom Ressourcenverbraucher zur</a:t>
            </a:r>
            <a:r>
              <a:rPr lang="de-DE" sz="1800" kern="1200" dirty="0" smtClean="0">
                <a:solidFill>
                  <a:schemeClr val="tx1"/>
                </a:solidFill>
                <a:effectLst/>
                <a:latin typeface="+mj-lt"/>
                <a:ea typeface="+mj-ea"/>
                <a:cs typeface="+mj-cs"/>
              </a:rPr>
              <a:t> </a:t>
            </a:r>
            <a:r>
              <a:rPr lang="de-DE" sz="1800" b="1" kern="1200" dirty="0" smtClean="0">
                <a:solidFill>
                  <a:schemeClr val="tx1"/>
                </a:solidFill>
                <a:effectLst/>
                <a:latin typeface="+mj-lt"/>
                <a:ea typeface="+mj-ea"/>
                <a:cs typeface="+mj-cs"/>
              </a:rPr>
              <a:t>dauerhaften Ressourcenquelle</a:t>
            </a:r>
            <a:endParaRPr lang="de-DE" sz="1200" dirty="0"/>
          </a:p>
        </p:txBody>
      </p:sp>
    </p:spTree>
    <p:extLst>
      <p:ext uri="{BB962C8B-B14F-4D97-AF65-F5344CB8AC3E}">
        <p14:creationId xmlns:p14="http://schemas.microsoft.com/office/powerpoint/2010/main" val="3940980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57200" y="3706843"/>
            <a:ext cx="7962900" cy="2246769"/>
          </a:xfrm>
          <a:prstGeom prst="rect">
            <a:avLst/>
          </a:prstGeom>
        </p:spPr>
        <p:txBody>
          <a:bodyPr wrap="square">
            <a:spAutoFit/>
          </a:bodyPr>
          <a:lstStyle/>
          <a:p>
            <a:r>
              <a:rPr lang="de-DE" sz="2000" b="1" dirty="0" smtClean="0"/>
              <a:t>Kern </a:t>
            </a:r>
            <a:r>
              <a:rPr lang="de-DE" sz="2000" b="1" dirty="0"/>
              <a:t>der Lösung sind stets vielfältige, hochproduktive Agrar-Ökosysteme, </a:t>
            </a:r>
            <a:br>
              <a:rPr lang="de-DE" sz="2000" b="1" dirty="0"/>
            </a:br>
            <a:r>
              <a:rPr lang="de-DE" sz="2000" dirty="0"/>
              <a:t>die </a:t>
            </a:r>
            <a:r>
              <a:rPr lang="de-DE" sz="2000" dirty="0" smtClean="0"/>
              <a:t>als </a:t>
            </a:r>
            <a:r>
              <a:rPr lang="de-DE" sz="2000" b="1" dirty="0" smtClean="0"/>
              <a:t>Ressourcenquellen </a:t>
            </a:r>
            <a:r>
              <a:rPr lang="de-DE" sz="2000" dirty="0" smtClean="0"/>
              <a:t>immer </a:t>
            </a:r>
            <a:r>
              <a:rPr lang="de-DE" sz="2000" dirty="0"/>
              <a:t>mehr Energie, Luft, Wasser und Mineralien in </a:t>
            </a:r>
            <a:r>
              <a:rPr lang="de-DE" sz="2000" dirty="0" smtClean="0"/>
              <a:t>ihre </a:t>
            </a:r>
            <a:r>
              <a:rPr lang="de-DE" sz="2000" dirty="0"/>
              <a:t>Lebensprozesse einbinden, Nahrung und Lebensraum für Bodenleben, Pflanzen und Tiere schaffen, dauerhafte Erträge liefern und über Wasserrückhaltung, Verdunstung, Temperaturausgleich und Vermeidung von Emissionen direkt vor Ort zur Regeneration von kleinen Wasserkreisläufen und Klima beitragen.</a:t>
            </a:r>
          </a:p>
        </p:txBody>
      </p:sp>
      <p:sp>
        <p:nvSpPr>
          <p:cNvPr id="3" name="Titel 2"/>
          <p:cNvSpPr>
            <a:spLocks noGrp="1"/>
          </p:cNvSpPr>
          <p:nvPr>
            <p:ph type="title" idx="4294967295"/>
          </p:nvPr>
        </p:nvSpPr>
        <p:spPr/>
        <p:txBody>
          <a:bodyPr/>
          <a:lstStyle/>
          <a:p>
            <a:pPr algn="l"/>
            <a:r>
              <a:rPr lang="de-DE" dirty="0" smtClean="0"/>
              <a:t>Kern der Lösung</a:t>
            </a:r>
            <a:endParaRPr lang="de-DE"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b="-3035"/>
          <a:stretch/>
        </p:blipFill>
        <p:spPr bwMode="auto">
          <a:xfrm>
            <a:off x="5404926" y="801557"/>
            <a:ext cx="2824673" cy="2872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57200" y="1456462"/>
            <a:ext cx="5022850" cy="1938992"/>
          </a:xfrm>
          <a:prstGeom prst="rect">
            <a:avLst/>
          </a:prstGeom>
        </p:spPr>
        <p:txBody>
          <a:bodyPr wrap="square">
            <a:spAutoFit/>
          </a:bodyPr>
          <a:lstStyle/>
          <a:p>
            <a:r>
              <a:rPr lang="de-DE" sz="2000" dirty="0"/>
              <a:t>Ganz gleich, welche Probleme im Vordergrund stehen – </a:t>
            </a:r>
            <a:br>
              <a:rPr lang="de-DE" sz="2000" dirty="0"/>
            </a:br>
            <a:r>
              <a:rPr lang="de-DE" sz="2000" b="1" dirty="0"/>
              <a:t>Bodenschutz, Wasser- oder Hochwasser-Schutz, Biodiversität, Produktivität, Ernährungssicherung, Gesundheit oder Klimawandel</a:t>
            </a:r>
            <a:r>
              <a:rPr lang="de-DE" sz="2000" dirty="0"/>
              <a:t>:</a:t>
            </a:r>
          </a:p>
        </p:txBody>
      </p:sp>
      <p:sp>
        <p:nvSpPr>
          <p:cNvPr id="6" name="Rechteck 5"/>
          <p:cNvSpPr/>
          <p:nvPr/>
        </p:nvSpPr>
        <p:spPr>
          <a:xfrm>
            <a:off x="457200" y="6122572"/>
            <a:ext cx="8470900" cy="523220"/>
          </a:xfrm>
          <a:prstGeom prst="rect">
            <a:avLst/>
          </a:prstGeom>
        </p:spPr>
        <p:txBody>
          <a:bodyPr wrap="square">
            <a:spAutoFit/>
          </a:bodyPr>
          <a:lstStyle/>
          <a:p>
            <a:r>
              <a:rPr lang="de-DE" sz="1400" dirty="0" smtClean="0"/>
              <a:t>Diese Demo:	</a:t>
            </a:r>
            <a:r>
              <a:rPr lang="de-DE" sz="1400" dirty="0" smtClean="0">
                <a:hlinkClick r:id="rId3" action="ppaction://hlinkpres?slideindex=1&amp;slidetitle="/>
              </a:rPr>
              <a:t>ww.flexinfo.ch/Regeneration/AES_AF_HvK.pptx</a:t>
            </a:r>
            <a:r>
              <a:rPr lang="de-DE" sz="1400" dirty="0" smtClean="0"/>
              <a:t/>
            </a:r>
            <a:br>
              <a:rPr lang="de-DE" sz="1400" dirty="0" smtClean="0"/>
            </a:br>
            <a:r>
              <a:rPr lang="de-DE" sz="1400" dirty="0" smtClean="0"/>
              <a:t>Web:		</a:t>
            </a:r>
            <a:r>
              <a:rPr lang="de-DE" sz="1400" dirty="0" smtClean="0">
                <a:hlinkClick r:id="rId4"/>
              </a:rPr>
              <a:t>www.flexinfo.ch</a:t>
            </a:r>
            <a:r>
              <a:rPr lang="de-DE" sz="1400" dirty="0"/>
              <a:t>	</a:t>
            </a:r>
            <a:r>
              <a:rPr lang="de-DE" sz="1400" dirty="0" smtClean="0"/>
              <a:t>Mail: 	</a:t>
            </a:r>
            <a:r>
              <a:rPr lang="de-DE" sz="1400" dirty="0" smtClean="0">
                <a:hlinkClick r:id="rId5"/>
              </a:rPr>
              <a:t>hellmut.koerber@flexinfo.ch</a:t>
            </a:r>
            <a:r>
              <a:rPr lang="de-DE" sz="1400" dirty="0"/>
              <a:t>	</a:t>
            </a:r>
            <a:r>
              <a:rPr lang="de-DE" sz="1400" dirty="0" smtClean="0"/>
              <a:t> </a:t>
            </a:r>
            <a:endParaRPr lang="de-DE" sz="1400" dirty="0"/>
          </a:p>
        </p:txBody>
      </p:sp>
    </p:spTree>
    <p:extLst>
      <p:ext uri="{BB962C8B-B14F-4D97-AF65-F5344CB8AC3E}">
        <p14:creationId xmlns:p14="http://schemas.microsoft.com/office/powerpoint/2010/main" val="41869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80" name="Line 824"/>
          <p:cNvSpPr>
            <a:spLocks noChangeShapeType="1"/>
          </p:cNvSpPr>
          <p:nvPr/>
        </p:nvSpPr>
        <p:spPr bwMode="auto">
          <a:xfrm>
            <a:off x="2331666" y="1770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2011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3262998"/>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586848"/>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492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653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769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4073954" y="5423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3053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547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959424" y="4721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736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5050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569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604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889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876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8" name="Rectangle 823">
            <a:hlinkClick r:id="rId3" action="ppaction://hlinkpres?slideindex=30&amp;slidetitle=Mykorrhiza" tooltip="Fotos Freie Betriebe H.J.Koch, Glüsingen, 2002"/>
          </p:cNvPr>
          <p:cNvSpPr>
            <a:spLocks noChangeArrowheads="1"/>
          </p:cNvSpPr>
          <p:nvPr/>
        </p:nvSpPr>
        <p:spPr bwMode="auto">
          <a:xfrm>
            <a:off x="6181590" y="4699762"/>
            <a:ext cx="10626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rPr>
              <a:t>Mykorrhiza </a:t>
            </a:r>
            <a:endParaRPr lang="de-DE" altLang="de-DE" sz="1300" dirty="0">
              <a:solidFill>
                <a:srgbClr val="7030A0"/>
              </a:solidFill>
            </a:endParaRPr>
          </a:p>
        </p:txBody>
      </p:sp>
      <p:sp>
        <p:nvSpPr>
          <p:cNvPr id="149" name="Rectangle 823"/>
          <p:cNvSpPr>
            <a:spLocks noChangeArrowheads="1"/>
          </p:cNvSpPr>
          <p:nvPr/>
        </p:nvSpPr>
        <p:spPr bwMode="auto">
          <a:xfrm>
            <a:off x="1956886" y="5399679"/>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Bodentiere</a:t>
            </a:r>
            <a:endParaRPr lang="de-CH" altLang="de-DE" sz="1300" b="1" dirty="0"/>
          </a:p>
        </p:txBody>
      </p:sp>
      <p:sp>
        <p:nvSpPr>
          <p:cNvPr id="150" name="Rectangle 823"/>
          <p:cNvSpPr>
            <a:spLocks noChangeArrowheads="1"/>
          </p:cNvSpPr>
          <p:nvPr/>
        </p:nvSpPr>
        <p:spPr bwMode="auto">
          <a:xfrm>
            <a:off x="3353696" y="6176619"/>
            <a:ext cx="14688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CC00"/>
                </a:solidFill>
              </a:rPr>
              <a:t>Mikroorganismen</a:t>
            </a:r>
            <a:endParaRPr lang="de-CH" altLang="de-DE" sz="1300" b="1" dirty="0">
              <a:solidFill>
                <a:srgbClr val="FFCC00"/>
              </a:solidFill>
            </a:endParaRPr>
          </a:p>
        </p:txBody>
      </p:sp>
      <p:sp>
        <p:nvSpPr>
          <p:cNvPr id="151" name="Rectangle 823"/>
          <p:cNvSpPr>
            <a:spLocks noChangeArrowheads="1"/>
          </p:cNvSpPr>
          <p:nvPr/>
        </p:nvSpPr>
        <p:spPr bwMode="auto">
          <a:xfrm>
            <a:off x="7011623" y="3274639"/>
            <a:ext cx="6655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Ertrag</a:t>
            </a:r>
            <a:endParaRPr lang="de-CH" altLang="de-DE" sz="1300" b="1" dirty="0"/>
          </a:p>
        </p:txBody>
      </p:sp>
      <p:sp>
        <p:nvSpPr>
          <p:cNvPr id="135" name="Line 825"/>
          <p:cNvSpPr>
            <a:spLocks noChangeShapeType="1"/>
          </p:cNvSpPr>
          <p:nvPr/>
        </p:nvSpPr>
        <p:spPr bwMode="auto">
          <a:xfrm>
            <a:off x="2153866" y="1868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793378" y="6206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441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424923"/>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981774" y="4977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981774" y="4720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761753" y="4492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00B050"/>
                </a:solidFill>
                <a:latin typeface="Times New Roman" pitchFamily="18" charset="0"/>
                <a:cs typeface="Arial" charset="0"/>
              </a:rPr>
              <a:t>Rotte</a:t>
            </a:r>
          </a:p>
        </p:txBody>
      </p:sp>
      <p:sp>
        <p:nvSpPr>
          <p:cNvPr id="172" name="Arc 829"/>
          <p:cNvSpPr>
            <a:spLocks/>
          </p:cNvSpPr>
          <p:nvPr/>
        </p:nvSpPr>
        <p:spPr bwMode="auto">
          <a:xfrm rot="1587153" flipV="1">
            <a:off x="3443452" y="4934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73" name="Group 834"/>
          <p:cNvGrpSpPr>
            <a:grpSpLocks/>
          </p:cNvGrpSpPr>
          <p:nvPr/>
        </p:nvGrpSpPr>
        <p:grpSpPr bwMode="auto">
          <a:xfrm rot="2224076">
            <a:off x="2993339" y="5248026"/>
            <a:ext cx="583402" cy="467688"/>
            <a:chOff x="1760" y="1087"/>
            <a:chExt cx="278" cy="225"/>
          </a:xfrm>
        </p:grpSpPr>
        <p:sp>
          <p:nvSpPr>
            <p:cNvPr id="174"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5"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6"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8"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9"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0"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1"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2"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3"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58" name="Line 89"/>
          <p:cNvSpPr>
            <a:spLocks noChangeShapeType="1"/>
          </p:cNvSpPr>
          <p:nvPr/>
        </p:nvSpPr>
        <p:spPr bwMode="auto">
          <a:xfrm flipH="1">
            <a:off x="2530163" y="5365723"/>
            <a:ext cx="1420020" cy="835789"/>
          </a:xfrm>
          <a:prstGeom prst="line">
            <a:avLst/>
          </a:prstGeom>
          <a:noFill/>
          <a:ln w="3810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2" name="Line 90"/>
          <p:cNvSpPr>
            <a:spLocks noChangeShapeType="1"/>
          </p:cNvSpPr>
          <p:nvPr/>
        </p:nvSpPr>
        <p:spPr bwMode="auto">
          <a:xfrm>
            <a:off x="4652375" y="1855787"/>
            <a:ext cx="0" cy="864000"/>
          </a:xfrm>
          <a:prstGeom prst="line">
            <a:avLst/>
          </a:prstGeom>
          <a:noFill/>
          <a:ln w="19050">
            <a:solidFill>
              <a:srgbClr val="FF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3" name="Rectangle 92"/>
          <p:cNvSpPr>
            <a:spLocks noChangeArrowheads="1"/>
          </p:cNvSpPr>
          <p:nvPr/>
        </p:nvSpPr>
        <p:spPr bwMode="auto">
          <a:xfrm>
            <a:off x="1923726" y="5932151"/>
            <a:ext cx="7032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400" dirty="0" smtClean="0">
                <a:solidFill>
                  <a:srgbClr val="FF0000"/>
                </a:solidFill>
                <a:latin typeface="Arial" charset="0"/>
              </a:rPr>
              <a:t>NH</a:t>
            </a:r>
            <a:r>
              <a:rPr lang="de-CH" altLang="de-DE" sz="1400" baseline="-25000" dirty="0" smtClean="0">
                <a:solidFill>
                  <a:srgbClr val="FF0000"/>
                </a:solidFill>
                <a:latin typeface="Arial" charset="0"/>
              </a:rPr>
              <a:t>4 …</a:t>
            </a:r>
            <a:endParaRPr lang="de-DE" altLang="de-DE" sz="1400" baseline="-25000" dirty="0">
              <a:solidFill>
                <a:srgbClr val="FF0000"/>
              </a:solidFill>
              <a:latin typeface="Arial" charset="0"/>
            </a:endParaRPr>
          </a:p>
        </p:txBody>
      </p:sp>
      <p:sp>
        <p:nvSpPr>
          <p:cNvPr id="166" name="Rectangle 94"/>
          <p:cNvSpPr>
            <a:spLocks noChangeArrowheads="1"/>
          </p:cNvSpPr>
          <p:nvPr/>
        </p:nvSpPr>
        <p:spPr bwMode="auto">
          <a:xfrm>
            <a:off x="2405305" y="6479682"/>
            <a:ext cx="124726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CH" altLang="de-DE" sz="1300" b="1" dirty="0">
                <a:solidFill>
                  <a:srgbClr val="FF0000"/>
                </a:solidFill>
                <a:cs typeface="Arial" charset="0"/>
              </a:rPr>
              <a:t>Verschmutzung</a:t>
            </a:r>
            <a:endParaRPr lang="de-DE" altLang="de-DE" sz="1300" b="1" dirty="0">
              <a:solidFill>
                <a:srgbClr val="FF0000"/>
              </a:solidFill>
              <a:cs typeface="Arial" charset="0"/>
            </a:endParaRPr>
          </a:p>
        </p:txBody>
      </p:sp>
      <p:sp>
        <p:nvSpPr>
          <p:cNvPr id="169" name="Line 90"/>
          <p:cNvSpPr>
            <a:spLocks noChangeShapeType="1"/>
          </p:cNvSpPr>
          <p:nvPr/>
        </p:nvSpPr>
        <p:spPr bwMode="auto">
          <a:xfrm>
            <a:off x="4360485" y="1855787"/>
            <a:ext cx="0" cy="864000"/>
          </a:xfrm>
          <a:prstGeom prst="line">
            <a:avLst/>
          </a:prstGeom>
          <a:noFill/>
          <a:ln w="19050">
            <a:solidFill>
              <a:srgbClr val="FF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0" name="Rectangle 94"/>
          <p:cNvSpPr>
            <a:spLocks noChangeArrowheads="1"/>
          </p:cNvSpPr>
          <p:nvPr/>
        </p:nvSpPr>
        <p:spPr bwMode="auto">
          <a:xfrm>
            <a:off x="7011623" y="1399754"/>
            <a:ext cx="14556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CH" altLang="de-DE" sz="1400" b="1" dirty="0" smtClean="0">
                <a:solidFill>
                  <a:srgbClr val="FF0000"/>
                </a:solidFill>
                <a:cs typeface="Times New Roman" panose="02020603050405020304" pitchFamily="18" charset="0"/>
              </a:rPr>
              <a:t>Treibhausgase</a:t>
            </a:r>
            <a:endParaRPr lang="de-DE" altLang="de-DE" sz="1400" b="1" dirty="0">
              <a:solidFill>
                <a:srgbClr val="FF0000"/>
              </a:solidFill>
              <a:cs typeface="Times New Roman" panose="02020603050405020304" pitchFamily="18" charset="0"/>
            </a:endParaRPr>
          </a:p>
        </p:txBody>
      </p:sp>
      <p:sp>
        <p:nvSpPr>
          <p:cNvPr id="171" name="Line 89"/>
          <p:cNvSpPr>
            <a:spLocks noChangeShapeType="1"/>
          </p:cNvSpPr>
          <p:nvPr/>
        </p:nvSpPr>
        <p:spPr bwMode="auto">
          <a:xfrm flipV="1">
            <a:off x="1387090" y="3543863"/>
            <a:ext cx="1740977" cy="6640"/>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4" name="Line 89"/>
          <p:cNvSpPr>
            <a:spLocks noChangeShapeType="1"/>
          </p:cNvSpPr>
          <p:nvPr/>
        </p:nvSpPr>
        <p:spPr bwMode="auto">
          <a:xfrm flipV="1">
            <a:off x="1378304" y="3292901"/>
            <a:ext cx="1740977" cy="6640"/>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5" name="Rectangle 94"/>
          <p:cNvSpPr>
            <a:spLocks noChangeArrowheads="1"/>
          </p:cNvSpPr>
          <p:nvPr/>
        </p:nvSpPr>
        <p:spPr bwMode="auto">
          <a:xfrm>
            <a:off x="152400" y="2947093"/>
            <a:ext cx="15666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600" b="1" dirty="0">
                <a:solidFill>
                  <a:srgbClr val="FF0000"/>
                </a:solidFill>
                <a:cs typeface="Times New Roman" panose="02020603050405020304" pitchFamily="18" charset="0"/>
              </a:rPr>
              <a:t>Intensiver Input</a:t>
            </a:r>
            <a:endParaRPr lang="de-DE" altLang="de-DE" sz="1600" b="1" dirty="0">
              <a:solidFill>
                <a:srgbClr val="FF0000"/>
              </a:solidFill>
              <a:cs typeface="Times New Roman" panose="02020603050405020304" pitchFamily="18" charset="0"/>
            </a:endParaRPr>
          </a:p>
        </p:txBody>
      </p:sp>
      <p:sp>
        <p:nvSpPr>
          <p:cNvPr id="186" name="Oval 107"/>
          <p:cNvSpPr>
            <a:spLocks noChangeArrowheads="1"/>
          </p:cNvSpPr>
          <p:nvPr/>
        </p:nvSpPr>
        <p:spPr bwMode="auto">
          <a:xfrm>
            <a:off x="4354285" y="1337246"/>
            <a:ext cx="73020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FF0000"/>
                </a:solidFill>
              </a:rPr>
              <a:t>N</a:t>
            </a:r>
            <a:r>
              <a:rPr lang="de-CH" altLang="de-DE" sz="1400" baseline="-25000" dirty="0">
                <a:solidFill>
                  <a:srgbClr val="FF0000"/>
                </a:solidFill>
              </a:rPr>
              <a:t>2</a:t>
            </a:r>
            <a:r>
              <a:rPr lang="de-CH" altLang="de-DE" sz="1400" dirty="0">
                <a:solidFill>
                  <a:srgbClr val="FF0000"/>
                </a:solidFill>
              </a:rPr>
              <a:t>O</a:t>
            </a:r>
            <a:endParaRPr lang="de-DE" altLang="de-DE" sz="1400" dirty="0">
              <a:solidFill>
                <a:srgbClr val="FF0000"/>
              </a:solidFill>
            </a:endParaRPr>
          </a:p>
        </p:txBody>
      </p:sp>
      <p:sp>
        <p:nvSpPr>
          <p:cNvPr id="187" name="Rectangle 110"/>
          <p:cNvSpPr>
            <a:spLocks noChangeArrowheads="1"/>
          </p:cNvSpPr>
          <p:nvPr/>
        </p:nvSpPr>
        <p:spPr bwMode="auto">
          <a:xfrm>
            <a:off x="4060468" y="1401590"/>
            <a:ext cx="579438" cy="3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FF0000"/>
                </a:solidFill>
              </a:rPr>
              <a:t>CO</a:t>
            </a:r>
            <a:r>
              <a:rPr lang="de-CH" altLang="de-DE" sz="1400" baseline="-25000" dirty="0">
                <a:solidFill>
                  <a:srgbClr val="FF0000"/>
                </a:solidFill>
              </a:rPr>
              <a:t>2</a:t>
            </a:r>
            <a:endParaRPr lang="de-DE" altLang="de-DE" sz="1400" baseline="-25000" dirty="0">
              <a:solidFill>
                <a:srgbClr val="FF0000"/>
              </a:solidFill>
            </a:endParaRPr>
          </a:p>
        </p:txBody>
      </p:sp>
      <p:sp>
        <p:nvSpPr>
          <p:cNvPr id="2050" name="Rectangle 3"/>
          <p:cNvSpPr>
            <a:spLocks noGrp="1" noChangeArrowheads="1"/>
          </p:cNvSpPr>
          <p:nvPr>
            <p:ph type="title"/>
          </p:nvPr>
        </p:nvSpPr>
        <p:spPr>
          <a:xfrm>
            <a:off x="0" y="366713"/>
            <a:ext cx="9144000" cy="604837"/>
          </a:xfrm>
        </p:spPr>
        <p:txBody>
          <a:bodyPr vert="horz" lIns="91440" tIns="45720" rIns="91440" bIns="45720" rtlCol="0" anchor="ctr">
            <a:normAutofit/>
          </a:bodyPr>
          <a:lstStyle/>
          <a:p>
            <a:pPr algn="l"/>
            <a:r>
              <a:rPr lang="de-CH" altLang="de-DE" sz="2800" b="1" dirty="0" smtClean="0">
                <a:solidFill>
                  <a:schemeClr val="tx2"/>
                </a:solidFill>
              </a:rPr>
              <a:t>		   Agrar-Ökosystem </a:t>
            </a:r>
            <a:r>
              <a:rPr lang="de-CH" altLang="de-DE" sz="1600" b="1" dirty="0" smtClean="0">
                <a:solidFill>
                  <a:schemeClr val="tx2"/>
                </a:solidFill>
              </a:rPr>
              <a:t>–  </a:t>
            </a:r>
            <a:r>
              <a:rPr lang="de-CH" altLang="de-DE" sz="2000" b="1" dirty="0" smtClean="0">
                <a:solidFill>
                  <a:schemeClr val="tx2"/>
                </a:solidFill>
              </a:rPr>
              <a:t>Degeneration</a:t>
            </a:r>
            <a:endParaRPr lang="de-CH" altLang="de-DE" sz="3600" b="1" dirty="0">
              <a:solidFill>
                <a:schemeClr val="tx2"/>
              </a:solidFill>
            </a:endParaRPr>
          </a:p>
        </p:txBody>
      </p:sp>
      <p:sp>
        <p:nvSpPr>
          <p:cNvPr id="188" name="Rectangle 823"/>
          <p:cNvSpPr>
            <a:spLocks noChangeArrowheads="1"/>
          </p:cNvSpPr>
          <p:nvPr/>
        </p:nvSpPr>
        <p:spPr bwMode="auto">
          <a:xfrm>
            <a:off x="298735" y="6300770"/>
            <a:ext cx="2672014" cy="523220"/>
          </a:xfrm>
          <a:prstGeom prst="rect">
            <a:avLst/>
          </a:prstGeom>
          <a:noFill/>
          <a:extLst/>
        </p:spPr>
        <p:txBody>
          <a:bodyPr wrap="square" rtlCol="0">
            <a:spAutoFit/>
          </a:bodyPr>
          <a:lstStyle/>
          <a:p>
            <a:r>
              <a:rPr lang="de-CH" altLang="de-DE" sz="1400" dirty="0" smtClean="0">
                <a:solidFill>
                  <a:srgbClr val="FF0000"/>
                </a:solidFill>
              </a:rPr>
              <a:t>1,2t/ha gelöste Mineralien</a:t>
            </a:r>
            <a:br>
              <a:rPr lang="de-CH" altLang="de-DE" sz="1400" dirty="0" smtClean="0">
                <a:solidFill>
                  <a:srgbClr val="FF0000"/>
                </a:solidFill>
              </a:rPr>
            </a:br>
            <a:r>
              <a:rPr lang="de-CH" altLang="de-DE" sz="1400" dirty="0" smtClean="0">
                <a:solidFill>
                  <a:srgbClr val="FF0000"/>
                </a:solidFill>
              </a:rPr>
              <a:t>~ 1200t/ha Ertrag </a:t>
            </a:r>
            <a:endParaRPr lang="de-CH" altLang="de-DE" sz="1400" dirty="0">
              <a:solidFill>
                <a:srgbClr val="FF0000"/>
              </a:solidFill>
            </a:endParaRPr>
          </a:p>
        </p:txBody>
      </p:sp>
      <p:sp>
        <p:nvSpPr>
          <p:cNvPr id="189" name="Rectangle 823"/>
          <p:cNvSpPr>
            <a:spLocks noChangeArrowheads="1"/>
          </p:cNvSpPr>
          <p:nvPr/>
        </p:nvSpPr>
        <p:spPr bwMode="auto">
          <a:xfrm>
            <a:off x="298735" y="5792865"/>
            <a:ext cx="143500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0000"/>
                </a:solidFill>
                <a:latin typeface="+mn-lt"/>
              </a:rPr>
              <a:t>Ausschwemmung</a:t>
            </a:r>
            <a:endParaRPr lang="de-CH" altLang="de-DE" sz="1300" b="1" dirty="0">
              <a:solidFill>
                <a:srgbClr val="FF0000"/>
              </a:solidFill>
              <a:latin typeface="+mn-lt"/>
            </a:endParaRPr>
          </a:p>
        </p:txBody>
      </p:sp>
      <p:sp>
        <p:nvSpPr>
          <p:cNvPr id="190" name="Rectangle 823"/>
          <p:cNvSpPr>
            <a:spLocks noChangeArrowheads="1"/>
          </p:cNvSpPr>
          <p:nvPr/>
        </p:nvSpPr>
        <p:spPr bwMode="auto">
          <a:xfrm>
            <a:off x="298735" y="6027767"/>
            <a:ext cx="116570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0000"/>
                </a:solidFill>
                <a:latin typeface="+mn-lt"/>
              </a:rPr>
              <a:t>Auswaschung</a:t>
            </a:r>
            <a:endParaRPr lang="de-CH" altLang="de-DE" sz="1300" b="1" dirty="0">
              <a:solidFill>
                <a:srgbClr val="FF0000"/>
              </a:solidFill>
              <a:latin typeface="+mn-lt"/>
            </a:endParaRPr>
          </a:p>
        </p:txBody>
      </p:sp>
      <p:sp>
        <p:nvSpPr>
          <p:cNvPr id="165" name="Rectangle 93"/>
          <p:cNvSpPr>
            <a:spLocks noChangeArrowheads="1"/>
          </p:cNvSpPr>
          <p:nvPr/>
        </p:nvSpPr>
        <p:spPr bwMode="auto">
          <a:xfrm>
            <a:off x="-9210" y="3868223"/>
            <a:ext cx="2501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600" b="1" dirty="0" smtClean="0">
                <a:solidFill>
                  <a:srgbClr val="FF0000"/>
                </a:solidFill>
                <a:latin typeface="+mn-lt"/>
              </a:rPr>
              <a:t>Monokultur</a:t>
            </a:r>
            <a:endParaRPr lang="de-DE" altLang="de-DE" sz="1600" dirty="0">
              <a:solidFill>
                <a:srgbClr val="FF0000"/>
              </a:solidFill>
              <a:latin typeface="+mn-lt"/>
            </a:endParaRPr>
          </a:p>
        </p:txBody>
      </p:sp>
      <p:sp>
        <p:nvSpPr>
          <p:cNvPr id="6" name="Textfeld 5"/>
          <p:cNvSpPr txBox="1"/>
          <p:nvPr/>
        </p:nvSpPr>
        <p:spPr>
          <a:xfrm>
            <a:off x="3906466" y="3782790"/>
            <a:ext cx="304800" cy="584775"/>
          </a:xfrm>
          <a:prstGeom prst="rect">
            <a:avLst/>
          </a:prstGeom>
          <a:noFill/>
        </p:spPr>
        <p:txBody>
          <a:bodyPr wrap="square" rtlCol="0">
            <a:spAutoFit/>
          </a:bodyPr>
          <a:lstStyle/>
          <a:p>
            <a:r>
              <a:rPr lang="de-DE" sz="3200" b="1" dirty="0" smtClean="0">
                <a:solidFill>
                  <a:srgbClr val="FF0000"/>
                </a:solidFill>
              </a:rPr>
              <a:t>X</a:t>
            </a:r>
            <a:endParaRPr lang="de-DE" sz="3200" b="1" dirty="0">
              <a:solidFill>
                <a:srgbClr val="FF0000"/>
              </a:solidFill>
            </a:endParaRPr>
          </a:p>
        </p:txBody>
      </p:sp>
      <p:sp>
        <p:nvSpPr>
          <p:cNvPr id="167" name="Textfeld 166"/>
          <p:cNvSpPr txBox="1"/>
          <p:nvPr/>
        </p:nvSpPr>
        <p:spPr>
          <a:xfrm rot="2082986">
            <a:off x="2773509" y="2271688"/>
            <a:ext cx="304800" cy="707886"/>
          </a:xfrm>
          <a:prstGeom prst="rect">
            <a:avLst/>
          </a:prstGeom>
          <a:noFill/>
        </p:spPr>
        <p:txBody>
          <a:bodyPr wrap="square" rtlCol="0">
            <a:spAutoFit/>
          </a:bodyPr>
          <a:lstStyle/>
          <a:p>
            <a:r>
              <a:rPr lang="de-DE" sz="4000" b="1" dirty="0" smtClean="0">
                <a:solidFill>
                  <a:srgbClr val="FF0000"/>
                </a:solidFill>
              </a:rPr>
              <a:t>X</a:t>
            </a:r>
            <a:endParaRPr lang="de-DE" sz="4000" b="1" dirty="0">
              <a:solidFill>
                <a:srgbClr val="FF0000"/>
              </a:solidFill>
            </a:endParaRPr>
          </a:p>
        </p:txBody>
      </p:sp>
      <p:sp>
        <p:nvSpPr>
          <p:cNvPr id="192" name="Textfeld 191"/>
          <p:cNvSpPr txBox="1"/>
          <p:nvPr/>
        </p:nvSpPr>
        <p:spPr>
          <a:xfrm>
            <a:off x="3115754" y="3953956"/>
            <a:ext cx="304800" cy="584775"/>
          </a:xfrm>
          <a:prstGeom prst="rect">
            <a:avLst/>
          </a:prstGeom>
          <a:noFill/>
        </p:spPr>
        <p:txBody>
          <a:bodyPr wrap="square" rtlCol="0">
            <a:spAutoFit/>
          </a:bodyPr>
          <a:lstStyle/>
          <a:p>
            <a:r>
              <a:rPr lang="de-DE" sz="3200" b="1" dirty="0" smtClean="0">
                <a:solidFill>
                  <a:srgbClr val="FF0000"/>
                </a:solidFill>
              </a:rPr>
              <a:t>X</a:t>
            </a:r>
            <a:endParaRPr lang="de-DE" sz="3200" b="1" dirty="0">
              <a:solidFill>
                <a:srgbClr val="FF0000"/>
              </a:solidFill>
            </a:endParaRPr>
          </a:p>
        </p:txBody>
      </p:sp>
      <p:sp>
        <p:nvSpPr>
          <p:cNvPr id="193" name="Textfeld 192"/>
          <p:cNvSpPr txBox="1"/>
          <p:nvPr/>
        </p:nvSpPr>
        <p:spPr>
          <a:xfrm>
            <a:off x="3887416" y="5134962"/>
            <a:ext cx="304800" cy="584775"/>
          </a:xfrm>
          <a:prstGeom prst="rect">
            <a:avLst/>
          </a:prstGeom>
          <a:noFill/>
        </p:spPr>
        <p:txBody>
          <a:bodyPr wrap="square" rtlCol="0">
            <a:spAutoFit/>
          </a:bodyPr>
          <a:lstStyle/>
          <a:p>
            <a:r>
              <a:rPr lang="de-DE" sz="3200" b="1" dirty="0" smtClean="0">
                <a:solidFill>
                  <a:srgbClr val="FF0000"/>
                </a:solidFill>
              </a:rPr>
              <a:t>X</a:t>
            </a:r>
            <a:endParaRPr lang="de-DE" sz="3200" b="1" dirty="0">
              <a:solidFill>
                <a:srgbClr val="FF0000"/>
              </a:solidFill>
            </a:endParaRPr>
          </a:p>
        </p:txBody>
      </p:sp>
      <p:sp>
        <p:nvSpPr>
          <p:cNvPr id="194" name="Textfeld 193"/>
          <p:cNvSpPr txBox="1"/>
          <p:nvPr/>
        </p:nvSpPr>
        <p:spPr>
          <a:xfrm>
            <a:off x="3087773" y="5079016"/>
            <a:ext cx="304800" cy="584775"/>
          </a:xfrm>
          <a:prstGeom prst="rect">
            <a:avLst/>
          </a:prstGeom>
          <a:noFill/>
        </p:spPr>
        <p:txBody>
          <a:bodyPr wrap="square" rtlCol="0">
            <a:spAutoFit/>
          </a:bodyPr>
          <a:lstStyle/>
          <a:p>
            <a:r>
              <a:rPr lang="de-DE" sz="3200" b="1" dirty="0" smtClean="0">
                <a:solidFill>
                  <a:srgbClr val="FF0000"/>
                </a:solidFill>
              </a:rPr>
              <a:t>X</a:t>
            </a:r>
            <a:endParaRPr lang="de-DE" sz="3200" b="1" dirty="0">
              <a:solidFill>
                <a:srgbClr val="FF0000"/>
              </a:solidFill>
            </a:endParaRPr>
          </a:p>
        </p:txBody>
      </p:sp>
      <p:sp>
        <p:nvSpPr>
          <p:cNvPr id="195" name="Textfeld 194"/>
          <p:cNvSpPr txBox="1"/>
          <p:nvPr/>
        </p:nvSpPr>
        <p:spPr>
          <a:xfrm>
            <a:off x="5185436" y="4764915"/>
            <a:ext cx="304800" cy="584775"/>
          </a:xfrm>
          <a:prstGeom prst="rect">
            <a:avLst/>
          </a:prstGeom>
          <a:noFill/>
        </p:spPr>
        <p:txBody>
          <a:bodyPr wrap="square" rtlCol="0">
            <a:spAutoFit/>
          </a:bodyPr>
          <a:lstStyle/>
          <a:p>
            <a:r>
              <a:rPr lang="de-DE" sz="3200" b="1" dirty="0" smtClean="0">
                <a:solidFill>
                  <a:srgbClr val="FF0000"/>
                </a:solidFill>
              </a:rPr>
              <a:t>X</a:t>
            </a:r>
            <a:endParaRPr lang="de-DE" sz="3200" b="1" dirty="0">
              <a:solidFill>
                <a:srgbClr val="FF0000"/>
              </a:solidFill>
            </a:endParaRPr>
          </a:p>
        </p:txBody>
      </p:sp>
      <p:sp>
        <p:nvSpPr>
          <p:cNvPr id="196" name="Textfeld 195"/>
          <p:cNvSpPr txBox="1"/>
          <p:nvPr/>
        </p:nvSpPr>
        <p:spPr>
          <a:xfrm>
            <a:off x="4192156" y="4537047"/>
            <a:ext cx="304800" cy="584775"/>
          </a:xfrm>
          <a:prstGeom prst="rect">
            <a:avLst/>
          </a:prstGeom>
          <a:noFill/>
        </p:spPr>
        <p:txBody>
          <a:bodyPr wrap="square" rtlCol="0">
            <a:spAutoFit/>
          </a:bodyPr>
          <a:lstStyle/>
          <a:p>
            <a:r>
              <a:rPr lang="de-DE" sz="3200" b="1" dirty="0" smtClean="0">
                <a:solidFill>
                  <a:srgbClr val="FF0000"/>
                </a:solidFill>
              </a:rPr>
              <a:t>X</a:t>
            </a:r>
            <a:endParaRPr lang="de-DE" sz="3200" b="1" dirty="0">
              <a:solidFill>
                <a:srgbClr val="FF0000"/>
              </a:solidFill>
            </a:endParaRPr>
          </a:p>
        </p:txBody>
      </p:sp>
      <p:sp>
        <p:nvSpPr>
          <p:cNvPr id="197" name="Textfeld 196"/>
          <p:cNvSpPr txBox="1"/>
          <p:nvPr/>
        </p:nvSpPr>
        <p:spPr>
          <a:xfrm>
            <a:off x="5561434" y="3205848"/>
            <a:ext cx="304800" cy="584775"/>
          </a:xfrm>
          <a:prstGeom prst="rect">
            <a:avLst/>
          </a:prstGeom>
          <a:noFill/>
        </p:spPr>
        <p:txBody>
          <a:bodyPr wrap="square" rtlCol="0">
            <a:spAutoFit/>
          </a:bodyPr>
          <a:lstStyle/>
          <a:p>
            <a:r>
              <a:rPr lang="de-DE" sz="3200" b="1" dirty="0" smtClean="0">
                <a:solidFill>
                  <a:srgbClr val="FF0000"/>
                </a:solidFill>
              </a:rPr>
              <a:t>X</a:t>
            </a:r>
            <a:endParaRPr lang="de-DE" sz="3200" b="1" dirty="0">
              <a:solidFill>
                <a:srgbClr val="FF0000"/>
              </a:solidFill>
            </a:endParaRPr>
          </a:p>
        </p:txBody>
      </p:sp>
      <p:sp>
        <p:nvSpPr>
          <p:cNvPr id="198" name="Rectangle 823"/>
          <p:cNvSpPr>
            <a:spLocks noChangeArrowheads="1"/>
          </p:cNvSpPr>
          <p:nvPr/>
        </p:nvSpPr>
        <p:spPr bwMode="auto">
          <a:xfrm>
            <a:off x="5978931" y="5272517"/>
            <a:ext cx="31650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a:solidFill>
                  <a:srgbClr val="7030A0"/>
                </a:solidFill>
              </a:rPr>
              <a:t>Liquid Carbon </a:t>
            </a:r>
            <a:r>
              <a:rPr lang="de-CH" altLang="de-DE" sz="1400" b="1" dirty="0" err="1">
                <a:solidFill>
                  <a:srgbClr val="7030A0"/>
                </a:solidFill>
              </a:rPr>
              <a:t>Pathway</a:t>
            </a:r>
            <a:r>
              <a:rPr lang="de-CH" altLang="de-DE" sz="1400" b="1" dirty="0">
                <a:solidFill>
                  <a:srgbClr val="7030A0"/>
                </a:solidFill>
              </a:rPr>
              <a:t/>
            </a:r>
            <a:br>
              <a:rPr lang="de-CH" altLang="de-DE" sz="1400" b="1" dirty="0">
                <a:solidFill>
                  <a:srgbClr val="7030A0"/>
                </a:solidFill>
              </a:rPr>
            </a:br>
            <a:r>
              <a:rPr lang="de-CH" altLang="de-DE" sz="1400" dirty="0">
                <a:solidFill>
                  <a:srgbClr val="7030A0"/>
                </a:solidFill>
              </a:rPr>
              <a:t>Ernährung des Bodenlebens</a:t>
            </a:r>
            <a:br>
              <a:rPr lang="de-CH" altLang="de-DE" sz="1400" dirty="0">
                <a:solidFill>
                  <a:srgbClr val="7030A0"/>
                </a:solidFill>
              </a:rPr>
            </a:br>
            <a:r>
              <a:rPr lang="de-CH" altLang="de-DE" sz="1400" dirty="0">
                <a:solidFill>
                  <a:srgbClr val="7030A0"/>
                </a:solidFill>
              </a:rPr>
              <a:t>Humusaufbau</a:t>
            </a:r>
          </a:p>
        </p:txBody>
      </p:sp>
      <p:sp>
        <p:nvSpPr>
          <p:cNvPr id="204" name="Rectangle 93"/>
          <p:cNvSpPr>
            <a:spLocks noChangeArrowheads="1"/>
          </p:cNvSpPr>
          <p:nvPr/>
        </p:nvSpPr>
        <p:spPr bwMode="auto">
          <a:xfrm>
            <a:off x="463" y="4522690"/>
            <a:ext cx="25012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600" b="1" dirty="0" smtClean="0">
                <a:solidFill>
                  <a:srgbClr val="FF0000"/>
                </a:solidFill>
                <a:latin typeface="+mn-lt"/>
              </a:rPr>
              <a:t>Mineralisation </a:t>
            </a:r>
            <a:r>
              <a:rPr lang="de-CH" altLang="de-DE" sz="1600" dirty="0" smtClean="0">
                <a:solidFill>
                  <a:srgbClr val="FF0000"/>
                </a:solidFill>
                <a:latin typeface="+mn-lt"/>
              </a:rPr>
              <a:t>durch</a:t>
            </a:r>
            <a:endParaRPr lang="de-CH" altLang="de-DE" sz="1600" dirty="0">
              <a:solidFill>
                <a:srgbClr val="FF0000"/>
              </a:solidFill>
              <a:latin typeface="+mn-lt"/>
            </a:endParaRPr>
          </a:p>
          <a:p>
            <a:pPr eaLnBrk="1" hangingPunct="1"/>
            <a:r>
              <a:rPr lang="de-CH" altLang="de-DE" sz="1600" dirty="0" smtClean="0">
                <a:solidFill>
                  <a:srgbClr val="FF0000"/>
                </a:solidFill>
                <a:latin typeface="+mn-lt"/>
              </a:rPr>
              <a:t>fehlende Lebendverbauung,</a:t>
            </a:r>
            <a:br>
              <a:rPr lang="de-CH" altLang="de-DE" sz="1600" dirty="0" smtClean="0">
                <a:solidFill>
                  <a:srgbClr val="FF0000"/>
                </a:solidFill>
                <a:latin typeface="+mn-lt"/>
              </a:rPr>
            </a:br>
            <a:r>
              <a:rPr lang="de-CH" altLang="de-DE" sz="1600" dirty="0" smtClean="0">
                <a:solidFill>
                  <a:srgbClr val="FF0000"/>
                </a:solidFill>
                <a:latin typeface="+mn-lt"/>
              </a:rPr>
              <a:t>tiefes Wenden oder </a:t>
            </a:r>
            <a:br>
              <a:rPr lang="de-CH" altLang="de-DE" sz="1600" dirty="0" smtClean="0">
                <a:solidFill>
                  <a:srgbClr val="FF0000"/>
                </a:solidFill>
                <a:latin typeface="+mn-lt"/>
              </a:rPr>
            </a:br>
            <a:r>
              <a:rPr lang="de-CH" altLang="de-DE" sz="1600" dirty="0" smtClean="0">
                <a:solidFill>
                  <a:srgbClr val="FF0000"/>
                </a:solidFill>
                <a:latin typeface="+mn-lt"/>
              </a:rPr>
              <a:t>Bearbeiten bei Nässe</a:t>
            </a:r>
            <a:endParaRPr lang="de-DE" altLang="de-DE" sz="1600" dirty="0">
              <a:solidFill>
                <a:srgbClr val="FF0000"/>
              </a:solidFill>
              <a:latin typeface="+mn-lt"/>
            </a:endParaRPr>
          </a:p>
        </p:txBody>
      </p:sp>
    </p:spTree>
    <p:extLst>
      <p:ext uri="{BB962C8B-B14F-4D97-AF65-F5344CB8AC3E}">
        <p14:creationId xmlns:p14="http://schemas.microsoft.com/office/powerpoint/2010/main" val="3924779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6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9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9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4"/>
                                        </p:tgtEl>
                                        <p:attrNameLst>
                                          <p:attrName>style.visibility</p:attrName>
                                        </p:attrNameLst>
                                      </p:cBhvr>
                                      <p:to>
                                        <p:strVal val="visible"/>
                                      </p:to>
                                    </p:set>
                                    <p:animEffect transition="in" filter="fade">
                                      <p:cBhvr>
                                        <p:cTn id="45" dur="500"/>
                                        <p:tgtEl>
                                          <p:spTgt spid="20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7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8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8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5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6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8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6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89"/>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62" grpId="0" animBg="1"/>
      <p:bldP spid="163" grpId="0"/>
      <p:bldP spid="166" grpId="0"/>
      <p:bldP spid="169" grpId="0" animBg="1"/>
      <p:bldP spid="170" grpId="0"/>
      <p:bldP spid="171" grpId="0" animBg="1"/>
      <p:bldP spid="184" grpId="0" animBg="1"/>
      <p:bldP spid="185" grpId="0"/>
      <p:bldP spid="186" grpId="0"/>
      <p:bldP spid="187" grpId="0"/>
      <p:bldP spid="188" grpId="0"/>
      <p:bldP spid="189" grpId="0"/>
      <p:bldP spid="190" grpId="0"/>
      <p:bldP spid="165" grpId="0"/>
      <p:bldP spid="6" grpId="0"/>
      <p:bldP spid="167" grpId="0"/>
      <p:bldP spid="192" grpId="0"/>
      <p:bldP spid="193" grpId="0"/>
      <p:bldP spid="194" grpId="0"/>
      <p:bldP spid="195" grpId="0"/>
      <p:bldP spid="196" grpId="0"/>
      <p:bldP spid="197" grpId="0"/>
      <p:bldP spid="20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rot="10800000">
            <a:off x="2959050" y="1494868"/>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80" name="Line 824"/>
          <p:cNvSpPr>
            <a:spLocks noChangeShapeType="1"/>
          </p:cNvSpPr>
          <p:nvPr/>
        </p:nvSpPr>
        <p:spPr bwMode="auto">
          <a:xfrm>
            <a:off x="2331666" y="1770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2011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3262998"/>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586848"/>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492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653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769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4073954" y="5423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3053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547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959424" y="4721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736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5050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569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604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889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876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8" name="Rectangle 823">
            <a:hlinkClick r:id="rId3" action="ppaction://hlinkpres?slideindex=30&amp;slidetitle=Mykorrhiza" tooltip="Fotos Freie Betriebe H.J.Koch, Glüsingen, 2002"/>
          </p:cNvPr>
          <p:cNvSpPr>
            <a:spLocks noChangeArrowheads="1"/>
          </p:cNvSpPr>
          <p:nvPr/>
        </p:nvSpPr>
        <p:spPr bwMode="auto">
          <a:xfrm>
            <a:off x="6181590" y="4699762"/>
            <a:ext cx="10626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rPr>
              <a:t>Mykorrhiza </a:t>
            </a:r>
            <a:endParaRPr lang="de-DE" altLang="de-DE" sz="1300" dirty="0">
              <a:solidFill>
                <a:srgbClr val="7030A0"/>
              </a:solidFill>
            </a:endParaRPr>
          </a:p>
        </p:txBody>
      </p:sp>
      <p:sp>
        <p:nvSpPr>
          <p:cNvPr id="149" name="Rectangle 823"/>
          <p:cNvSpPr>
            <a:spLocks noChangeArrowheads="1"/>
          </p:cNvSpPr>
          <p:nvPr/>
        </p:nvSpPr>
        <p:spPr bwMode="auto">
          <a:xfrm>
            <a:off x="1956886" y="5399679"/>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Bodentiere</a:t>
            </a:r>
            <a:endParaRPr lang="de-CH" altLang="de-DE" sz="1300" b="1" dirty="0"/>
          </a:p>
        </p:txBody>
      </p:sp>
      <p:sp>
        <p:nvSpPr>
          <p:cNvPr id="150" name="Rectangle 823"/>
          <p:cNvSpPr>
            <a:spLocks noChangeArrowheads="1"/>
          </p:cNvSpPr>
          <p:nvPr/>
        </p:nvSpPr>
        <p:spPr bwMode="auto">
          <a:xfrm>
            <a:off x="3353696" y="6176619"/>
            <a:ext cx="14688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CC00"/>
                </a:solidFill>
              </a:rPr>
              <a:t>Mikroorganismen</a:t>
            </a:r>
            <a:endParaRPr lang="de-CH" altLang="de-DE" sz="1300" b="1" dirty="0">
              <a:solidFill>
                <a:srgbClr val="FFCC00"/>
              </a:solidFill>
            </a:endParaRPr>
          </a:p>
        </p:txBody>
      </p:sp>
      <p:sp>
        <p:nvSpPr>
          <p:cNvPr id="151" name="Rectangle 823"/>
          <p:cNvSpPr>
            <a:spLocks noChangeArrowheads="1"/>
          </p:cNvSpPr>
          <p:nvPr/>
        </p:nvSpPr>
        <p:spPr bwMode="auto">
          <a:xfrm>
            <a:off x="7011623" y="3274639"/>
            <a:ext cx="6655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Ertrag</a:t>
            </a:r>
            <a:endParaRPr lang="de-CH" altLang="de-DE" sz="1300" b="1" dirty="0"/>
          </a:p>
        </p:txBody>
      </p:sp>
      <p:sp>
        <p:nvSpPr>
          <p:cNvPr id="135" name="Line 825"/>
          <p:cNvSpPr>
            <a:spLocks noChangeShapeType="1"/>
          </p:cNvSpPr>
          <p:nvPr/>
        </p:nvSpPr>
        <p:spPr bwMode="auto">
          <a:xfrm>
            <a:off x="2153866" y="1868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793378" y="6206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441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424923"/>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6" name="Rectangle 110"/>
          <p:cNvSpPr>
            <a:spLocks noChangeArrowheads="1"/>
          </p:cNvSpPr>
          <p:nvPr/>
        </p:nvSpPr>
        <p:spPr bwMode="auto">
          <a:xfrm>
            <a:off x="3624484" y="2232099"/>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009900"/>
                </a:solidFill>
              </a:rPr>
              <a:t>CO</a:t>
            </a:r>
            <a:r>
              <a:rPr lang="de-CH" altLang="de-DE" sz="1400" baseline="-25000" dirty="0">
                <a:solidFill>
                  <a:srgbClr val="009900"/>
                </a:solidFill>
              </a:rPr>
              <a:t>2</a:t>
            </a:r>
            <a:endParaRPr lang="de-DE" altLang="de-DE" sz="1400" baseline="-25000" dirty="0">
              <a:solidFill>
                <a:srgbClr val="009900"/>
              </a:solidFill>
            </a:endParaRPr>
          </a:p>
        </p:txBody>
      </p:sp>
      <p:sp>
        <p:nvSpPr>
          <p:cNvPr id="145" name="Rectangle 110"/>
          <p:cNvSpPr>
            <a:spLocks noChangeArrowheads="1"/>
          </p:cNvSpPr>
          <p:nvPr/>
        </p:nvSpPr>
        <p:spPr bwMode="auto">
          <a:xfrm>
            <a:off x="3777446" y="1399754"/>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9900"/>
                </a:solidFill>
              </a:rPr>
              <a:t>O</a:t>
            </a:r>
            <a:r>
              <a:rPr lang="de-CH" altLang="de-DE" sz="1400" baseline="-25000" dirty="0" smtClean="0">
                <a:solidFill>
                  <a:srgbClr val="009900"/>
                </a:solidFill>
              </a:rPr>
              <a:t>2</a:t>
            </a:r>
            <a:endParaRPr lang="de-DE" altLang="de-DE" sz="1400" baseline="-25000" dirty="0">
              <a:solidFill>
                <a:srgbClr val="009900"/>
              </a:solidFill>
            </a:endParaRPr>
          </a:p>
        </p:txBody>
      </p:sp>
      <p:sp>
        <p:nvSpPr>
          <p:cNvPr id="146" name="Line 242"/>
          <p:cNvSpPr>
            <a:spLocks noChangeShapeType="1"/>
          </p:cNvSpPr>
          <p:nvPr/>
        </p:nvSpPr>
        <p:spPr bwMode="auto">
          <a:xfrm>
            <a:off x="5002720" y="1855787"/>
            <a:ext cx="0" cy="2868661"/>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2" name="Oval 107"/>
          <p:cNvSpPr>
            <a:spLocks noChangeArrowheads="1"/>
          </p:cNvSpPr>
          <p:nvPr/>
        </p:nvSpPr>
        <p:spPr bwMode="auto">
          <a:xfrm>
            <a:off x="4624101" y="1337246"/>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53" name="Rectangle 65"/>
          <p:cNvSpPr>
            <a:spLocks noChangeArrowheads="1"/>
          </p:cNvSpPr>
          <p:nvPr/>
        </p:nvSpPr>
        <p:spPr bwMode="auto">
          <a:xfrm>
            <a:off x="5086733" y="5975341"/>
            <a:ext cx="190094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a:solidFill>
                  <a:srgbClr val="7030A0"/>
                </a:solidFill>
              </a:rPr>
              <a:t>Aktive</a:t>
            </a:r>
            <a:br>
              <a:rPr lang="de-CH" altLang="de-DE" sz="1400" b="1" dirty="0">
                <a:solidFill>
                  <a:srgbClr val="7030A0"/>
                </a:solidFill>
              </a:rPr>
            </a:br>
            <a:r>
              <a:rPr lang="de-CH" altLang="de-DE" sz="1400" b="1" dirty="0">
                <a:solidFill>
                  <a:srgbClr val="7030A0"/>
                </a:solidFill>
              </a:rPr>
              <a:t>Mobilisierung</a:t>
            </a:r>
          </a:p>
          <a:p>
            <a:r>
              <a:rPr lang="de-CH" altLang="de-DE" sz="1400" dirty="0">
                <a:solidFill>
                  <a:srgbClr val="7030A0"/>
                </a:solidFill>
              </a:rPr>
              <a:t>von  Mineralstoffen</a:t>
            </a:r>
          </a:p>
        </p:txBody>
      </p:sp>
      <p:sp>
        <p:nvSpPr>
          <p:cNvPr id="154" name="Line 68"/>
          <p:cNvSpPr>
            <a:spLocks noChangeShapeType="1"/>
          </p:cNvSpPr>
          <p:nvPr/>
        </p:nvSpPr>
        <p:spPr bwMode="auto">
          <a:xfrm>
            <a:off x="5002720" y="5071638"/>
            <a:ext cx="0" cy="1065637"/>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5" name="Line 49"/>
          <p:cNvSpPr>
            <a:spLocks noChangeShapeType="1"/>
          </p:cNvSpPr>
          <p:nvPr/>
        </p:nvSpPr>
        <p:spPr bwMode="auto">
          <a:xfrm flipH="1">
            <a:off x="4110773" y="1855787"/>
            <a:ext cx="0" cy="864000"/>
          </a:xfrm>
          <a:prstGeom prst="line">
            <a:avLst/>
          </a:prstGeom>
          <a:noFill/>
          <a:ln w="19050">
            <a:solidFill>
              <a:srgbClr val="009900"/>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981774" y="4977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981774" y="4720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0" name="Rectangle 65"/>
          <p:cNvSpPr>
            <a:spLocks noChangeArrowheads="1"/>
          </p:cNvSpPr>
          <p:nvPr/>
        </p:nvSpPr>
        <p:spPr bwMode="auto">
          <a:xfrm>
            <a:off x="2800838" y="1855787"/>
            <a:ext cx="12778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dirty="0" smtClean="0">
                <a:solidFill>
                  <a:srgbClr val="009900"/>
                </a:solidFill>
              </a:rPr>
              <a:t>Photosynthese</a:t>
            </a:r>
            <a:endParaRPr lang="de-CH" altLang="de-DE" sz="1400" dirty="0">
              <a:solidFill>
                <a:srgbClr val="009900"/>
              </a:solidFill>
            </a:endParaRPr>
          </a:p>
        </p:txBody>
      </p:sp>
      <p:sp>
        <p:nvSpPr>
          <p:cNvPr id="161" name="Rectangle 65"/>
          <p:cNvSpPr>
            <a:spLocks noChangeArrowheads="1"/>
          </p:cNvSpPr>
          <p:nvPr/>
        </p:nvSpPr>
        <p:spPr bwMode="auto">
          <a:xfrm>
            <a:off x="5115714" y="1855787"/>
            <a:ext cx="17151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dirty="0" smtClean="0">
                <a:solidFill>
                  <a:srgbClr val="7030A0"/>
                </a:solidFill>
              </a:rPr>
              <a:t>Stickstofffixierung</a:t>
            </a:r>
            <a:endParaRPr lang="de-CH" altLang="de-DE" sz="1400" dirty="0">
              <a:solidFill>
                <a:srgbClr val="7030A0"/>
              </a:solidFill>
            </a:endParaRPr>
          </a:p>
        </p:txBody>
      </p:sp>
      <p:sp>
        <p:nvSpPr>
          <p:cNvPr id="168" name="Rectangle 65"/>
          <p:cNvSpPr>
            <a:spLocks noChangeArrowheads="1"/>
          </p:cNvSpPr>
          <p:nvPr/>
        </p:nvSpPr>
        <p:spPr bwMode="auto">
          <a:xfrm>
            <a:off x="1761753" y="4492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00B050"/>
                </a:solidFill>
                <a:latin typeface="Times New Roman" pitchFamily="18" charset="0"/>
                <a:cs typeface="Arial" charset="0"/>
              </a:rPr>
              <a:t>Rotte</a:t>
            </a:r>
          </a:p>
        </p:txBody>
      </p:sp>
      <p:sp>
        <p:nvSpPr>
          <p:cNvPr id="172" name="Arc 829"/>
          <p:cNvSpPr>
            <a:spLocks/>
          </p:cNvSpPr>
          <p:nvPr/>
        </p:nvSpPr>
        <p:spPr bwMode="auto">
          <a:xfrm rot="1587153" flipV="1">
            <a:off x="3443452" y="4934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73" name="Group 834"/>
          <p:cNvGrpSpPr>
            <a:grpSpLocks/>
          </p:cNvGrpSpPr>
          <p:nvPr/>
        </p:nvGrpSpPr>
        <p:grpSpPr bwMode="auto">
          <a:xfrm rot="2224076">
            <a:off x="2993339" y="5248026"/>
            <a:ext cx="583402" cy="467688"/>
            <a:chOff x="1760" y="1087"/>
            <a:chExt cx="278" cy="225"/>
          </a:xfrm>
        </p:grpSpPr>
        <p:sp>
          <p:nvSpPr>
            <p:cNvPr id="174"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5"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6"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8"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9"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0"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1"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2"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3"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58" name="Line 89"/>
          <p:cNvSpPr>
            <a:spLocks noChangeShapeType="1"/>
          </p:cNvSpPr>
          <p:nvPr/>
        </p:nvSpPr>
        <p:spPr bwMode="auto">
          <a:xfrm flipH="1">
            <a:off x="2530163" y="5365723"/>
            <a:ext cx="1420020" cy="835789"/>
          </a:xfrm>
          <a:prstGeom prst="line">
            <a:avLst/>
          </a:prstGeom>
          <a:noFill/>
          <a:ln w="3810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2" name="Line 90"/>
          <p:cNvSpPr>
            <a:spLocks noChangeShapeType="1"/>
          </p:cNvSpPr>
          <p:nvPr/>
        </p:nvSpPr>
        <p:spPr bwMode="auto">
          <a:xfrm>
            <a:off x="4652375" y="1855787"/>
            <a:ext cx="0" cy="864000"/>
          </a:xfrm>
          <a:prstGeom prst="line">
            <a:avLst/>
          </a:prstGeom>
          <a:noFill/>
          <a:ln w="19050">
            <a:solidFill>
              <a:srgbClr val="FF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3" name="Rectangle 92"/>
          <p:cNvSpPr>
            <a:spLocks noChangeArrowheads="1"/>
          </p:cNvSpPr>
          <p:nvPr/>
        </p:nvSpPr>
        <p:spPr bwMode="auto">
          <a:xfrm>
            <a:off x="1923726" y="5932151"/>
            <a:ext cx="7032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400" dirty="0" smtClean="0">
                <a:solidFill>
                  <a:srgbClr val="FF0000"/>
                </a:solidFill>
                <a:latin typeface="Arial" charset="0"/>
              </a:rPr>
              <a:t>NH</a:t>
            </a:r>
            <a:r>
              <a:rPr lang="de-CH" altLang="de-DE" sz="1400" baseline="-25000" dirty="0" smtClean="0">
                <a:solidFill>
                  <a:srgbClr val="FF0000"/>
                </a:solidFill>
                <a:latin typeface="Arial" charset="0"/>
              </a:rPr>
              <a:t>4 …</a:t>
            </a:r>
            <a:endParaRPr lang="de-DE" altLang="de-DE" sz="1400" baseline="-25000" dirty="0">
              <a:solidFill>
                <a:srgbClr val="FF0000"/>
              </a:solidFill>
              <a:latin typeface="Arial" charset="0"/>
            </a:endParaRPr>
          </a:p>
        </p:txBody>
      </p:sp>
      <p:sp>
        <p:nvSpPr>
          <p:cNvPr id="166" name="Rectangle 94"/>
          <p:cNvSpPr>
            <a:spLocks noChangeArrowheads="1"/>
          </p:cNvSpPr>
          <p:nvPr/>
        </p:nvSpPr>
        <p:spPr bwMode="auto">
          <a:xfrm>
            <a:off x="2405305" y="6479682"/>
            <a:ext cx="124726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CH" altLang="de-DE" sz="1300" b="1" dirty="0">
                <a:solidFill>
                  <a:srgbClr val="FF0000"/>
                </a:solidFill>
                <a:cs typeface="Arial" charset="0"/>
              </a:rPr>
              <a:t>Verschmutzung</a:t>
            </a:r>
            <a:endParaRPr lang="de-DE" altLang="de-DE" sz="1300" b="1" dirty="0">
              <a:solidFill>
                <a:srgbClr val="FF0000"/>
              </a:solidFill>
              <a:cs typeface="Arial" charset="0"/>
            </a:endParaRPr>
          </a:p>
        </p:txBody>
      </p:sp>
      <p:sp>
        <p:nvSpPr>
          <p:cNvPr id="169" name="Line 90"/>
          <p:cNvSpPr>
            <a:spLocks noChangeShapeType="1"/>
          </p:cNvSpPr>
          <p:nvPr/>
        </p:nvSpPr>
        <p:spPr bwMode="auto">
          <a:xfrm>
            <a:off x="4360485" y="1855787"/>
            <a:ext cx="0" cy="864000"/>
          </a:xfrm>
          <a:prstGeom prst="line">
            <a:avLst/>
          </a:prstGeom>
          <a:noFill/>
          <a:ln w="19050">
            <a:solidFill>
              <a:srgbClr val="FF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0" name="Rectangle 94"/>
          <p:cNvSpPr>
            <a:spLocks noChangeArrowheads="1"/>
          </p:cNvSpPr>
          <p:nvPr/>
        </p:nvSpPr>
        <p:spPr bwMode="auto">
          <a:xfrm>
            <a:off x="7011623" y="1399754"/>
            <a:ext cx="14556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CH" altLang="de-DE" sz="1400" b="1" dirty="0" smtClean="0">
                <a:solidFill>
                  <a:srgbClr val="FF0000"/>
                </a:solidFill>
                <a:cs typeface="Times New Roman" panose="02020603050405020304" pitchFamily="18" charset="0"/>
              </a:rPr>
              <a:t>Treibhausgase</a:t>
            </a:r>
            <a:endParaRPr lang="de-DE" altLang="de-DE" sz="1400" b="1" dirty="0">
              <a:solidFill>
                <a:srgbClr val="FF0000"/>
              </a:solidFill>
              <a:cs typeface="Times New Roman" panose="02020603050405020304" pitchFamily="18" charset="0"/>
            </a:endParaRPr>
          </a:p>
        </p:txBody>
      </p:sp>
      <p:sp>
        <p:nvSpPr>
          <p:cNvPr id="171" name="Line 89"/>
          <p:cNvSpPr>
            <a:spLocks noChangeShapeType="1"/>
          </p:cNvSpPr>
          <p:nvPr/>
        </p:nvSpPr>
        <p:spPr bwMode="auto">
          <a:xfrm flipV="1">
            <a:off x="1387090" y="3543863"/>
            <a:ext cx="1740977" cy="6640"/>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4" name="Line 89"/>
          <p:cNvSpPr>
            <a:spLocks noChangeShapeType="1"/>
          </p:cNvSpPr>
          <p:nvPr/>
        </p:nvSpPr>
        <p:spPr bwMode="auto">
          <a:xfrm flipV="1">
            <a:off x="1378304" y="3292901"/>
            <a:ext cx="1740977" cy="6640"/>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5" name="Rectangle 94"/>
          <p:cNvSpPr>
            <a:spLocks noChangeArrowheads="1"/>
          </p:cNvSpPr>
          <p:nvPr/>
        </p:nvSpPr>
        <p:spPr bwMode="auto">
          <a:xfrm>
            <a:off x="152400" y="2947093"/>
            <a:ext cx="15666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600" b="1" dirty="0">
                <a:solidFill>
                  <a:srgbClr val="FF0000"/>
                </a:solidFill>
                <a:cs typeface="Times New Roman" panose="02020603050405020304" pitchFamily="18" charset="0"/>
              </a:rPr>
              <a:t>Intensiver Input</a:t>
            </a:r>
            <a:endParaRPr lang="de-DE" altLang="de-DE" sz="1600" b="1" dirty="0">
              <a:solidFill>
                <a:srgbClr val="FF0000"/>
              </a:solidFill>
              <a:cs typeface="Times New Roman" panose="02020603050405020304" pitchFamily="18" charset="0"/>
            </a:endParaRPr>
          </a:p>
        </p:txBody>
      </p:sp>
      <p:sp>
        <p:nvSpPr>
          <p:cNvPr id="186" name="Oval 107"/>
          <p:cNvSpPr>
            <a:spLocks noChangeArrowheads="1"/>
          </p:cNvSpPr>
          <p:nvPr/>
        </p:nvSpPr>
        <p:spPr bwMode="auto">
          <a:xfrm>
            <a:off x="4354285" y="1337246"/>
            <a:ext cx="73020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FF0000"/>
                </a:solidFill>
              </a:rPr>
              <a:t>N</a:t>
            </a:r>
            <a:r>
              <a:rPr lang="de-CH" altLang="de-DE" sz="1400" baseline="-25000" dirty="0">
                <a:solidFill>
                  <a:srgbClr val="FF0000"/>
                </a:solidFill>
              </a:rPr>
              <a:t>2</a:t>
            </a:r>
            <a:r>
              <a:rPr lang="de-CH" altLang="de-DE" sz="1400" dirty="0">
                <a:solidFill>
                  <a:srgbClr val="FF0000"/>
                </a:solidFill>
              </a:rPr>
              <a:t>O</a:t>
            </a:r>
            <a:endParaRPr lang="de-DE" altLang="de-DE" sz="1400" dirty="0">
              <a:solidFill>
                <a:srgbClr val="FF0000"/>
              </a:solidFill>
            </a:endParaRPr>
          </a:p>
        </p:txBody>
      </p:sp>
      <p:sp>
        <p:nvSpPr>
          <p:cNvPr id="187" name="Rectangle 110"/>
          <p:cNvSpPr>
            <a:spLocks noChangeArrowheads="1"/>
          </p:cNvSpPr>
          <p:nvPr/>
        </p:nvSpPr>
        <p:spPr bwMode="auto">
          <a:xfrm>
            <a:off x="4060468" y="1401590"/>
            <a:ext cx="579438" cy="3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FF0000"/>
                </a:solidFill>
              </a:rPr>
              <a:t>CO</a:t>
            </a:r>
            <a:r>
              <a:rPr lang="de-CH" altLang="de-DE" sz="1400" baseline="-25000" dirty="0">
                <a:solidFill>
                  <a:srgbClr val="FF0000"/>
                </a:solidFill>
              </a:rPr>
              <a:t>2</a:t>
            </a:r>
            <a:endParaRPr lang="de-DE" altLang="de-DE" sz="1400" baseline="-25000" dirty="0">
              <a:solidFill>
                <a:srgbClr val="FF0000"/>
              </a:solidFill>
            </a:endParaRPr>
          </a:p>
        </p:txBody>
      </p:sp>
      <p:sp>
        <p:nvSpPr>
          <p:cNvPr id="2050" name="Rectangle 3"/>
          <p:cNvSpPr>
            <a:spLocks noGrp="1" noChangeArrowheads="1"/>
          </p:cNvSpPr>
          <p:nvPr>
            <p:ph type="title"/>
          </p:nvPr>
        </p:nvSpPr>
        <p:spPr>
          <a:xfrm>
            <a:off x="0" y="366713"/>
            <a:ext cx="9144000" cy="604837"/>
          </a:xfrm>
        </p:spPr>
        <p:txBody>
          <a:bodyPr vert="horz" lIns="91440" tIns="45720" rIns="91440" bIns="45720" rtlCol="0" anchor="ctr">
            <a:normAutofit/>
          </a:bodyPr>
          <a:lstStyle/>
          <a:p>
            <a:pPr algn="l"/>
            <a:r>
              <a:rPr lang="de-CH" altLang="de-DE" sz="2800" b="1" dirty="0" smtClean="0">
                <a:solidFill>
                  <a:schemeClr val="tx2"/>
                </a:solidFill>
              </a:rPr>
              <a:t>		   Agrar-Ökosystem </a:t>
            </a:r>
            <a:r>
              <a:rPr lang="de-CH" altLang="de-DE" sz="1600" b="1" dirty="0" smtClean="0">
                <a:solidFill>
                  <a:schemeClr val="tx2"/>
                </a:solidFill>
              </a:rPr>
              <a:t>–  </a:t>
            </a:r>
            <a:r>
              <a:rPr lang="de-CH" altLang="de-DE" sz="2000" b="1" dirty="0" smtClean="0">
                <a:solidFill>
                  <a:schemeClr val="tx2"/>
                </a:solidFill>
              </a:rPr>
              <a:t>Degeneration und Regeneration</a:t>
            </a:r>
            <a:endParaRPr lang="de-CH" altLang="de-DE" sz="3600" b="1" dirty="0">
              <a:solidFill>
                <a:schemeClr val="tx2"/>
              </a:solidFill>
            </a:endParaRPr>
          </a:p>
        </p:txBody>
      </p:sp>
      <p:sp>
        <p:nvSpPr>
          <p:cNvPr id="188" name="Rectangle 823"/>
          <p:cNvSpPr>
            <a:spLocks noChangeArrowheads="1"/>
          </p:cNvSpPr>
          <p:nvPr/>
        </p:nvSpPr>
        <p:spPr bwMode="auto">
          <a:xfrm>
            <a:off x="298735" y="6300770"/>
            <a:ext cx="2672014" cy="523220"/>
          </a:xfrm>
          <a:prstGeom prst="rect">
            <a:avLst/>
          </a:prstGeom>
          <a:noFill/>
          <a:extLst/>
        </p:spPr>
        <p:txBody>
          <a:bodyPr wrap="square" rtlCol="0">
            <a:spAutoFit/>
          </a:bodyPr>
          <a:lstStyle/>
          <a:p>
            <a:r>
              <a:rPr lang="de-CH" altLang="de-DE" sz="1400" dirty="0" smtClean="0">
                <a:solidFill>
                  <a:srgbClr val="FF0000"/>
                </a:solidFill>
              </a:rPr>
              <a:t>1,2t/ha gelöste Mineralien</a:t>
            </a:r>
            <a:br>
              <a:rPr lang="de-CH" altLang="de-DE" sz="1400" dirty="0" smtClean="0">
                <a:solidFill>
                  <a:srgbClr val="FF0000"/>
                </a:solidFill>
              </a:rPr>
            </a:br>
            <a:r>
              <a:rPr lang="de-CH" altLang="de-DE" sz="1400" dirty="0" smtClean="0">
                <a:solidFill>
                  <a:srgbClr val="FF0000"/>
                </a:solidFill>
              </a:rPr>
              <a:t>~ 1200t/ha Ertrag </a:t>
            </a:r>
            <a:endParaRPr lang="de-CH" altLang="de-DE" sz="1400" dirty="0">
              <a:solidFill>
                <a:srgbClr val="FF0000"/>
              </a:solidFill>
            </a:endParaRPr>
          </a:p>
        </p:txBody>
      </p:sp>
      <p:sp>
        <p:nvSpPr>
          <p:cNvPr id="189" name="Rectangle 823"/>
          <p:cNvSpPr>
            <a:spLocks noChangeArrowheads="1"/>
          </p:cNvSpPr>
          <p:nvPr/>
        </p:nvSpPr>
        <p:spPr bwMode="auto">
          <a:xfrm>
            <a:off x="298735" y="5792865"/>
            <a:ext cx="143500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0000"/>
                </a:solidFill>
                <a:latin typeface="+mn-lt"/>
              </a:rPr>
              <a:t>Ausschwemmung</a:t>
            </a:r>
            <a:endParaRPr lang="de-CH" altLang="de-DE" sz="1300" b="1" dirty="0">
              <a:solidFill>
                <a:srgbClr val="FF0000"/>
              </a:solidFill>
              <a:latin typeface="+mn-lt"/>
            </a:endParaRPr>
          </a:p>
        </p:txBody>
      </p:sp>
      <p:sp>
        <p:nvSpPr>
          <p:cNvPr id="190" name="Rectangle 823"/>
          <p:cNvSpPr>
            <a:spLocks noChangeArrowheads="1"/>
          </p:cNvSpPr>
          <p:nvPr/>
        </p:nvSpPr>
        <p:spPr bwMode="auto">
          <a:xfrm>
            <a:off x="298735" y="6027767"/>
            <a:ext cx="116570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0000"/>
                </a:solidFill>
                <a:latin typeface="+mn-lt"/>
              </a:rPr>
              <a:t>Auswaschung</a:t>
            </a:r>
            <a:endParaRPr lang="de-CH" altLang="de-DE" sz="1300" b="1" dirty="0">
              <a:solidFill>
                <a:srgbClr val="FF0000"/>
              </a:solidFill>
              <a:latin typeface="+mn-lt"/>
            </a:endParaRPr>
          </a:p>
        </p:txBody>
      </p:sp>
      <p:sp>
        <p:nvSpPr>
          <p:cNvPr id="191" name="Rectangle 65">
            <a:hlinkClick r:id="rId4" tooltip="Fotos Freie Betriebe H.J.Koch, Glüsingen, 2002"/>
          </p:cNvPr>
          <p:cNvSpPr>
            <a:spLocks noChangeArrowheads="1"/>
          </p:cNvSpPr>
          <p:nvPr/>
        </p:nvSpPr>
        <p:spPr bwMode="auto">
          <a:xfrm>
            <a:off x="7011622" y="2345298"/>
            <a:ext cx="21323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600" b="1" dirty="0" smtClean="0">
                <a:solidFill>
                  <a:srgbClr val="FF0000"/>
                </a:solidFill>
              </a:rPr>
              <a:t>Intensiven Input </a:t>
            </a:r>
            <a:br>
              <a:rPr lang="de-CH" altLang="de-DE" sz="1600" b="1" dirty="0" smtClean="0">
                <a:solidFill>
                  <a:srgbClr val="FF0000"/>
                </a:solidFill>
              </a:rPr>
            </a:br>
            <a:r>
              <a:rPr lang="de-CH" altLang="de-DE" sz="1600" b="1" dirty="0" smtClean="0">
                <a:solidFill>
                  <a:srgbClr val="7030A0"/>
                </a:solidFill>
              </a:rPr>
              <a:t>ersetzen </a:t>
            </a:r>
            <a:r>
              <a:rPr lang="de-CH" altLang="de-DE" sz="1600" b="1" dirty="0" smtClean="0">
                <a:solidFill>
                  <a:srgbClr val="04A458"/>
                </a:solidFill>
              </a:rPr>
              <a:t>und</a:t>
            </a:r>
          </a:p>
          <a:p>
            <a:r>
              <a:rPr lang="de-CH" altLang="de-DE" sz="1600" b="1" dirty="0" smtClean="0">
                <a:solidFill>
                  <a:srgbClr val="FF0000"/>
                </a:solidFill>
              </a:rPr>
              <a:t>Verluste </a:t>
            </a:r>
            <a:r>
              <a:rPr lang="de-CH" altLang="de-DE" sz="1600" b="1" dirty="0" smtClean="0">
                <a:solidFill>
                  <a:srgbClr val="009900"/>
                </a:solidFill>
              </a:rPr>
              <a:t>vermeiden</a:t>
            </a:r>
            <a:endParaRPr lang="de-CH" altLang="de-DE" sz="1600" b="1" dirty="0">
              <a:solidFill>
                <a:srgbClr val="009900"/>
              </a:solidFill>
            </a:endParaRPr>
          </a:p>
        </p:txBody>
      </p:sp>
      <p:sp>
        <p:nvSpPr>
          <p:cNvPr id="159" name="Rectangle 93"/>
          <p:cNvSpPr>
            <a:spLocks noChangeArrowheads="1"/>
          </p:cNvSpPr>
          <p:nvPr/>
        </p:nvSpPr>
        <p:spPr bwMode="auto">
          <a:xfrm>
            <a:off x="463" y="4522690"/>
            <a:ext cx="25012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600" b="1" dirty="0" smtClean="0">
                <a:solidFill>
                  <a:srgbClr val="FF0000"/>
                </a:solidFill>
                <a:latin typeface="+mn-lt"/>
              </a:rPr>
              <a:t>Mineralisation </a:t>
            </a:r>
            <a:r>
              <a:rPr lang="de-CH" altLang="de-DE" sz="1600" dirty="0" smtClean="0">
                <a:solidFill>
                  <a:srgbClr val="FF0000"/>
                </a:solidFill>
                <a:latin typeface="+mn-lt"/>
              </a:rPr>
              <a:t>durch</a:t>
            </a:r>
            <a:endParaRPr lang="de-CH" altLang="de-DE" sz="1600" dirty="0">
              <a:solidFill>
                <a:srgbClr val="FF0000"/>
              </a:solidFill>
              <a:latin typeface="+mn-lt"/>
            </a:endParaRPr>
          </a:p>
          <a:p>
            <a:pPr eaLnBrk="1" hangingPunct="1"/>
            <a:r>
              <a:rPr lang="de-CH" altLang="de-DE" sz="1600" dirty="0" smtClean="0">
                <a:solidFill>
                  <a:srgbClr val="FF0000"/>
                </a:solidFill>
                <a:latin typeface="+mn-lt"/>
              </a:rPr>
              <a:t>fehlende Lebendverbauung,</a:t>
            </a:r>
            <a:br>
              <a:rPr lang="de-CH" altLang="de-DE" sz="1600" dirty="0" smtClean="0">
                <a:solidFill>
                  <a:srgbClr val="FF0000"/>
                </a:solidFill>
                <a:latin typeface="+mn-lt"/>
              </a:rPr>
            </a:br>
            <a:r>
              <a:rPr lang="de-CH" altLang="de-DE" sz="1600" dirty="0" smtClean="0">
                <a:solidFill>
                  <a:srgbClr val="FF0000"/>
                </a:solidFill>
                <a:latin typeface="+mn-lt"/>
              </a:rPr>
              <a:t>tiefes Wenden oder </a:t>
            </a:r>
            <a:br>
              <a:rPr lang="de-CH" altLang="de-DE" sz="1600" dirty="0" smtClean="0">
                <a:solidFill>
                  <a:srgbClr val="FF0000"/>
                </a:solidFill>
                <a:latin typeface="+mn-lt"/>
              </a:rPr>
            </a:br>
            <a:r>
              <a:rPr lang="de-CH" altLang="de-DE" sz="1600" dirty="0" smtClean="0">
                <a:solidFill>
                  <a:srgbClr val="FF0000"/>
                </a:solidFill>
                <a:latin typeface="+mn-lt"/>
              </a:rPr>
              <a:t>Bearbeiten bei Nässe</a:t>
            </a:r>
            <a:endParaRPr lang="de-DE" altLang="de-DE" sz="1600" dirty="0">
              <a:solidFill>
                <a:srgbClr val="FF0000"/>
              </a:solidFill>
              <a:latin typeface="+mn-lt"/>
            </a:endParaRPr>
          </a:p>
        </p:txBody>
      </p:sp>
      <p:sp>
        <p:nvSpPr>
          <p:cNvPr id="165" name="Rectangle 93"/>
          <p:cNvSpPr>
            <a:spLocks noChangeArrowheads="1"/>
          </p:cNvSpPr>
          <p:nvPr/>
        </p:nvSpPr>
        <p:spPr bwMode="auto">
          <a:xfrm>
            <a:off x="0" y="3838323"/>
            <a:ext cx="2501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600" b="1" dirty="0" smtClean="0">
                <a:solidFill>
                  <a:srgbClr val="FF0000"/>
                </a:solidFill>
                <a:latin typeface="+mn-lt"/>
              </a:rPr>
              <a:t>Monokultur</a:t>
            </a:r>
            <a:endParaRPr lang="de-DE" altLang="de-DE" sz="1600" dirty="0">
              <a:solidFill>
                <a:srgbClr val="FF0000"/>
              </a:solidFill>
              <a:latin typeface="+mn-lt"/>
            </a:endParaRPr>
          </a:p>
        </p:txBody>
      </p:sp>
      <p:sp>
        <p:nvSpPr>
          <p:cNvPr id="198" name="Rectangle 823"/>
          <p:cNvSpPr>
            <a:spLocks noChangeArrowheads="1"/>
          </p:cNvSpPr>
          <p:nvPr/>
        </p:nvSpPr>
        <p:spPr bwMode="auto">
          <a:xfrm>
            <a:off x="5978931" y="5272517"/>
            <a:ext cx="31650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a:solidFill>
                  <a:srgbClr val="7030A0"/>
                </a:solidFill>
              </a:rPr>
              <a:t>Liquid Carbon </a:t>
            </a:r>
            <a:r>
              <a:rPr lang="de-CH" altLang="de-DE" sz="1400" b="1" dirty="0" err="1">
                <a:solidFill>
                  <a:srgbClr val="7030A0"/>
                </a:solidFill>
              </a:rPr>
              <a:t>Pathway</a:t>
            </a:r>
            <a:r>
              <a:rPr lang="de-CH" altLang="de-DE" sz="1400" b="1" dirty="0">
                <a:solidFill>
                  <a:srgbClr val="7030A0"/>
                </a:solidFill>
              </a:rPr>
              <a:t/>
            </a:r>
            <a:br>
              <a:rPr lang="de-CH" altLang="de-DE" sz="1400" b="1" dirty="0">
                <a:solidFill>
                  <a:srgbClr val="7030A0"/>
                </a:solidFill>
              </a:rPr>
            </a:br>
            <a:r>
              <a:rPr lang="de-CH" altLang="de-DE" sz="1400" dirty="0">
                <a:solidFill>
                  <a:srgbClr val="7030A0"/>
                </a:solidFill>
              </a:rPr>
              <a:t>Ernährung des Bodenlebens</a:t>
            </a:r>
            <a:br>
              <a:rPr lang="de-CH" altLang="de-DE" sz="1400" dirty="0">
                <a:solidFill>
                  <a:srgbClr val="7030A0"/>
                </a:solidFill>
              </a:rPr>
            </a:br>
            <a:r>
              <a:rPr lang="de-CH" altLang="de-DE" sz="1400" dirty="0">
                <a:solidFill>
                  <a:srgbClr val="7030A0"/>
                </a:solidFill>
              </a:rPr>
              <a:t>Humusaufbau</a:t>
            </a:r>
          </a:p>
        </p:txBody>
      </p:sp>
      <p:sp>
        <p:nvSpPr>
          <p:cNvPr id="203" name="Line 89"/>
          <p:cNvSpPr>
            <a:spLocks noChangeShapeType="1"/>
          </p:cNvSpPr>
          <p:nvPr/>
        </p:nvSpPr>
        <p:spPr bwMode="auto">
          <a:xfrm flipV="1">
            <a:off x="5312828" y="3485881"/>
            <a:ext cx="1307718" cy="0"/>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4" name="Rectangle 93"/>
          <p:cNvSpPr>
            <a:spLocks noChangeArrowheads="1"/>
          </p:cNvSpPr>
          <p:nvPr/>
        </p:nvSpPr>
        <p:spPr bwMode="auto">
          <a:xfrm>
            <a:off x="0" y="3667946"/>
            <a:ext cx="2501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600" b="1" dirty="0" smtClean="0">
                <a:solidFill>
                  <a:srgbClr val="36990F"/>
                </a:solidFill>
                <a:latin typeface="+mn-lt"/>
              </a:rPr>
              <a:t>Mischkultur…</a:t>
            </a:r>
            <a:endParaRPr lang="de-DE" altLang="de-DE" sz="1600" dirty="0">
              <a:solidFill>
                <a:srgbClr val="36990F"/>
              </a:solidFill>
              <a:latin typeface="+mn-lt"/>
            </a:endParaRPr>
          </a:p>
        </p:txBody>
      </p:sp>
      <p:sp>
        <p:nvSpPr>
          <p:cNvPr id="9" name="Rechteck 8"/>
          <p:cNvSpPr/>
          <p:nvPr/>
        </p:nvSpPr>
        <p:spPr>
          <a:xfrm>
            <a:off x="0" y="4880610"/>
            <a:ext cx="1904176" cy="369332"/>
          </a:xfrm>
          <a:prstGeom prst="rect">
            <a:avLst/>
          </a:prstGeom>
        </p:spPr>
        <p:txBody>
          <a:bodyPr wrap="none">
            <a:spAutoFit/>
          </a:bodyPr>
          <a:lstStyle/>
          <a:p>
            <a:r>
              <a:rPr lang="de-CH" altLang="de-DE" b="1" dirty="0">
                <a:solidFill>
                  <a:srgbClr val="04A458"/>
                </a:solidFill>
              </a:rPr>
              <a:t>Lebend</a:t>
            </a:r>
            <a:r>
              <a:rPr lang="de-CH" altLang="de-DE" b="1" dirty="0">
                <a:solidFill>
                  <a:srgbClr val="7030A0"/>
                </a:solidFill>
              </a:rPr>
              <a:t>verbauung</a:t>
            </a:r>
            <a:endParaRPr lang="de-DE" b="1" dirty="0">
              <a:solidFill>
                <a:srgbClr val="7030A0"/>
              </a:solidFill>
            </a:endParaRPr>
          </a:p>
        </p:txBody>
      </p:sp>
      <p:sp>
        <p:nvSpPr>
          <p:cNvPr id="199" name="Rectangle 65"/>
          <p:cNvSpPr>
            <a:spLocks noChangeArrowheads="1"/>
          </p:cNvSpPr>
          <p:nvPr/>
        </p:nvSpPr>
        <p:spPr bwMode="auto">
          <a:xfrm>
            <a:off x="7011623" y="1754163"/>
            <a:ext cx="19357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600" b="1" dirty="0" smtClean="0">
                <a:solidFill>
                  <a:srgbClr val="36990F"/>
                </a:solidFill>
              </a:rPr>
              <a:t>Vertikale</a:t>
            </a:r>
            <a:r>
              <a:rPr lang="de-CH" altLang="de-DE" sz="1600" b="1" dirty="0">
                <a:solidFill>
                  <a:srgbClr val="7030A0"/>
                </a:solidFill>
              </a:rPr>
              <a:t/>
            </a:r>
            <a:br>
              <a:rPr lang="de-CH" altLang="de-DE" sz="1600" b="1" dirty="0">
                <a:solidFill>
                  <a:srgbClr val="7030A0"/>
                </a:solidFill>
              </a:rPr>
            </a:br>
            <a:r>
              <a:rPr lang="de-CH" altLang="de-DE" sz="1600" b="1" dirty="0" smtClean="0">
                <a:solidFill>
                  <a:srgbClr val="7030A0"/>
                </a:solidFill>
              </a:rPr>
              <a:t>Nährstoffversorgung</a:t>
            </a:r>
            <a:endParaRPr lang="de-CH" altLang="de-DE" sz="1600" b="1" dirty="0">
              <a:solidFill>
                <a:srgbClr val="7030A0"/>
              </a:solidFill>
            </a:endParaRPr>
          </a:p>
        </p:txBody>
      </p:sp>
      <p:sp>
        <p:nvSpPr>
          <p:cNvPr id="20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Trend</a:t>
            </a:r>
            <a:endParaRPr lang="de-CH" altLang="de-DE" sz="1600" b="1" dirty="0"/>
          </a:p>
        </p:txBody>
      </p:sp>
      <p:sp>
        <p:nvSpPr>
          <p:cNvPr id="201" name="Rectangle 823"/>
          <p:cNvSpPr>
            <a:spLocks noChangeArrowheads="1"/>
          </p:cNvSpPr>
          <p:nvPr/>
        </p:nvSpPr>
        <p:spPr bwMode="auto">
          <a:xfrm>
            <a:off x="6275366" y="11616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Trend</a:t>
            </a:r>
            <a:endParaRPr lang="de-CH" altLang="de-DE" sz="1600" b="1" dirty="0"/>
          </a:p>
        </p:txBody>
      </p:sp>
    </p:spTree>
    <p:extLst>
      <p:ext uri="{BB962C8B-B14F-4D97-AF65-F5344CB8AC3E}">
        <p14:creationId xmlns:p14="http://schemas.microsoft.com/office/powerpoint/2010/main" val="2555869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6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500"/>
                                        <p:tgtEl>
                                          <p:spTgt spid="1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5"/>
                                        </p:tgtEl>
                                        <p:attrNameLst>
                                          <p:attrName>style.visibility</p:attrName>
                                        </p:attrNameLst>
                                      </p:cBhvr>
                                      <p:to>
                                        <p:strVal val="visible"/>
                                      </p:to>
                                    </p:set>
                                    <p:animEffect transition="in" filter="fade">
                                      <p:cBhvr>
                                        <p:cTn id="27" dur="500"/>
                                        <p:tgtEl>
                                          <p:spTgt spid="15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0"/>
                                        </p:tgtEl>
                                        <p:attrNameLst>
                                          <p:attrName>style.visibility</p:attrName>
                                        </p:attrNameLst>
                                      </p:cBhvr>
                                      <p:to>
                                        <p:strVal val="visible"/>
                                      </p:to>
                                    </p:set>
                                    <p:animEffect transition="in" filter="fade">
                                      <p:cBhvr>
                                        <p:cTn id="30" dur="500"/>
                                        <p:tgtEl>
                                          <p:spTgt spid="1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fade">
                                      <p:cBhvr>
                                        <p:cTn id="33" dur="500"/>
                                        <p:tgtEl>
                                          <p:spTgt spid="1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2681"/>
                                        </p:tgtEl>
                                        <p:attrNameLst>
                                          <p:attrName>style.visibility</p:attrName>
                                        </p:attrNameLst>
                                      </p:cBhvr>
                                      <p:to>
                                        <p:strVal val="visible"/>
                                      </p:to>
                                    </p:set>
                                    <p:animEffect transition="in" filter="fade">
                                      <p:cBhvr>
                                        <p:cTn id="38" dur="500"/>
                                        <p:tgtEl>
                                          <p:spTgt spid="12268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2684"/>
                                        </p:tgtEl>
                                        <p:attrNameLst>
                                          <p:attrName>style.visibility</p:attrName>
                                        </p:attrNameLst>
                                      </p:cBhvr>
                                      <p:to>
                                        <p:strVal val="visible"/>
                                      </p:to>
                                    </p:set>
                                    <p:animEffect transition="in" filter="fade">
                                      <p:cBhvr>
                                        <p:cTn id="41" dur="500"/>
                                        <p:tgtEl>
                                          <p:spTgt spid="122684"/>
                                        </p:tgtEl>
                                      </p:cBhvr>
                                    </p:animEffect>
                                  </p:childTnLst>
                                </p:cTn>
                              </p:par>
                              <p:par>
                                <p:cTn id="42" presetID="10" presetClass="entr" presetSubtype="0" fill="hold" nodeType="withEffect">
                                  <p:stCondLst>
                                    <p:cond delay="0"/>
                                  </p:stCondLst>
                                  <p:childTnLst>
                                    <p:set>
                                      <p:cBhvr>
                                        <p:cTn id="43" dur="1" fill="hold">
                                          <p:stCondLst>
                                            <p:cond delay="0"/>
                                          </p:stCondLst>
                                        </p:cTn>
                                        <p:tgtEl>
                                          <p:spTgt spid="173"/>
                                        </p:tgtEl>
                                        <p:attrNameLst>
                                          <p:attrName>style.visibility</p:attrName>
                                        </p:attrNameLst>
                                      </p:cBhvr>
                                      <p:to>
                                        <p:strVal val="visible"/>
                                      </p:to>
                                    </p:set>
                                    <p:animEffect transition="in" filter="fade">
                                      <p:cBhvr>
                                        <p:cTn id="44" dur="500"/>
                                        <p:tgtEl>
                                          <p:spTgt spid="17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Effect transition="in" filter="fade">
                                      <p:cBhvr>
                                        <p:cTn id="47" dur="500"/>
                                        <p:tgtEl>
                                          <p:spTgt spid="172"/>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137"/>
                                        </p:tgtEl>
                                        <p:attrNameLst>
                                          <p:attrName>style.visibility</p:attrName>
                                        </p:attrNameLst>
                                      </p:cBhvr>
                                      <p:to>
                                        <p:strVal val="visible"/>
                                      </p:to>
                                    </p:set>
                                    <p:animEffect transition="in" filter="fade">
                                      <p:cBhvr>
                                        <p:cTn id="53" dur="500"/>
                                        <p:tgtEl>
                                          <p:spTgt spid="137"/>
                                        </p:tgtEl>
                                      </p:cBhvr>
                                    </p:animEffect>
                                  </p:childTnLst>
                                </p:cTn>
                              </p:par>
                              <p:par>
                                <p:cTn id="54" presetID="10"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8"/>
                                        </p:tgtEl>
                                        <p:attrNameLst>
                                          <p:attrName>style.visibility</p:attrName>
                                        </p:attrNameLst>
                                      </p:cBhvr>
                                      <p:to>
                                        <p:strVal val="visible"/>
                                      </p:to>
                                    </p:set>
                                    <p:animEffect transition="in" filter="fade">
                                      <p:cBhvr>
                                        <p:cTn id="59" dur="500"/>
                                        <p:tgtEl>
                                          <p:spTgt spid="16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5"/>
                                        </p:tgtEl>
                                        <p:attrNameLst>
                                          <p:attrName>style.visibility</p:attrName>
                                        </p:attrNameLst>
                                      </p:cBhvr>
                                      <p:to>
                                        <p:strVal val="visible"/>
                                      </p:to>
                                    </p:set>
                                    <p:animEffect transition="in" filter="fade">
                                      <p:cBhvr>
                                        <p:cTn id="64" dur="500"/>
                                        <p:tgtEl>
                                          <p:spTgt spid="1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3"/>
                                        </p:tgtEl>
                                        <p:attrNameLst>
                                          <p:attrName>style.visibility</p:attrName>
                                        </p:attrNameLst>
                                      </p:cBhvr>
                                      <p:to>
                                        <p:strVal val="visible"/>
                                      </p:to>
                                    </p:set>
                                    <p:animEffect transition="in" filter="fade">
                                      <p:cBhvr>
                                        <p:cTn id="67" dur="500"/>
                                        <p:tgtEl>
                                          <p:spTgt spid="143"/>
                                        </p:tgtEl>
                                      </p:cBhvr>
                                    </p:animEffect>
                                  </p:childTnLst>
                                </p:cTn>
                              </p:par>
                              <p:par>
                                <p:cTn id="68" presetID="10"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par>
                                <p:cTn id="71" presetID="10"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fade">
                                      <p:cBhvr>
                                        <p:cTn id="76" dur="500"/>
                                        <p:tgtEl>
                                          <p:spTgt spid="10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500"/>
                                        <p:tgtEl>
                                          <p:spTgt spid="106"/>
                                        </p:tgtEl>
                                      </p:cBhvr>
                                    </p:animEffect>
                                  </p:childTnLst>
                                </p:cTn>
                              </p:par>
                              <p:par>
                                <p:cTn id="80" presetID="10" presetClass="entr" presetSubtype="0" fill="hold"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5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8"/>
                                        </p:tgtEl>
                                        <p:attrNameLst>
                                          <p:attrName>style.visibility</p:attrName>
                                        </p:attrNameLst>
                                      </p:cBhvr>
                                      <p:to>
                                        <p:strVal val="visible"/>
                                      </p:to>
                                    </p:set>
                                    <p:animEffect transition="in" filter="fade">
                                      <p:cBhvr>
                                        <p:cTn id="87" dur="500"/>
                                        <p:tgtEl>
                                          <p:spTgt spid="14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98"/>
                                        </p:tgtEl>
                                        <p:attrNameLst>
                                          <p:attrName>style.visibility</p:attrName>
                                        </p:attrNameLst>
                                      </p:cBhvr>
                                      <p:to>
                                        <p:strVal val="visible"/>
                                      </p:to>
                                    </p:set>
                                    <p:animEffect transition="in" filter="fade">
                                      <p:cBhvr>
                                        <p:cTn id="90" dur="500"/>
                                        <p:tgtEl>
                                          <p:spTgt spid="198"/>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9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22683"/>
                                        </p:tgtEl>
                                        <p:attrNameLst>
                                          <p:attrName>style.visibility</p:attrName>
                                        </p:attrNameLst>
                                      </p:cBhvr>
                                      <p:to>
                                        <p:strVal val="visible"/>
                                      </p:to>
                                    </p:set>
                                    <p:animEffect transition="in" filter="fade">
                                      <p:cBhvr>
                                        <p:cTn id="113" dur="500"/>
                                        <p:tgtEl>
                                          <p:spTgt spid="12268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44"/>
                                        </p:tgtEl>
                                        <p:attrNameLst>
                                          <p:attrName>style.visibility</p:attrName>
                                        </p:attrNameLst>
                                      </p:cBhvr>
                                      <p:to>
                                        <p:strVal val="visible"/>
                                      </p:to>
                                    </p:set>
                                    <p:animEffect transition="in" filter="fade">
                                      <p:cBhvr>
                                        <p:cTn id="116" dur="500"/>
                                        <p:tgtEl>
                                          <p:spTgt spid="14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71"/>
                                        </p:tgtEl>
                                      </p:cBhvr>
                                    </p:animEffect>
                                    <p:set>
                                      <p:cBhvr>
                                        <p:cTn id="121" dur="1" fill="hold">
                                          <p:stCondLst>
                                            <p:cond delay="499"/>
                                          </p:stCondLst>
                                        </p:cTn>
                                        <p:tgtEl>
                                          <p:spTgt spid="171"/>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84"/>
                                        </p:tgtEl>
                                      </p:cBhvr>
                                    </p:animEffect>
                                    <p:set>
                                      <p:cBhvr>
                                        <p:cTn id="124" dur="1" fill="hold">
                                          <p:stCondLst>
                                            <p:cond delay="499"/>
                                          </p:stCondLst>
                                        </p:cTn>
                                        <p:tgtEl>
                                          <p:spTgt spid="184"/>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85"/>
                                        </p:tgtEl>
                                      </p:cBhvr>
                                    </p:animEffect>
                                    <p:set>
                                      <p:cBhvr>
                                        <p:cTn id="127" dur="1" fill="hold">
                                          <p:stCondLst>
                                            <p:cond delay="499"/>
                                          </p:stCondLst>
                                        </p:cTn>
                                        <p:tgtEl>
                                          <p:spTgt spid="185"/>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203"/>
                                        </p:tgtEl>
                                      </p:cBhvr>
                                    </p:animEffect>
                                    <p:set>
                                      <p:cBhvr>
                                        <p:cTn id="130" dur="1" fill="hold">
                                          <p:stCondLst>
                                            <p:cond delay="499"/>
                                          </p:stCondLst>
                                        </p:cTn>
                                        <p:tgtEl>
                                          <p:spTgt spid="20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0" nodeType="clickEffect">
                                  <p:stCondLst>
                                    <p:cond delay="0"/>
                                  </p:stCondLst>
                                  <p:childTnLst>
                                    <p:animEffect transition="out" filter="fade">
                                      <p:cBhvr>
                                        <p:cTn id="134" dur="500"/>
                                        <p:tgtEl>
                                          <p:spTgt spid="159"/>
                                        </p:tgtEl>
                                      </p:cBhvr>
                                    </p:animEffect>
                                    <p:set>
                                      <p:cBhvr>
                                        <p:cTn id="135" dur="1" fill="hold">
                                          <p:stCondLst>
                                            <p:cond delay="499"/>
                                          </p:stCondLst>
                                        </p:cTn>
                                        <p:tgtEl>
                                          <p:spTgt spid="15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9"/>
                                        </p:tgtEl>
                                        <p:attrNameLst>
                                          <p:attrName>style.visibility</p:attrName>
                                        </p:attrNameLst>
                                      </p:cBhvr>
                                      <p:to>
                                        <p:strVal val="visible"/>
                                      </p:to>
                                    </p:set>
                                    <p:animEffect transition="in" filter="fade">
                                      <p:cBhvr>
                                        <p:cTn id="140" dur="500"/>
                                        <p:tgtEl>
                                          <p:spTgt spid="9"/>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162"/>
                                        </p:tgtEl>
                                      </p:cBhvr>
                                    </p:animEffect>
                                    <p:set>
                                      <p:cBhvr>
                                        <p:cTn id="145" dur="1" fill="hold">
                                          <p:stCondLst>
                                            <p:cond delay="499"/>
                                          </p:stCondLst>
                                        </p:cTn>
                                        <p:tgtEl>
                                          <p:spTgt spid="162"/>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500"/>
                                        <p:tgtEl>
                                          <p:spTgt spid="169"/>
                                        </p:tgtEl>
                                      </p:cBhvr>
                                    </p:animEffect>
                                    <p:set>
                                      <p:cBhvr>
                                        <p:cTn id="148" dur="1" fill="hold">
                                          <p:stCondLst>
                                            <p:cond delay="499"/>
                                          </p:stCondLst>
                                        </p:cTn>
                                        <p:tgtEl>
                                          <p:spTgt spid="169"/>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170"/>
                                        </p:tgtEl>
                                      </p:cBhvr>
                                    </p:animEffect>
                                    <p:set>
                                      <p:cBhvr>
                                        <p:cTn id="151" dur="1" fill="hold">
                                          <p:stCondLst>
                                            <p:cond delay="499"/>
                                          </p:stCondLst>
                                        </p:cTn>
                                        <p:tgtEl>
                                          <p:spTgt spid="17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500"/>
                                        <p:tgtEl>
                                          <p:spTgt spid="186"/>
                                        </p:tgtEl>
                                      </p:cBhvr>
                                    </p:animEffect>
                                    <p:set>
                                      <p:cBhvr>
                                        <p:cTn id="154" dur="1" fill="hold">
                                          <p:stCondLst>
                                            <p:cond delay="499"/>
                                          </p:stCondLst>
                                        </p:cTn>
                                        <p:tgtEl>
                                          <p:spTgt spid="18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187"/>
                                        </p:tgtEl>
                                      </p:cBhvr>
                                    </p:animEffect>
                                    <p:set>
                                      <p:cBhvr>
                                        <p:cTn id="157" dur="1" fill="hold">
                                          <p:stCondLst>
                                            <p:cond delay="499"/>
                                          </p:stCondLst>
                                        </p:cTn>
                                        <p:tgtEl>
                                          <p:spTgt spid="18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0" nodeType="clickEffect">
                                  <p:stCondLst>
                                    <p:cond delay="0"/>
                                  </p:stCondLst>
                                  <p:childTnLst>
                                    <p:animEffect transition="out" filter="fade">
                                      <p:cBhvr>
                                        <p:cTn id="161" dur="500"/>
                                        <p:tgtEl>
                                          <p:spTgt spid="158"/>
                                        </p:tgtEl>
                                      </p:cBhvr>
                                    </p:animEffect>
                                    <p:set>
                                      <p:cBhvr>
                                        <p:cTn id="162" dur="1" fill="hold">
                                          <p:stCondLst>
                                            <p:cond delay="499"/>
                                          </p:stCondLst>
                                        </p:cTn>
                                        <p:tgtEl>
                                          <p:spTgt spid="158"/>
                                        </p:tgtEl>
                                        <p:attrNameLst>
                                          <p:attrName>style.visibility</p:attrName>
                                        </p:attrNameLst>
                                      </p:cBhvr>
                                      <p:to>
                                        <p:strVal val="hidden"/>
                                      </p:to>
                                    </p:set>
                                  </p:childTnLst>
                                </p:cTn>
                              </p:par>
                              <p:par>
                                <p:cTn id="163" presetID="10" presetClass="exit" presetSubtype="0" fill="hold" grpId="0" nodeType="withEffect">
                                  <p:stCondLst>
                                    <p:cond delay="0"/>
                                  </p:stCondLst>
                                  <p:childTnLst>
                                    <p:animEffect transition="out" filter="fade">
                                      <p:cBhvr>
                                        <p:cTn id="164" dur="500"/>
                                        <p:tgtEl>
                                          <p:spTgt spid="163"/>
                                        </p:tgtEl>
                                      </p:cBhvr>
                                    </p:animEffect>
                                    <p:set>
                                      <p:cBhvr>
                                        <p:cTn id="165" dur="1" fill="hold">
                                          <p:stCondLst>
                                            <p:cond delay="499"/>
                                          </p:stCondLst>
                                        </p:cTn>
                                        <p:tgtEl>
                                          <p:spTgt spid="163"/>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500"/>
                                        <p:tgtEl>
                                          <p:spTgt spid="188"/>
                                        </p:tgtEl>
                                      </p:cBhvr>
                                    </p:animEffect>
                                    <p:set>
                                      <p:cBhvr>
                                        <p:cTn id="168" dur="1" fill="hold">
                                          <p:stCondLst>
                                            <p:cond delay="499"/>
                                          </p:stCondLst>
                                        </p:cTn>
                                        <p:tgtEl>
                                          <p:spTgt spid="188"/>
                                        </p:tgtEl>
                                        <p:attrNameLst>
                                          <p:attrName>style.visibility</p:attrName>
                                        </p:attrNameLst>
                                      </p:cBhvr>
                                      <p:to>
                                        <p:strVal val="hidden"/>
                                      </p:to>
                                    </p:set>
                                  </p:childTnLst>
                                </p:cTn>
                              </p:par>
                              <p:par>
                                <p:cTn id="169" presetID="10" presetClass="exit" presetSubtype="0" fill="hold" grpId="0" nodeType="withEffect">
                                  <p:stCondLst>
                                    <p:cond delay="0"/>
                                  </p:stCondLst>
                                  <p:childTnLst>
                                    <p:animEffect transition="out" filter="fade">
                                      <p:cBhvr>
                                        <p:cTn id="170" dur="500"/>
                                        <p:tgtEl>
                                          <p:spTgt spid="190"/>
                                        </p:tgtEl>
                                      </p:cBhvr>
                                    </p:animEffect>
                                    <p:set>
                                      <p:cBhvr>
                                        <p:cTn id="171" dur="1" fill="hold">
                                          <p:stCondLst>
                                            <p:cond delay="499"/>
                                          </p:stCondLst>
                                        </p:cTn>
                                        <p:tgtEl>
                                          <p:spTgt spid="190"/>
                                        </p:tgtEl>
                                        <p:attrNameLst>
                                          <p:attrName>style.visibility</p:attrName>
                                        </p:attrNameLst>
                                      </p:cBhvr>
                                      <p:to>
                                        <p:strVal val="hidden"/>
                                      </p:to>
                                    </p:set>
                                  </p:childTnLst>
                                </p:cTn>
                              </p:par>
                              <p:par>
                                <p:cTn id="172" presetID="10" presetClass="exit" presetSubtype="0" fill="hold" grpId="0" nodeType="withEffect">
                                  <p:stCondLst>
                                    <p:cond delay="0"/>
                                  </p:stCondLst>
                                  <p:childTnLst>
                                    <p:animEffect transition="out" filter="fade">
                                      <p:cBhvr>
                                        <p:cTn id="173" dur="500"/>
                                        <p:tgtEl>
                                          <p:spTgt spid="166"/>
                                        </p:tgtEl>
                                      </p:cBhvr>
                                    </p:animEffect>
                                    <p:set>
                                      <p:cBhvr>
                                        <p:cTn id="174" dur="1" fill="hold">
                                          <p:stCondLst>
                                            <p:cond delay="499"/>
                                          </p:stCondLst>
                                        </p:cTn>
                                        <p:tgtEl>
                                          <p:spTgt spid="166"/>
                                        </p:tgtEl>
                                        <p:attrNameLst>
                                          <p:attrName>style.visibility</p:attrName>
                                        </p:attrNameLst>
                                      </p:cBhvr>
                                      <p:to>
                                        <p:strVal val="hidden"/>
                                      </p:to>
                                    </p:set>
                                  </p:childTnLst>
                                </p:cTn>
                              </p:par>
                              <p:par>
                                <p:cTn id="175" presetID="10" presetClass="exit" presetSubtype="0" fill="hold" grpId="0" nodeType="withEffect">
                                  <p:stCondLst>
                                    <p:cond delay="0"/>
                                  </p:stCondLst>
                                  <p:childTnLst>
                                    <p:animEffect transition="out" filter="fade">
                                      <p:cBhvr>
                                        <p:cTn id="176" dur="500"/>
                                        <p:tgtEl>
                                          <p:spTgt spid="189"/>
                                        </p:tgtEl>
                                      </p:cBhvr>
                                    </p:animEffect>
                                    <p:set>
                                      <p:cBhvr>
                                        <p:cTn id="177" dur="1" fill="hold">
                                          <p:stCondLst>
                                            <p:cond delay="499"/>
                                          </p:stCondLst>
                                        </p:cTn>
                                        <p:tgtEl>
                                          <p:spTgt spid="189"/>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1" nodeType="clickEffect">
                                  <p:stCondLst>
                                    <p:cond delay="0"/>
                                  </p:stCondLst>
                                  <p:childTnLst>
                                    <p:animEffect transition="out" filter="fade">
                                      <p:cBhvr>
                                        <p:cTn id="181" dur="500"/>
                                        <p:tgtEl>
                                          <p:spTgt spid="191"/>
                                        </p:tgtEl>
                                      </p:cBhvr>
                                    </p:animEffect>
                                    <p:set>
                                      <p:cBhvr>
                                        <p:cTn id="182" dur="1" fill="hold">
                                          <p:stCondLst>
                                            <p:cond delay="499"/>
                                          </p:stCondLst>
                                        </p:cTn>
                                        <p:tgtEl>
                                          <p:spTgt spid="1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81" grpId="0" animBg="1"/>
      <p:bldP spid="122683" grpId="0" animBg="1"/>
      <p:bldP spid="122684" grpId="0" animBg="1"/>
      <p:bldP spid="106" grpId="0" animBg="1"/>
      <p:bldP spid="108" grpId="0" animBg="1"/>
      <p:bldP spid="148" grpId="0"/>
      <p:bldP spid="135" grpId="0" animBg="1"/>
      <p:bldP spid="143" grpId="0" animBg="1"/>
      <p:bldP spid="144" grpId="0" animBg="1"/>
      <p:bldP spid="136" grpId="0"/>
      <p:bldP spid="145" grpId="0"/>
      <p:bldP spid="146" grpId="0" animBg="1"/>
      <p:bldP spid="152" grpId="0"/>
      <p:bldP spid="153" grpId="0"/>
      <p:bldP spid="154" grpId="0" animBg="1"/>
      <p:bldP spid="155" grpId="0" animBg="1"/>
      <p:bldP spid="160" grpId="0"/>
      <p:bldP spid="161" grpId="0"/>
      <p:bldP spid="168" grpId="0"/>
      <p:bldP spid="172" grpId="0" animBg="1"/>
      <p:bldP spid="158" grpId="0" animBg="1"/>
      <p:bldP spid="162" grpId="0" animBg="1"/>
      <p:bldP spid="163" grpId="0"/>
      <p:bldP spid="166" grpId="0"/>
      <p:bldP spid="169" grpId="0" animBg="1"/>
      <p:bldP spid="170" grpId="0"/>
      <p:bldP spid="171" grpId="0" animBg="1"/>
      <p:bldP spid="184" grpId="0" animBg="1"/>
      <p:bldP spid="185" grpId="0"/>
      <p:bldP spid="186" grpId="0"/>
      <p:bldP spid="187" grpId="0"/>
      <p:bldP spid="188" grpId="0"/>
      <p:bldP spid="189" grpId="0"/>
      <p:bldP spid="190" grpId="0"/>
      <p:bldP spid="191" grpId="0"/>
      <p:bldP spid="191" grpId="1"/>
      <p:bldP spid="159" grpId="0"/>
      <p:bldP spid="165" grpId="0"/>
      <p:bldP spid="198" grpId="0"/>
      <p:bldP spid="203" grpId="0" animBg="1"/>
      <p:bldP spid="164" grpId="0"/>
      <p:bldP spid="9" grpId="0"/>
      <p:bldP spid="1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a:xfrm>
            <a:off x="-21027" y="338138"/>
            <a:ext cx="9144000" cy="604837"/>
          </a:xfrm>
        </p:spPr>
        <p:txBody>
          <a:bodyPr vert="horz" lIns="91440" tIns="45720" rIns="91440" bIns="45720" rtlCol="0" anchor="ctr">
            <a:normAutofit fontScale="90000"/>
          </a:bodyPr>
          <a:lstStyle/>
          <a:p>
            <a:r>
              <a:rPr lang="de-CH" altLang="de-DE" sz="2800" b="1" dirty="0" smtClean="0">
                <a:solidFill>
                  <a:schemeClr val="tx2"/>
                </a:solidFill>
              </a:rPr>
              <a:t>       Zunehmendes Agrar-Öko-System</a:t>
            </a:r>
            <a:br>
              <a:rPr lang="de-CH" altLang="de-DE" sz="2800" b="1" dirty="0" smtClean="0">
                <a:solidFill>
                  <a:schemeClr val="tx2"/>
                </a:solidFill>
              </a:rPr>
            </a:br>
            <a:r>
              <a:rPr lang="de-CH" altLang="de-DE" sz="2200" b="1" dirty="0" smtClean="0">
                <a:solidFill>
                  <a:schemeClr val="tx2"/>
                </a:solidFill>
              </a:rPr>
              <a:t>5-faches Plus</a:t>
            </a:r>
            <a:endParaRPr lang="de-CH" altLang="de-DE" sz="2800" b="1" dirty="0">
              <a:solidFill>
                <a:schemeClr val="tx2"/>
              </a:solidFill>
            </a:endParaRPr>
          </a:p>
        </p:txBody>
      </p:sp>
      <p:sp>
        <p:nvSpPr>
          <p:cNvPr id="122680" name="Line 824"/>
          <p:cNvSpPr>
            <a:spLocks noChangeShapeType="1"/>
          </p:cNvSpPr>
          <p:nvPr/>
        </p:nvSpPr>
        <p:spPr bwMode="auto">
          <a:xfrm>
            <a:off x="2331666" y="1770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2011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3267075"/>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590925"/>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492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653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769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4073954" y="5423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3053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547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959424" y="4721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736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5050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569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604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889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876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8" name="Rectangle 823">
            <a:hlinkClick r:id="rId3" action="ppaction://hlinkpres?slideindex=30&amp;slidetitle=Mykorrhiza" tooltip="Fotos Freie Betriebe H.J.Koch, Glüsingen, 2002"/>
          </p:cNvPr>
          <p:cNvSpPr>
            <a:spLocks noChangeArrowheads="1"/>
          </p:cNvSpPr>
          <p:nvPr/>
        </p:nvSpPr>
        <p:spPr bwMode="auto">
          <a:xfrm>
            <a:off x="6181590" y="4699762"/>
            <a:ext cx="10626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rPr>
              <a:t>Mykorrhiza </a:t>
            </a:r>
            <a:endParaRPr lang="de-DE" altLang="de-DE" sz="1300" dirty="0">
              <a:solidFill>
                <a:srgbClr val="7030A0"/>
              </a:solidFill>
            </a:endParaRPr>
          </a:p>
        </p:txBody>
      </p:sp>
      <p:sp>
        <p:nvSpPr>
          <p:cNvPr id="149" name="Rectangle 823"/>
          <p:cNvSpPr>
            <a:spLocks noChangeArrowheads="1"/>
          </p:cNvSpPr>
          <p:nvPr/>
        </p:nvSpPr>
        <p:spPr bwMode="auto">
          <a:xfrm>
            <a:off x="1852111" y="5399679"/>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Bodentiere</a:t>
            </a:r>
            <a:endParaRPr lang="de-CH" altLang="de-DE" sz="1300" b="1" dirty="0"/>
          </a:p>
        </p:txBody>
      </p:sp>
      <p:sp>
        <p:nvSpPr>
          <p:cNvPr id="150" name="Rectangle 823"/>
          <p:cNvSpPr>
            <a:spLocks noChangeArrowheads="1"/>
          </p:cNvSpPr>
          <p:nvPr/>
        </p:nvSpPr>
        <p:spPr bwMode="auto">
          <a:xfrm>
            <a:off x="3353696" y="6176619"/>
            <a:ext cx="14688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CC00"/>
                </a:solidFill>
              </a:rPr>
              <a:t>Mikroorganismen</a:t>
            </a:r>
            <a:endParaRPr lang="de-CH" altLang="de-DE" sz="1300" b="1" dirty="0">
              <a:solidFill>
                <a:srgbClr val="FFCC00"/>
              </a:solidFill>
            </a:endParaRPr>
          </a:p>
        </p:txBody>
      </p:sp>
      <p:sp>
        <p:nvSpPr>
          <p:cNvPr id="135" name="Line 825"/>
          <p:cNvSpPr>
            <a:spLocks noChangeShapeType="1"/>
          </p:cNvSpPr>
          <p:nvPr/>
        </p:nvSpPr>
        <p:spPr bwMode="auto">
          <a:xfrm>
            <a:off x="2153866" y="1868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793378" y="6206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441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429000"/>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981774" y="4977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981774" y="4720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618878" y="4492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00B050"/>
                </a:solidFill>
                <a:latin typeface="Times New Roman" pitchFamily="18" charset="0"/>
                <a:cs typeface="Arial" charset="0"/>
              </a:rPr>
              <a:t>Rotte</a:t>
            </a:r>
          </a:p>
        </p:txBody>
      </p:sp>
      <p:sp>
        <p:nvSpPr>
          <p:cNvPr id="158" name="Rectangle 823"/>
          <p:cNvSpPr>
            <a:spLocks noChangeArrowheads="1"/>
          </p:cNvSpPr>
          <p:nvPr/>
        </p:nvSpPr>
        <p:spPr bwMode="auto">
          <a:xfrm>
            <a:off x="1028230" y="5953769"/>
            <a:ext cx="17908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r"/>
            <a:r>
              <a:rPr lang="de-CH" altLang="de-DE" sz="2400" b="1" dirty="0" smtClean="0">
                <a:solidFill>
                  <a:schemeClr val="tx2"/>
                </a:solidFill>
                <a:latin typeface="Times New Roman" pitchFamily="18" charset="0"/>
              </a:rPr>
              <a:t>+</a:t>
            </a:r>
            <a:r>
              <a:rPr lang="de-CH" altLang="de-DE" sz="2000" dirty="0" smtClean="0">
                <a:solidFill>
                  <a:schemeClr val="tx2"/>
                </a:solidFill>
                <a:latin typeface="Times New Roman" pitchFamily="18" charset="0"/>
              </a:rPr>
              <a:t> </a:t>
            </a:r>
            <a:r>
              <a:rPr lang="de-CH" altLang="de-DE" b="1" dirty="0" smtClean="0">
                <a:solidFill>
                  <a:schemeClr val="tx2"/>
                </a:solidFill>
                <a:latin typeface="Times New Roman" pitchFamily="18" charset="0"/>
              </a:rPr>
              <a:t>Bodenaufbau</a:t>
            </a:r>
            <a:endParaRPr lang="de-DE" altLang="de-DE" b="1" dirty="0">
              <a:solidFill>
                <a:schemeClr val="tx2"/>
              </a:solidFill>
              <a:latin typeface="Times New Roman" pitchFamily="18" charset="0"/>
            </a:endParaRPr>
          </a:p>
        </p:txBody>
      </p:sp>
      <p:sp>
        <p:nvSpPr>
          <p:cNvPr id="162" name="Rectangle 823"/>
          <p:cNvSpPr>
            <a:spLocks noChangeArrowheads="1"/>
          </p:cNvSpPr>
          <p:nvPr/>
        </p:nvSpPr>
        <p:spPr bwMode="auto">
          <a:xfrm>
            <a:off x="7002650" y="2805063"/>
            <a:ext cx="216668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r>
              <a:rPr lang="de-CH" altLang="de-DE" sz="1600" b="1" dirty="0" smtClean="0">
                <a:solidFill>
                  <a:schemeClr val="tx2"/>
                </a:solidFill>
                <a:latin typeface="Times New Roman" pitchFamily="18" charset="0"/>
              </a:rPr>
              <a:t>steigende </a:t>
            </a:r>
            <a:r>
              <a:rPr lang="de-CH" altLang="de-DE" sz="1600" b="1" dirty="0">
                <a:solidFill>
                  <a:schemeClr val="tx2"/>
                </a:solidFill>
                <a:latin typeface="Times New Roman" pitchFamily="18" charset="0"/>
              </a:rPr>
              <a:t>Erträge</a:t>
            </a:r>
            <a:endParaRPr lang="de-DE" altLang="de-DE" sz="1600" b="1" dirty="0">
              <a:solidFill>
                <a:schemeClr val="tx2"/>
              </a:solidFill>
              <a:latin typeface="Times New Roman" pitchFamily="18" charset="0"/>
            </a:endParaRPr>
          </a:p>
          <a:p>
            <a:r>
              <a:rPr lang="de-CH" altLang="de-DE" sz="1600" b="1" dirty="0">
                <a:solidFill>
                  <a:schemeClr val="tx2"/>
                </a:solidFill>
                <a:latin typeface="Times New Roman" pitchFamily="18" charset="0"/>
              </a:rPr>
              <a:t>+</a:t>
            </a:r>
            <a:r>
              <a:rPr lang="de-CH" altLang="de-DE" sz="1600" dirty="0">
                <a:solidFill>
                  <a:schemeClr val="tx2"/>
                </a:solidFill>
                <a:latin typeface="Times New Roman" pitchFamily="18" charset="0"/>
              </a:rPr>
              <a:t> </a:t>
            </a:r>
            <a:r>
              <a:rPr lang="de-CH" altLang="de-DE" sz="1600" b="1" dirty="0" smtClean="0">
                <a:solidFill>
                  <a:schemeClr val="tx2"/>
                </a:solidFill>
                <a:latin typeface="Times New Roman" pitchFamily="18" charset="0"/>
              </a:rPr>
              <a:t>Nahrung</a:t>
            </a:r>
          </a:p>
          <a:p>
            <a:r>
              <a:rPr lang="de-CH" altLang="de-DE" sz="1600" b="1" dirty="0" smtClean="0">
                <a:solidFill>
                  <a:schemeClr val="tx2"/>
                </a:solidFill>
                <a:latin typeface="Times New Roman" pitchFamily="18" charset="0"/>
              </a:rPr>
              <a:t>+</a:t>
            </a:r>
            <a:r>
              <a:rPr lang="de-CH" altLang="de-DE" sz="1600" dirty="0" smtClean="0">
                <a:solidFill>
                  <a:schemeClr val="tx2"/>
                </a:solidFill>
                <a:latin typeface="Times New Roman" pitchFamily="18" charset="0"/>
              </a:rPr>
              <a:t> </a:t>
            </a:r>
            <a:r>
              <a:rPr lang="de-CH" altLang="de-DE" sz="1600" b="1" dirty="0" smtClean="0">
                <a:solidFill>
                  <a:schemeClr val="tx2"/>
                </a:solidFill>
                <a:latin typeface="Times New Roman" pitchFamily="18" charset="0"/>
              </a:rPr>
              <a:t>Zusatznutzung</a:t>
            </a:r>
          </a:p>
          <a:p>
            <a:r>
              <a:rPr lang="de-CH" altLang="de-DE" sz="1300" b="1" dirty="0" smtClean="0">
                <a:solidFill>
                  <a:schemeClr val="tx2"/>
                </a:solidFill>
                <a:latin typeface="Times New Roman" pitchFamily="18" charset="0"/>
              </a:rPr>
              <a:t>    Futter</a:t>
            </a:r>
            <a:r>
              <a:rPr lang="de-CH" altLang="de-DE" sz="1300" b="1" dirty="0">
                <a:solidFill>
                  <a:schemeClr val="tx2"/>
                </a:solidFill>
                <a:latin typeface="Times New Roman" pitchFamily="18" charset="0"/>
              </a:rPr>
              <a:t>, Rohstoff, Energie </a:t>
            </a:r>
            <a:endParaRPr lang="de-DE" altLang="de-DE" sz="1300" b="1" dirty="0">
              <a:solidFill>
                <a:schemeClr val="tx2"/>
              </a:solidFill>
              <a:latin typeface="Times New Roman" pitchFamily="18" charset="0"/>
            </a:endParaRPr>
          </a:p>
          <a:p>
            <a:r>
              <a:rPr lang="de-CH" altLang="de-DE" sz="1600" b="1" dirty="0" smtClean="0">
                <a:solidFill>
                  <a:schemeClr val="tx2"/>
                </a:solidFill>
                <a:latin typeface="Times New Roman" pitchFamily="18" charset="0"/>
              </a:rPr>
              <a:t>+ Saatgut</a:t>
            </a:r>
          </a:p>
        </p:txBody>
      </p:sp>
      <p:sp>
        <p:nvSpPr>
          <p:cNvPr id="163" name="Rectangle 823"/>
          <p:cNvSpPr>
            <a:spLocks noChangeArrowheads="1"/>
          </p:cNvSpPr>
          <p:nvPr/>
        </p:nvSpPr>
        <p:spPr bwMode="auto">
          <a:xfrm>
            <a:off x="760440" y="3660414"/>
            <a:ext cx="1693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r"/>
            <a:r>
              <a:rPr lang="de-CH" altLang="de-DE" sz="2400" b="1" dirty="0" smtClean="0">
                <a:solidFill>
                  <a:schemeClr val="tx2"/>
                </a:solidFill>
                <a:latin typeface="Times New Roman" pitchFamily="18" charset="0"/>
              </a:rPr>
              <a:t>+</a:t>
            </a:r>
            <a:r>
              <a:rPr lang="de-CH" altLang="de-DE" sz="2000" dirty="0" smtClean="0">
                <a:solidFill>
                  <a:schemeClr val="tx2"/>
                </a:solidFill>
                <a:latin typeface="Times New Roman" pitchFamily="18" charset="0"/>
              </a:rPr>
              <a:t> </a:t>
            </a:r>
            <a:r>
              <a:rPr lang="de-CH" altLang="de-DE" b="1" dirty="0" smtClean="0">
                <a:solidFill>
                  <a:schemeClr val="tx2"/>
                </a:solidFill>
                <a:latin typeface="Times New Roman" pitchFamily="18" charset="0"/>
              </a:rPr>
              <a:t>Biodiversität</a:t>
            </a:r>
            <a:endParaRPr lang="de-DE" altLang="de-DE" b="1" dirty="0">
              <a:solidFill>
                <a:schemeClr val="tx2"/>
              </a:solidFill>
              <a:latin typeface="Times New Roman" pitchFamily="18" charset="0"/>
            </a:endParaRPr>
          </a:p>
        </p:txBody>
      </p:sp>
      <p:sp>
        <p:nvSpPr>
          <p:cNvPr id="151" name="Rectangle 823"/>
          <p:cNvSpPr>
            <a:spLocks noChangeArrowheads="1"/>
          </p:cNvSpPr>
          <p:nvPr/>
        </p:nvSpPr>
        <p:spPr bwMode="auto">
          <a:xfrm>
            <a:off x="5978931" y="5272517"/>
            <a:ext cx="31650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a:solidFill>
                  <a:srgbClr val="7030A0"/>
                </a:solidFill>
              </a:rPr>
              <a:t>Liquid Carbon </a:t>
            </a:r>
            <a:r>
              <a:rPr lang="de-CH" altLang="de-DE" sz="1400" b="1" dirty="0" err="1">
                <a:solidFill>
                  <a:srgbClr val="7030A0"/>
                </a:solidFill>
              </a:rPr>
              <a:t>Pathway</a:t>
            </a:r>
            <a:r>
              <a:rPr lang="de-CH" altLang="de-DE" sz="1400" b="1" dirty="0">
                <a:solidFill>
                  <a:srgbClr val="7030A0"/>
                </a:solidFill>
              </a:rPr>
              <a:t/>
            </a:r>
            <a:br>
              <a:rPr lang="de-CH" altLang="de-DE" sz="1400" b="1" dirty="0">
                <a:solidFill>
                  <a:srgbClr val="7030A0"/>
                </a:solidFill>
              </a:rPr>
            </a:br>
            <a:r>
              <a:rPr lang="de-CH" altLang="de-DE" sz="1400" dirty="0">
                <a:solidFill>
                  <a:srgbClr val="7030A0"/>
                </a:solidFill>
              </a:rPr>
              <a:t>Ernährung des Bodenlebens</a:t>
            </a:r>
            <a:br>
              <a:rPr lang="de-CH" altLang="de-DE" sz="1400" dirty="0">
                <a:solidFill>
                  <a:srgbClr val="7030A0"/>
                </a:solidFill>
              </a:rPr>
            </a:br>
            <a:r>
              <a:rPr lang="de-CH" altLang="de-DE" sz="1400" dirty="0">
                <a:solidFill>
                  <a:srgbClr val="7030A0"/>
                </a:solidFill>
              </a:rPr>
              <a:t>Humusaufbau</a:t>
            </a:r>
          </a:p>
        </p:txBody>
      </p:sp>
      <p:sp>
        <p:nvSpPr>
          <p:cNvPr id="153" name="Arc 829"/>
          <p:cNvSpPr>
            <a:spLocks/>
          </p:cNvSpPr>
          <p:nvPr/>
        </p:nvSpPr>
        <p:spPr bwMode="auto">
          <a:xfrm rot="1587153" flipV="1">
            <a:off x="3443452" y="4934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59" name="Group 834"/>
          <p:cNvGrpSpPr>
            <a:grpSpLocks/>
          </p:cNvGrpSpPr>
          <p:nvPr/>
        </p:nvGrpSpPr>
        <p:grpSpPr bwMode="auto">
          <a:xfrm rot="2224076">
            <a:off x="2993339" y="5248026"/>
            <a:ext cx="583402" cy="467688"/>
            <a:chOff x="1760" y="1087"/>
            <a:chExt cx="278" cy="225"/>
          </a:xfrm>
        </p:grpSpPr>
        <p:sp>
          <p:nvSpPr>
            <p:cNvPr id="160"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1"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5"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6"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7"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9"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0"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1"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2"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3"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89" name="Rectangle 110"/>
          <p:cNvSpPr>
            <a:spLocks noChangeArrowheads="1"/>
          </p:cNvSpPr>
          <p:nvPr/>
        </p:nvSpPr>
        <p:spPr bwMode="auto">
          <a:xfrm>
            <a:off x="3807382" y="251231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009900"/>
                </a:solidFill>
              </a:rPr>
              <a:t>CO</a:t>
            </a:r>
            <a:r>
              <a:rPr lang="de-CH" altLang="de-DE" sz="1400" baseline="-25000" dirty="0">
                <a:solidFill>
                  <a:srgbClr val="009900"/>
                </a:solidFill>
              </a:rPr>
              <a:t>2</a:t>
            </a:r>
            <a:endParaRPr lang="de-DE" altLang="de-DE" sz="1400" baseline="-25000" dirty="0">
              <a:solidFill>
                <a:srgbClr val="009900"/>
              </a:solidFill>
            </a:endParaRPr>
          </a:p>
        </p:txBody>
      </p:sp>
      <p:sp>
        <p:nvSpPr>
          <p:cNvPr id="190" name="Rectangle 110"/>
          <p:cNvSpPr>
            <a:spLocks noChangeArrowheads="1"/>
          </p:cNvSpPr>
          <p:nvPr/>
        </p:nvSpPr>
        <p:spPr bwMode="auto">
          <a:xfrm>
            <a:off x="4049596" y="142646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9900"/>
                </a:solidFill>
              </a:rPr>
              <a:t>O</a:t>
            </a:r>
            <a:r>
              <a:rPr lang="de-CH" altLang="de-DE" sz="1400" baseline="-25000" dirty="0" smtClean="0">
                <a:solidFill>
                  <a:srgbClr val="009900"/>
                </a:solidFill>
              </a:rPr>
              <a:t>2</a:t>
            </a:r>
            <a:endParaRPr lang="de-DE" altLang="de-DE" sz="1400" baseline="-25000" dirty="0">
              <a:solidFill>
                <a:srgbClr val="009900"/>
              </a:solidFill>
            </a:endParaRPr>
          </a:p>
        </p:txBody>
      </p:sp>
      <p:sp>
        <p:nvSpPr>
          <p:cNvPr id="191" name="Line 242"/>
          <p:cNvSpPr>
            <a:spLocks noChangeShapeType="1"/>
          </p:cNvSpPr>
          <p:nvPr/>
        </p:nvSpPr>
        <p:spPr bwMode="auto">
          <a:xfrm>
            <a:off x="5002720" y="1855787"/>
            <a:ext cx="0" cy="2868661"/>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2" name="Oval 107"/>
          <p:cNvSpPr>
            <a:spLocks noChangeArrowheads="1"/>
          </p:cNvSpPr>
          <p:nvPr/>
        </p:nvSpPr>
        <p:spPr bwMode="auto">
          <a:xfrm>
            <a:off x="4624101" y="1363960"/>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93" name="Line 68"/>
          <p:cNvSpPr>
            <a:spLocks noChangeShapeType="1"/>
          </p:cNvSpPr>
          <p:nvPr/>
        </p:nvSpPr>
        <p:spPr bwMode="auto">
          <a:xfrm>
            <a:off x="5002720" y="5071638"/>
            <a:ext cx="0" cy="1065637"/>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4" name="Line 49"/>
          <p:cNvSpPr>
            <a:spLocks noChangeShapeType="1"/>
          </p:cNvSpPr>
          <p:nvPr/>
        </p:nvSpPr>
        <p:spPr bwMode="auto">
          <a:xfrm flipH="1">
            <a:off x="4317607" y="1865312"/>
            <a:ext cx="0" cy="864000"/>
          </a:xfrm>
          <a:prstGeom prst="line">
            <a:avLst/>
          </a:prstGeom>
          <a:noFill/>
          <a:ln w="19050">
            <a:solidFill>
              <a:srgbClr val="009900"/>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5" name="Rectangle 65"/>
          <p:cNvSpPr>
            <a:spLocks noChangeArrowheads="1"/>
          </p:cNvSpPr>
          <p:nvPr/>
        </p:nvSpPr>
        <p:spPr bwMode="auto">
          <a:xfrm>
            <a:off x="5112802" y="5977095"/>
            <a:ext cx="162617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smtClean="0">
                <a:solidFill>
                  <a:srgbClr val="7030A0"/>
                </a:solidFill>
              </a:rPr>
              <a:t>Aktive</a:t>
            </a:r>
            <a:r>
              <a:rPr lang="de-CH" altLang="de-DE" sz="1400" b="1" dirty="0">
                <a:solidFill>
                  <a:srgbClr val="7030A0"/>
                </a:solidFill>
              </a:rPr>
              <a:t/>
            </a:r>
            <a:br>
              <a:rPr lang="de-CH" altLang="de-DE" sz="1400" b="1" dirty="0">
                <a:solidFill>
                  <a:srgbClr val="7030A0"/>
                </a:solidFill>
              </a:rPr>
            </a:br>
            <a:r>
              <a:rPr lang="de-CH" altLang="de-DE" sz="1400" b="1" dirty="0" smtClean="0">
                <a:solidFill>
                  <a:srgbClr val="7030A0"/>
                </a:solidFill>
              </a:rPr>
              <a:t>Mobilisierung</a:t>
            </a:r>
          </a:p>
          <a:p>
            <a:r>
              <a:rPr lang="de-CH" altLang="de-DE" sz="1400" dirty="0" smtClean="0">
                <a:solidFill>
                  <a:srgbClr val="7030A0"/>
                </a:solidFill>
              </a:rPr>
              <a:t>von  Mineralstoffen</a:t>
            </a:r>
            <a:endParaRPr lang="de-CH" altLang="de-DE" sz="1400" dirty="0">
              <a:solidFill>
                <a:srgbClr val="7030A0"/>
              </a:solidFill>
            </a:endParaRPr>
          </a:p>
        </p:txBody>
      </p:sp>
    </p:spTree>
    <p:extLst>
      <p:ext uri="{BB962C8B-B14F-4D97-AF65-F5344CB8AC3E}">
        <p14:creationId xmlns:p14="http://schemas.microsoft.com/office/powerpoint/2010/main" val="210815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62" grpId="0" uiExpand="1" build="p"/>
      <p:bldP spid="16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0"/>
            <a:ext cx="4752528" cy="689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0" y="2488722"/>
            <a:ext cx="2627313" cy="1696362"/>
          </a:xfrm>
        </p:spPr>
        <p:txBody>
          <a:bodyPr>
            <a:spAutoFit/>
          </a:bodyPr>
          <a:lstStyle/>
          <a:p>
            <a:r>
              <a:rPr lang="de-DE" sz="2400" dirty="0" smtClean="0">
                <a:solidFill>
                  <a:schemeClr val="bg1">
                    <a:lumMod val="60000"/>
                    <a:lumOff val="40000"/>
                  </a:schemeClr>
                </a:solidFill>
              </a:rPr>
              <a:t>Wurzeln</a:t>
            </a:r>
            <a:r>
              <a:rPr lang="de-DE" sz="2400" dirty="0" smtClean="0">
                <a:solidFill>
                  <a:srgbClr val="FFFFFF"/>
                </a:solidFill>
              </a:rPr>
              <a:t/>
            </a:r>
            <a:br>
              <a:rPr lang="de-DE" sz="2400" dirty="0" smtClean="0">
                <a:solidFill>
                  <a:srgbClr val="FFFFFF"/>
                </a:solidFill>
              </a:rPr>
            </a:br>
            <a:r>
              <a:rPr lang="de-DE" sz="2400" dirty="0" smtClean="0">
                <a:solidFill>
                  <a:srgbClr val="FFFFFF"/>
                </a:solidFill>
              </a:rPr>
              <a:t/>
            </a:r>
            <a:br>
              <a:rPr lang="de-DE" sz="2400" dirty="0" smtClean="0">
                <a:solidFill>
                  <a:srgbClr val="FFFFFF"/>
                </a:solidFill>
              </a:rPr>
            </a:br>
            <a:r>
              <a:rPr lang="de-DE" dirty="0" smtClean="0">
                <a:solidFill>
                  <a:srgbClr val="FFFFFF"/>
                </a:solidFill>
              </a:rPr>
              <a:t>und</a:t>
            </a:r>
            <a:r>
              <a:rPr lang="de-DE" sz="2400" dirty="0">
                <a:solidFill>
                  <a:srgbClr val="FFFFFF"/>
                </a:solidFill>
              </a:rPr>
              <a:t/>
            </a:r>
            <a:br>
              <a:rPr lang="de-DE" sz="2400" dirty="0">
                <a:solidFill>
                  <a:srgbClr val="FFFFFF"/>
                </a:solidFill>
              </a:rPr>
            </a:br>
            <a:r>
              <a:rPr lang="de-DE" sz="2400" dirty="0" smtClean="0">
                <a:solidFill>
                  <a:srgbClr val="FFFFFF"/>
                </a:solidFill>
              </a:rPr>
              <a:t/>
            </a:r>
            <a:br>
              <a:rPr lang="de-DE" sz="2400" dirty="0" smtClean="0">
                <a:solidFill>
                  <a:srgbClr val="FFFFFF"/>
                </a:solidFill>
              </a:rPr>
            </a:br>
            <a:r>
              <a:rPr lang="de-DE" sz="2400" dirty="0" smtClean="0">
                <a:solidFill>
                  <a:srgbClr val="FFFFFF"/>
                </a:solidFill>
              </a:rPr>
              <a:t>Mykorrhiza</a:t>
            </a:r>
            <a:endParaRPr lang="de-DE" sz="2400" dirty="0">
              <a:solidFill>
                <a:srgbClr val="FFFFFF"/>
              </a:solidFill>
            </a:endParaRPr>
          </a:p>
        </p:txBody>
      </p:sp>
    </p:spTree>
    <p:extLst>
      <p:ext uri="{BB962C8B-B14F-4D97-AF65-F5344CB8AC3E}">
        <p14:creationId xmlns:p14="http://schemas.microsoft.com/office/powerpoint/2010/main" val="4039387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Immunsystem_Pfl_H_Seite_16"/>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0" y="0"/>
            <a:ext cx="9144000" cy="6858000"/>
          </a:xfrm>
          <a:prstGeom prst="rect">
            <a:avLst/>
          </a:prstGeom>
          <a:solidFill>
            <a:schemeClr val="bg1"/>
          </a:solidFill>
          <a:ln>
            <a:noFill/>
          </a:ln>
        </p:spPr>
      </p:pic>
      <p:pic>
        <p:nvPicPr>
          <p:cNvPr id="3" name="Grafik 2" descr="Update15N_Immunsystem_Pfl_H_Seite_16"/>
          <p:cNvPicPr>
            <a:picLocks noGrp="1" noChangeAspect="1"/>
          </p:cNvPicPr>
          <p:nvPr isPhoto="1"/>
        </p:nvPicPr>
        <p:blipFill rotWithShape="1">
          <a:blip r:embed="rId4" cstate="print">
            <a:lum/>
            <a:extLst>
              <a:ext uri="{28A0092B-C50C-407E-A947-70E740481C1C}">
                <a14:useLocalDpi xmlns:a14="http://schemas.microsoft.com/office/drawing/2010/main"/>
              </a:ext>
            </a:extLst>
          </a:blip>
          <a:srcRect/>
          <a:stretch/>
        </p:blipFill>
        <p:spPr>
          <a:xfrm>
            <a:off x="107504" y="1772816"/>
            <a:ext cx="5362575" cy="4867276"/>
          </a:xfrm>
          <a:prstGeom prst="rect">
            <a:avLst/>
          </a:prstGeom>
          <a:noFill/>
          <a:ln>
            <a:noFill/>
          </a:ln>
        </p:spPr>
      </p:pic>
      <p:pic>
        <p:nvPicPr>
          <p:cNvPr id="4" name="Grafik 3" descr="Update15N_Immunsystem_Pfl_H_Seite_16"/>
          <p:cNvPicPr>
            <a:picLocks noGrp="1" noChangeAspect="1"/>
          </p:cNvPicPr>
          <p:nvPr isPhoto="1"/>
        </p:nvPicPr>
        <p:blipFill rotWithShape="1">
          <a:blip r:embed="rId5" cstate="print">
            <a:lum/>
            <a:extLst>
              <a:ext uri="{28A0092B-C50C-407E-A947-70E740481C1C}">
                <a14:useLocalDpi xmlns:a14="http://schemas.microsoft.com/office/drawing/2010/main"/>
              </a:ext>
            </a:extLst>
          </a:blip>
          <a:srcRect/>
          <a:stretch/>
        </p:blipFill>
        <p:spPr>
          <a:xfrm>
            <a:off x="5652120" y="1857375"/>
            <a:ext cx="3009901" cy="5000625"/>
          </a:xfrm>
          <a:prstGeom prst="rect">
            <a:avLst/>
          </a:prstGeom>
          <a:noFill/>
          <a:ln>
            <a:noFill/>
          </a:ln>
        </p:spPr>
      </p:pic>
      <p:sp>
        <p:nvSpPr>
          <p:cNvPr id="5" name="Titel 4"/>
          <p:cNvSpPr>
            <a:spLocks noGrp="1"/>
          </p:cNvSpPr>
          <p:nvPr>
            <p:ph type="title" idx="4294967295"/>
          </p:nvPr>
        </p:nvSpPr>
        <p:spPr>
          <a:xfrm>
            <a:off x="457200" y="260648"/>
            <a:ext cx="8229600" cy="720080"/>
          </a:xfrm>
          <a:solidFill>
            <a:schemeClr val="bg1"/>
          </a:solidFill>
          <a:ln>
            <a:noFill/>
          </a:ln>
        </p:spPr>
        <p:txBody>
          <a:bodyPr>
            <a:normAutofit/>
          </a:bodyPr>
          <a:lstStyle/>
          <a:p>
            <a:r>
              <a:rPr lang="de-DE" dirty="0" smtClean="0"/>
              <a:t>Bodenaufbau</a:t>
            </a:r>
            <a:r>
              <a:rPr lang="de-DE" baseline="0" dirty="0" smtClean="0"/>
              <a:t> und Mykorrhiza</a:t>
            </a:r>
            <a:endParaRPr lang="de-DE" dirty="0"/>
          </a:p>
        </p:txBody>
      </p:sp>
    </p:spTree>
    <p:extLst>
      <p:ext uri="{BB962C8B-B14F-4D97-AF65-F5344CB8AC3E}">
        <p14:creationId xmlns:p14="http://schemas.microsoft.com/office/powerpoint/2010/main" val="3469903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69029" y="740574"/>
            <a:ext cx="8822572" cy="6093976"/>
          </a:xfrm>
          <a:prstGeom prst="rect">
            <a:avLst/>
          </a:prstGeom>
        </p:spPr>
        <p:txBody>
          <a:bodyPr wrap="square">
            <a:spAutoFit/>
          </a:bodyPr>
          <a:lstStyle/>
          <a:p>
            <a:r>
              <a:rPr lang="de-DE" b="1" dirty="0" smtClean="0"/>
              <a:t>2000-2010</a:t>
            </a:r>
            <a:r>
              <a:rPr lang="de-DE" b="1" dirty="0"/>
              <a:t>: </a:t>
            </a:r>
            <a:r>
              <a:rPr lang="de-DE" dirty="0"/>
              <a:t>164 Tonnen CO2 wurden pro Hektar gespeichert (44,7 </a:t>
            </a:r>
            <a:r>
              <a:rPr lang="de-DE" dirty="0" err="1"/>
              <a:t>to</a:t>
            </a:r>
            <a:r>
              <a:rPr lang="de-DE" dirty="0"/>
              <a:t> C/ha)</a:t>
            </a:r>
          </a:p>
          <a:p>
            <a:pPr>
              <a:spcBef>
                <a:spcPts val="600"/>
              </a:spcBef>
            </a:pPr>
            <a:r>
              <a:rPr lang="de-DE" b="1" dirty="0"/>
              <a:t>2008-2010:  </a:t>
            </a:r>
            <a:r>
              <a:rPr lang="de-DE" dirty="0"/>
              <a:t>Die  Speicherungsrate  betrug  33  </a:t>
            </a:r>
            <a:r>
              <a:rPr lang="de-DE" dirty="0" err="1"/>
              <a:t>to</a:t>
            </a:r>
            <a:r>
              <a:rPr lang="de-DE" dirty="0"/>
              <a:t>  CO2  pro  Hektar  und  Jahr  (9  </a:t>
            </a:r>
            <a:r>
              <a:rPr lang="de-DE" dirty="0" err="1" smtClean="0"/>
              <a:t>to</a:t>
            </a:r>
            <a:r>
              <a:rPr lang="de-DE" dirty="0" smtClean="0"/>
              <a:t> C/ha/J</a:t>
            </a:r>
            <a:r>
              <a:rPr lang="de-DE" dirty="0"/>
              <a:t>)</a:t>
            </a:r>
          </a:p>
          <a:p>
            <a:pPr marL="355600" indent="-355600">
              <a:spcBef>
                <a:spcPts val="600"/>
              </a:spcBef>
            </a:pPr>
            <a:r>
              <a:rPr lang="de-DE" b="1" dirty="0"/>
              <a:t>Permanent: </a:t>
            </a:r>
            <a:r>
              <a:rPr lang="de-DE" dirty="0"/>
              <a:t>78% des neu gespeicherten Kohlenstoffs ist in der nicht-labilen Fraktion zu finden (</a:t>
            </a:r>
            <a:r>
              <a:rPr lang="de-DE" dirty="0" err="1"/>
              <a:t>Humine</a:t>
            </a:r>
            <a:r>
              <a:rPr lang="de-DE" dirty="0"/>
              <a:t>) – ist also sehr stabil.</a:t>
            </a:r>
          </a:p>
          <a:p>
            <a:pPr marL="355600" indent="-355600">
              <a:spcBef>
                <a:spcPts val="600"/>
              </a:spcBef>
            </a:pPr>
            <a:r>
              <a:rPr lang="de-DE" b="1" dirty="0"/>
              <a:t>Lage:   </a:t>
            </a:r>
            <a:r>
              <a:rPr lang="de-DE" dirty="0"/>
              <a:t>Der </a:t>
            </a:r>
            <a:r>
              <a:rPr lang="de-DE" dirty="0" smtClean="0"/>
              <a:t>größte Anstieg von stabilen Bodenkohlenstoff hat in der Tiefe stattgefunden</a:t>
            </a:r>
            <a:r>
              <a:rPr lang="de-DE" dirty="0"/>
              <a:t>, wodurch die Beschränkungen des Untergrundes überwunden wurden. Der nicht labile Kohlenstoff wurde in 10-20cm verdoppelt, in 20-30cm verdreifacht und in 30-40cm </a:t>
            </a:r>
            <a:r>
              <a:rPr lang="de-DE" dirty="0" smtClean="0"/>
              <a:t>vervierfacht</a:t>
            </a:r>
            <a:r>
              <a:rPr lang="de-DE" dirty="0"/>
              <a:t>.</a:t>
            </a:r>
          </a:p>
          <a:p>
            <a:pPr marL="355600" indent="-355600">
              <a:spcBef>
                <a:spcPts val="600"/>
              </a:spcBef>
            </a:pPr>
            <a:r>
              <a:rPr lang="de-DE" b="1" dirty="0"/>
              <a:t>Stickstoff: </a:t>
            </a:r>
            <a:r>
              <a:rPr lang="de-DE" dirty="0"/>
              <a:t>Die Zunahme von 2 </a:t>
            </a:r>
            <a:r>
              <a:rPr lang="de-DE" dirty="0" err="1"/>
              <a:t>to</a:t>
            </a:r>
            <a:r>
              <a:rPr lang="de-DE" dirty="0"/>
              <a:t>/ha (Anstieg um 48%) ist theoretisch nicht möglich, es sei denn, die N-fixierenden Bakterien wurden über den flüssigen </a:t>
            </a:r>
            <a:r>
              <a:rPr lang="de-DE" dirty="0" smtClean="0"/>
              <a:t>Kohlenstoffweg unterstützt</a:t>
            </a:r>
            <a:r>
              <a:rPr lang="de-DE" dirty="0"/>
              <a:t>.</a:t>
            </a:r>
          </a:p>
          <a:p>
            <a:pPr marL="355600" indent="-355600">
              <a:spcBef>
                <a:spcPts val="600"/>
              </a:spcBef>
            </a:pPr>
            <a:r>
              <a:rPr lang="de-DE" b="1" dirty="0"/>
              <a:t>Mineralien: </a:t>
            </a:r>
            <a:r>
              <a:rPr lang="de-DE" dirty="0" smtClean="0"/>
              <a:t>Folgende </a:t>
            </a:r>
            <a:r>
              <a:rPr lang="de-DE" dirty="0"/>
              <a:t>Erhöhungen der Bodenmineralien sind aufgetreten: </a:t>
            </a:r>
            <a:r>
              <a:rPr lang="de-DE" dirty="0" smtClean="0"/>
              <a:t/>
            </a:r>
            <a:br>
              <a:rPr lang="de-DE" dirty="0" smtClean="0"/>
            </a:br>
            <a:r>
              <a:rPr lang="de-DE" dirty="0" smtClean="0"/>
              <a:t>Kalzium +</a:t>
            </a:r>
            <a:r>
              <a:rPr lang="de-DE" dirty="0"/>
              <a:t>177%, Magnesium +38%, Kalium +46%, Schwefel +57%, Phosphor +51%, </a:t>
            </a:r>
            <a:r>
              <a:rPr lang="de-DE" dirty="0" smtClean="0"/>
              <a:t/>
            </a:r>
            <a:br>
              <a:rPr lang="de-DE" dirty="0" smtClean="0"/>
            </a:br>
            <a:r>
              <a:rPr lang="de-DE" dirty="0" smtClean="0"/>
              <a:t>Zink +</a:t>
            </a:r>
            <a:r>
              <a:rPr lang="de-DE" dirty="0"/>
              <a:t>86%, Eisen + 22%, Kupfer +102%, Bor +56%, Molybdän +51%, Kobalt +79% </a:t>
            </a:r>
            <a:r>
              <a:rPr lang="de-DE" dirty="0" smtClean="0"/>
              <a:t>und </a:t>
            </a:r>
            <a:br>
              <a:rPr lang="de-DE" dirty="0" smtClean="0"/>
            </a:br>
            <a:r>
              <a:rPr lang="de-DE" dirty="0" smtClean="0"/>
              <a:t>Selen </a:t>
            </a:r>
            <a:r>
              <a:rPr lang="de-DE" dirty="0"/>
              <a:t>+17%.</a:t>
            </a:r>
          </a:p>
          <a:p>
            <a:pPr marL="355600" indent="-355600">
              <a:spcBef>
                <a:spcPts val="600"/>
              </a:spcBef>
            </a:pPr>
            <a:r>
              <a:rPr lang="de-DE" b="1" dirty="0"/>
              <a:t>Finanzieller Vorteil: </a:t>
            </a:r>
            <a:r>
              <a:rPr lang="de-DE" dirty="0"/>
              <a:t>Bei einem Preis von 30 € pro Tonne CO2, und vorausgesetzt, dass nur für die nicht-labile Fraktion bezahlt wird, beträgt der Wert der Kohlenstoffspeicherung bei 33 </a:t>
            </a:r>
            <a:r>
              <a:rPr lang="de-DE" dirty="0" err="1"/>
              <a:t>to</a:t>
            </a:r>
            <a:r>
              <a:rPr lang="de-DE" dirty="0"/>
              <a:t> CO2/ha/Jahr: 990 Euro / Jahr.</a:t>
            </a:r>
          </a:p>
          <a:p>
            <a:pPr marL="355600"/>
            <a:r>
              <a:rPr lang="de-DE" dirty="0"/>
              <a:t>Ein Preis für die nicht-labile Kohlenstofffraktion würde für progressive Bauern </a:t>
            </a:r>
            <a:r>
              <a:rPr lang="de-DE" dirty="0" smtClean="0"/>
              <a:t>einen Anreiz </a:t>
            </a:r>
            <a:r>
              <a:rPr lang="de-DE" dirty="0"/>
              <a:t>bieten, unsere wertvollen landwirtschaftlichen Böden wieder aufzubauen.</a:t>
            </a:r>
          </a:p>
        </p:txBody>
      </p:sp>
      <p:sp>
        <p:nvSpPr>
          <p:cNvPr id="3" name="Titel 2"/>
          <p:cNvSpPr>
            <a:spLocks noGrp="1"/>
          </p:cNvSpPr>
          <p:nvPr>
            <p:ph type="title" idx="4294967295"/>
          </p:nvPr>
        </p:nvSpPr>
        <p:spPr>
          <a:xfrm>
            <a:off x="169030" y="156100"/>
            <a:ext cx="9076570" cy="605895"/>
          </a:xfrm>
        </p:spPr>
        <p:txBody>
          <a:bodyPr>
            <a:normAutofit/>
          </a:bodyPr>
          <a:lstStyle/>
          <a:p>
            <a:pPr algn="l"/>
            <a:r>
              <a:rPr lang="de-DE" sz="2400" b="1" u="sng" dirty="0">
                <a:solidFill>
                  <a:srgbClr val="000000"/>
                </a:solidFill>
              </a:rPr>
              <a:t>Winona-Farm </a:t>
            </a:r>
            <a:r>
              <a:rPr lang="de-DE" sz="2400" b="1" u="sng" dirty="0" smtClean="0">
                <a:solidFill>
                  <a:srgbClr val="000000"/>
                </a:solidFill>
              </a:rPr>
              <a:t>- </a:t>
            </a:r>
            <a:r>
              <a:rPr lang="de-DE" sz="2400" b="1" u="sng" kern="1200" dirty="0" smtClean="0">
                <a:solidFill>
                  <a:srgbClr val="000000"/>
                </a:solidFill>
                <a:effectLst/>
                <a:latin typeface="Calibri"/>
                <a:ea typeface="+mn-ea"/>
                <a:cs typeface="+mn-cs"/>
              </a:rPr>
              <a:t>Zusammenfassung der Daten </a:t>
            </a:r>
            <a:r>
              <a:rPr lang="de-DE" sz="1800" kern="1200" dirty="0" smtClean="0">
                <a:solidFill>
                  <a:srgbClr val="000000"/>
                </a:solidFill>
                <a:effectLst/>
                <a:latin typeface="Calibri"/>
                <a:ea typeface="+mn-ea"/>
                <a:cs typeface="+mn-cs"/>
              </a:rPr>
              <a:t>(</a:t>
            </a:r>
            <a:r>
              <a:rPr lang="de-DE" sz="1800" kern="1200" dirty="0" err="1" smtClean="0">
                <a:solidFill>
                  <a:srgbClr val="000000"/>
                </a:solidFill>
                <a:effectLst/>
                <a:latin typeface="Calibri"/>
                <a:ea typeface="+mn-ea"/>
                <a:cs typeface="+mn-cs"/>
              </a:rPr>
              <a:t>C.Jones</a:t>
            </a:r>
            <a:r>
              <a:rPr lang="de-DE" sz="1800" dirty="0">
                <a:solidFill>
                  <a:srgbClr val="000000"/>
                </a:solidFill>
                <a:latin typeface="Calibri"/>
                <a:ea typeface="+mn-ea"/>
                <a:cs typeface="+mn-cs"/>
              </a:rPr>
              <a:t>,</a:t>
            </a:r>
            <a:r>
              <a:rPr lang="de-DE" sz="1800" kern="1200" dirty="0" smtClean="0">
                <a:solidFill>
                  <a:srgbClr val="000000"/>
                </a:solidFill>
                <a:effectLst/>
                <a:latin typeface="Calibri"/>
                <a:ea typeface="+mn-ea"/>
                <a:cs typeface="+mn-cs"/>
              </a:rPr>
              <a:t> Wertvoller Kohlenstoff)</a:t>
            </a:r>
            <a:endParaRPr lang="de-DE" dirty="0" smtClean="0">
              <a:effectLst/>
            </a:endParaRPr>
          </a:p>
        </p:txBody>
      </p:sp>
    </p:spTree>
    <p:extLst>
      <p:ext uri="{BB962C8B-B14F-4D97-AF65-F5344CB8AC3E}">
        <p14:creationId xmlns:p14="http://schemas.microsoft.com/office/powerpoint/2010/main" val="1969467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X:\Regeneration\AK\Glomalin aus 15-03-10-SCHREIBER_DerBodenEinWohnraumFürAlleLebewesen_Seite_2.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524" y="0"/>
            <a:ext cx="9210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X:\Regeneration\via_IngridHörner\Schreiber\15-03-10-SCHREIBER_DerBodenEinWohnraumFürAlleLebewesen_Seite_03.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181849" y="6638924"/>
            <a:ext cx="2009775" cy="2190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p:cNvGrpSpPr/>
          <p:nvPr/>
        </p:nvGrpSpPr>
        <p:grpSpPr>
          <a:xfrm>
            <a:off x="5753100" y="3514618"/>
            <a:ext cx="3677739" cy="3124306"/>
            <a:chOff x="4133850" y="3267075"/>
            <a:chExt cx="4352925" cy="3588904"/>
          </a:xfrm>
        </p:grpSpPr>
        <p:grpSp>
          <p:nvGrpSpPr>
            <p:cNvPr id="5" name="Gruppieren 4"/>
            <p:cNvGrpSpPr/>
            <p:nvPr/>
          </p:nvGrpSpPr>
          <p:grpSpPr>
            <a:xfrm>
              <a:off x="4133850" y="3267075"/>
              <a:ext cx="4352925" cy="3588904"/>
              <a:chOff x="4295775" y="3333750"/>
              <a:chExt cx="4162424" cy="3531754"/>
            </a:xfrm>
          </p:grpSpPr>
          <p:pic>
            <p:nvPicPr>
              <p:cNvPr id="3" name="Picture 3" descr="X:\Regeneration\AK\NutzenGlomalin aus 15-03-10-SCHREIBER_DerBodenEinWohnraumFürAlleLebewesen_Seite_1.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295775" y="3333750"/>
                <a:ext cx="4162424" cy="353175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295775" y="3333750"/>
                <a:ext cx="1371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Rechteck 8"/>
            <p:cNvSpPr/>
            <p:nvPr/>
          </p:nvSpPr>
          <p:spPr>
            <a:xfrm>
              <a:off x="6648450" y="4057650"/>
              <a:ext cx="1724025"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958986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descr="X:\Regeneration\AK\NutzenGlomalin aus 15-03-10-SCHREIBER_DerBodenEinWohnraumFürAlleLebewesen_Seite_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55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X:\Regeneration\via_IngridHörner\Schreiber\15-03-10-SCHREIBER_DerBodenEinWohnraumFürAlleLebewesen_Seite_03.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54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a:off x="5642610" y="1584960"/>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26646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X:\Regeneration\via_IngridHörner\Schreiber\15-03-10-SCHREIBER_DerBodenEinWohnraumFürAlleLebewesen_Seite_02.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feil nach unten 2">
            <a:hlinkClick r:id="rId3" action="ppaction://hlinksldjump"/>
          </p:cNvPr>
          <p:cNvSpPr/>
          <p:nvPr/>
        </p:nvSpPr>
        <p:spPr>
          <a:xfrm rot="5400000">
            <a:off x="33337" y="268287"/>
            <a:ext cx="390525" cy="457200"/>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idx="4294967295"/>
          </p:nvPr>
        </p:nvSpPr>
        <p:spPr>
          <a:xfrm>
            <a:off x="457200" y="161925"/>
            <a:ext cx="8229600" cy="530225"/>
          </a:xfrm>
        </p:spPr>
        <p:txBody>
          <a:bodyPr>
            <a:normAutofit fontScale="90000"/>
          </a:bodyPr>
          <a:lstStyle/>
          <a:p>
            <a:r>
              <a:rPr lang="de-DE" dirty="0" smtClean="0"/>
              <a:t>IAD</a:t>
            </a:r>
            <a:endParaRPr lang="de-DE" dirty="0"/>
          </a:p>
        </p:txBody>
      </p:sp>
    </p:spTree>
    <p:extLst>
      <p:ext uri="{BB962C8B-B14F-4D97-AF65-F5344CB8AC3E}">
        <p14:creationId xmlns:p14="http://schemas.microsoft.com/office/powerpoint/2010/main" val="2861866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a:off x="5481379" y="3477927"/>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19458" name="Picture 2" descr="533FDD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0"/>
            <a:ext cx="663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0" y="5971890"/>
            <a:ext cx="9144000" cy="886110"/>
          </a:xfrm>
        </p:spPr>
        <p:txBody>
          <a:bodyPr>
            <a:noAutofit/>
          </a:bodyPr>
          <a:lstStyle/>
          <a:p>
            <a:pPr eaLnBrk="1" hangingPunct="1"/>
            <a:r>
              <a:rPr lang="de-CH" altLang="de-DE" sz="2800" dirty="0" smtClean="0"/>
              <a:t>Kartoffelernte im Lupinenfeld</a:t>
            </a:r>
            <a:r>
              <a:rPr lang="de-CH" altLang="de-DE" sz="3200" dirty="0" smtClean="0"/>
              <a:t>	</a:t>
            </a:r>
            <a:r>
              <a:rPr lang="de-CH" altLang="de-DE" sz="2000" dirty="0" smtClean="0"/>
              <a:t>Hof Koch,  </a:t>
            </a:r>
            <a:r>
              <a:rPr lang="de-CH" altLang="de-DE" sz="2000" dirty="0" err="1" smtClean="0"/>
              <a:t>Glüsingen</a:t>
            </a:r>
            <a:r>
              <a:rPr lang="de-CH" altLang="de-DE" sz="2000" dirty="0" smtClean="0"/>
              <a:t> 1980</a:t>
            </a:r>
            <a:endParaRPr lang="de-DE" altLang="de-DE" sz="2000" dirty="0" smtClean="0"/>
          </a:p>
        </p:txBody>
      </p:sp>
      <p:sp>
        <p:nvSpPr>
          <p:cNvPr id="5" name="Pfeil nach unten 4">
            <a:hlinkClick r:id="rId5" action="ppaction://hlinksldjump"/>
          </p:cNvPr>
          <p:cNvSpPr/>
          <p:nvPr/>
        </p:nvSpPr>
        <p:spPr>
          <a:xfrm rot="10800000">
            <a:off x="19769" y="28575"/>
            <a:ext cx="275744" cy="306878"/>
          </a:xfrm>
          <a:prstGeom prst="downArrow">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5">
            <a:hlinkClick r:id="rId6" action="ppaction://hlinksldjump"/>
          </p:cNvPr>
          <p:cNvSpPr/>
          <p:nvPr/>
        </p:nvSpPr>
        <p:spPr>
          <a:xfrm>
            <a:off x="19532" y="6543675"/>
            <a:ext cx="275744" cy="306878"/>
          </a:xfrm>
          <a:prstGeom prst="downArrow">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399119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3684" y="6379256"/>
            <a:ext cx="8951459" cy="381000"/>
          </a:xfrm>
        </p:spPr>
        <p:txBody>
          <a:bodyPr/>
          <a:lstStyle/>
          <a:p>
            <a:pPr eaLnBrk="1" hangingPunct="1"/>
            <a:r>
              <a:rPr lang="de-CH" altLang="de-DE" sz="1800" dirty="0" smtClean="0">
                <a:solidFill>
                  <a:srgbClr val="FFFFFF"/>
                </a:solidFill>
              </a:rPr>
              <a:t>Feldsalat				              Gewächshaus </a:t>
            </a:r>
            <a:r>
              <a:rPr lang="de-CH" altLang="de-DE" sz="1800" dirty="0" err="1" smtClean="0">
                <a:solidFill>
                  <a:srgbClr val="FFFFFF"/>
                </a:solidFill>
              </a:rPr>
              <a:t>Glüsingen</a:t>
            </a:r>
            <a:r>
              <a:rPr lang="de-CH" altLang="de-DE" sz="1800" dirty="0" smtClean="0">
                <a:solidFill>
                  <a:srgbClr val="FFFFFF"/>
                </a:solidFill>
              </a:rPr>
              <a:t> 2002</a:t>
            </a:r>
            <a:endParaRPr lang="de-DE" altLang="de-DE" sz="1800" dirty="0" smtClean="0">
              <a:solidFill>
                <a:srgbClr val="FFFFFF"/>
              </a:solidFill>
            </a:endParaRPr>
          </a:p>
        </p:txBody>
      </p:sp>
      <p:sp>
        <p:nvSpPr>
          <p:cNvPr id="24579" name="Rectangle 3"/>
          <p:cNvSpPr>
            <a:spLocks noGrp="1" noChangeArrowheads="1"/>
          </p:cNvSpPr>
          <p:nvPr>
            <p:ph idx="1"/>
          </p:nvPr>
        </p:nvSpPr>
        <p:spPr/>
        <p:txBody>
          <a:bodyPr/>
          <a:lstStyle/>
          <a:p>
            <a:pPr eaLnBrk="1" hangingPunct="1"/>
            <a:endParaRPr lang="de-DE" altLang="de-DE" smtClean="0">
              <a:solidFill>
                <a:srgbClr val="FFFFFF"/>
              </a:solidFill>
            </a:endParaRPr>
          </a:p>
        </p:txBody>
      </p:sp>
      <p:pic>
        <p:nvPicPr>
          <p:cNvPr id="24580" name="Picture 6" descr="23686A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0932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39938" name="Picture 2" descr="IMG_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7972" y="6368370"/>
            <a:ext cx="8948055" cy="381000"/>
          </a:xfrm>
        </p:spPr>
        <p:txBody>
          <a:bodyPr/>
          <a:lstStyle/>
          <a:p>
            <a:pPr marL="0" marR="0" indent="0" algn="ctr" defTabSz="914400" rtl="0" eaLnBrk="0" fontAlgn="base" latinLnBrk="0" hangingPunct="0">
              <a:lnSpc>
                <a:spcPct val="90000"/>
              </a:lnSpc>
              <a:spcBef>
                <a:spcPct val="0"/>
              </a:spcBef>
              <a:spcAft>
                <a:spcPct val="0"/>
              </a:spcAft>
              <a:buClrTx/>
              <a:buSzTx/>
              <a:buFontTx/>
              <a:buNone/>
              <a:tabLst/>
              <a:defRPr/>
            </a:pPr>
            <a:r>
              <a:rPr lang="de-CH" sz="1800" dirty="0" smtClean="0"/>
              <a:t>S</a:t>
            </a:r>
            <a:r>
              <a:rPr lang="de-CH" sz="1800" b="1" dirty="0" smtClean="0">
                <a:solidFill>
                  <a:schemeClr val="tx2"/>
                </a:solidFill>
                <a:effectLst/>
                <a:latin typeface="+mj-lt"/>
                <a:ea typeface="+mj-ea"/>
                <a:cs typeface="+mj-cs"/>
              </a:rPr>
              <a:t>onnenblumen					Hof </a:t>
            </a:r>
            <a:r>
              <a:rPr lang="de-CH" sz="1800" b="1" dirty="0" err="1" smtClean="0">
                <a:solidFill>
                  <a:schemeClr val="tx2"/>
                </a:solidFill>
                <a:effectLst/>
                <a:latin typeface="+mj-lt"/>
                <a:ea typeface="+mj-ea"/>
                <a:cs typeface="+mj-cs"/>
              </a:rPr>
              <a:t>Szarvas</a:t>
            </a:r>
            <a:r>
              <a:rPr lang="de-CH" sz="1800" b="1" dirty="0" smtClean="0">
                <a:solidFill>
                  <a:schemeClr val="tx2"/>
                </a:solidFill>
                <a:effectLst/>
                <a:latin typeface="+mj-lt"/>
                <a:ea typeface="+mj-ea"/>
                <a:cs typeface="+mj-cs"/>
              </a:rPr>
              <a:t>, Ungarn 2007</a:t>
            </a:r>
            <a:endParaRPr lang="de-CH" sz="1800" dirty="0" smtClean="0">
              <a:effectLst/>
            </a:endParaRPr>
          </a:p>
        </p:txBody>
      </p:sp>
    </p:spTree>
    <p:extLst>
      <p:ext uri="{BB962C8B-B14F-4D97-AF65-F5344CB8AC3E}">
        <p14:creationId xmlns:p14="http://schemas.microsoft.com/office/powerpoint/2010/main" val="268627636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1e300a2-5680-4c98-80ee-df5d35358d2f@fib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015"/>
            <a:ext cx="5193506" cy="684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bc69e00b-e61e-4795-b539-531db9f5df0f@fibl.ch"/>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991915" y="0"/>
            <a:ext cx="5142560" cy="6856746"/>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lstStyle/>
          <a:p>
            <a:r>
              <a:rPr lang="de-CH" altLang="de-DE" dirty="0" smtClean="0"/>
              <a:t>Gewächshaus, Tomaten auf Grassilage</a:t>
            </a:r>
            <a:r>
              <a:rPr lang="de-CH" altLang="de-DE" dirty="0"/>
              <a:t>		</a:t>
            </a:r>
            <a:r>
              <a:rPr lang="de-CH" altLang="de-DE" dirty="0" smtClean="0"/>
              <a:t>	        Hof </a:t>
            </a:r>
            <a:r>
              <a:rPr lang="de-CH" altLang="de-DE" dirty="0"/>
              <a:t>Koch,  </a:t>
            </a:r>
            <a:r>
              <a:rPr lang="de-CH" altLang="de-DE" dirty="0" smtClean="0"/>
              <a:t>2013</a:t>
            </a:r>
            <a:endParaRPr lang="de-CH" dirty="0"/>
          </a:p>
        </p:txBody>
      </p:sp>
    </p:spTree>
    <p:extLst>
      <p:ext uri="{BB962C8B-B14F-4D97-AF65-F5344CB8AC3E}">
        <p14:creationId xmlns:p14="http://schemas.microsoft.com/office/powerpoint/2010/main" val="28705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3 Ökomat_198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flipH="1">
            <a:off x="2415653" y="0"/>
            <a:ext cx="6728345" cy="413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32718" y="3503060"/>
            <a:ext cx="6711282" cy="3354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A06757B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 y="-1"/>
            <a:ext cx="2415652" cy="350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3503061"/>
            <a:ext cx="2432718" cy="3354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5500048" y="2975212"/>
            <a:ext cx="3643952" cy="527849"/>
          </a:xfrm>
        </p:spPr>
        <p:txBody>
          <a:bodyPr/>
          <a:lstStyle/>
          <a:p>
            <a:pPr algn="l"/>
            <a:r>
              <a:rPr lang="de-CH" dirty="0" smtClean="0"/>
              <a:t>Hof-Koch        </a:t>
            </a:r>
            <a:r>
              <a:rPr lang="de-CH" dirty="0" err="1" smtClean="0"/>
              <a:t>Ökomat</a:t>
            </a:r>
            <a:r>
              <a:rPr lang="de-CH" dirty="0" smtClean="0"/>
              <a:t>     1980</a:t>
            </a:r>
            <a:br>
              <a:rPr lang="de-CH" dirty="0" smtClean="0"/>
            </a:br>
            <a:r>
              <a:rPr lang="de-CH" dirty="0" smtClean="0"/>
              <a:t>Betrieb Wenz  </a:t>
            </a:r>
            <a:r>
              <a:rPr lang="de-CH" dirty="0" err="1" smtClean="0"/>
              <a:t>WEcoDyn</a:t>
            </a:r>
            <a:r>
              <a:rPr lang="de-CH" dirty="0" smtClean="0"/>
              <a:t> 2012</a:t>
            </a:r>
            <a:endParaRPr lang="de-CH" dirty="0"/>
          </a:p>
        </p:txBody>
      </p:sp>
    </p:spTree>
    <p:extLst>
      <p:ext uri="{BB962C8B-B14F-4D97-AF65-F5344CB8AC3E}">
        <p14:creationId xmlns:p14="http://schemas.microsoft.com/office/powerpoint/2010/main" val="192797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ZFwie-W_Seite_4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9213"/>
            <a:ext cx="9144000" cy="6759575"/>
          </a:xfrm>
          <a:prstGeom prst="rect">
            <a:avLst/>
          </a:prstGeom>
          <a:noFill/>
          <a:ln>
            <a:noFill/>
          </a:ln>
        </p:spPr>
      </p:pic>
      <p:sp>
        <p:nvSpPr>
          <p:cNvPr id="3" name="Titel 2"/>
          <p:cNvSpPr>
            <a:spLocks noGrp="1"/>
          </p:cNvSpPr>
          <p:nvPr>
            <p:ph type="title" idx="4294967295"/>
          </p:nvPr>
        </p:nvSpPr>
        <p:spPr>
          <a:xfrm>
            <a:off x="827584" y="6093296"/>
            <a:ext cx="8316416" cy="612068"/>
          </a:xfrm>
        </p:spPr>
        <p:txBody>
          <a:bodyPr/>
          <a:lstStyle/>
          <a:p>
            <a:r>
              <a:rPr lang="de-DE" sz="3200" b="1" kern="1200" dirty="0" smtClean="0">
                <a:solidFill>
                  <a:srgbClr val="FFFFFF"/>
                </a:solidFill>
                <a:effectLst/>
                <a:latin typeface="Calibri"/>
              </a:rPr>
              <a:t>Zwischenfrucht </a:t>
            </a:r>
            <a:r>
              <a:rPr lang="de-DE" sz="3200" b="1" kern="1200" baseline="0" dirty="0" smtClean="0">
                <a:solidFill>
                  <a:srgbClr val="FFFFFF"/>
                </a:solidFill>
                <a:effectLst/>
                <a:latin typeface="Calibri"/>
              </a:rPr>
              <a:t> </a:t>
            </a:r>
            <a:r>
              <a:rPr lang="de-DE" sz="3200" b="1" kern="1200" dirty="0" smtClean="0">
                <a:solidFill>
                  <a:srgbClr val="FFFFFF"/>
                </a:solidFill>
                <a:effectLst/>
                <a:latin typeface="Calibri"/>
              </a:rPr>
              <a:t>1</a:t>
            </a:r>
            <a:r>
              <a:rPr lang="de-DE" sz="3200" kern="1200" dirty="0" smtClean="0">
                <a:solidFill>
                  <a:srgbClr val="FFFFFF"/>
                </a:solidFill>
                <a:effectLst/>
                <a:latin typeface="Calibri"/>
              </a:rPr>
              <a:t>    –    Wenz 2014</a:t>
            </a:r>
            <a:endParaRPr lang="de-DE" sz="1600" dirty="0">
              <a:solidFill>
                <a:srgbClr val="FFFFFF"/>
              </a:solidFill>
            </a:endParaRPr>
          </a:p>
        </p:txBody>
      </p:sp>
    </p:spTree>
    <p:extLst>
      <p:ext uri="{BB962C8B-B14F-4D97-AF65-F5344CB8AC3E}">
        <p14:creationId xmlns:p14="http://schemas.microsoft.com/office/powerpoint/2010/main" val="362950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enz_h064c_2008101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itel 2"/>
          <p:cNvSpPr>
            <a:spLocks noGrp="1"/>
          </p:cNvSpPr>
          <p:nvPr>
            <p:ph type="title"/>
          </p:nvPr>
        </p:nvSpPr>
        <p:spPr/>
        <p:txBody>
          <a:bodyPr/>
          <a:lstStyle/>
          <a:p>
            <a:r>
              <a:rPr lang="de-CH" dirty="0"/>
              <a:t>Regenwurm-Kot </a:t>
            </a:r>
            <a:r>
              <a:rPr lang="de-CH" dirty="0" smtClean="0"/>
              <a:t>unter Buchweizen</a:t>
            </a:r>
            <a:r>
              <a:rPr lang="de-CH" dirty="0"/>
              <a:t>	   </a:t>
            </a:r>
            <a:r>
              <a:rPr lang="de-CH" dirty="0" smtClean="0"/>
              <a:t> 	                 Betrieb </a:t>
            </a:r>
            <a:r>
              <a:rPr lang="de-CH" dirty="0"/>
              <a:t>Wenz</a:t>
            </a:r>
            <a:r>
              <a:rPr lang="de-CH" dirty="0" smtClean="0"/>
              <a:t>, 2006</a:t>
            </a:r>
            <a:endParaRPr lang="de-CH" dirty="0"/>
          </a:p>
        </p:txBody>
      </p:sp>
    </p:spTree>
    <p:extLst>
      <p:ext uri="{BB962C8B-B14F-4D97-AF65-F5344CB8AC3E}">
        <p14:creationId xmlns:p14="http://schemas.microsoft.com/office/powerpoint/2010/main" val="160105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enz_h065c_2008101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itel 2"/>
          <p:cNvSpPr>
            <a:spLocks noGrp="1"/>
          </p:cNvSpPr>
          <p:nvPr>
            <p:ph type="title"/>
          </p:nvPr>
        </p:nvSpPr>
        <p:spPr/>
        <p:txBody>
          <a:bodyPr/>
          <a:lstStyle/>
          <a:p>
            <a:r>
              <a:rPr lang="de-CH" dirty="0"/>
              <a:t>Regenwurm-Kot unter Buchweizen	    	          </a:t>
            </a:r>
            <a:r>
              <a:rPr lang="de-CH" dirty="0" smtClean="0"/>
              <a:t>      Betrieb </a:t>
            </a:r>
            <a:r>
              <a:rPr lang="de-CH" dirty="0"/>
              <a:t>Wenz, </a:t>
            </a:r>
            <a:r>
              <a:rPr lang="de-CH" dirty="0" smtClean="0"/>
              <a:t> 2006</a:t>
            </a:r>
            <a:endParaRPr lang="de-CH" dirty="0"/>
          </a:p>
        </p:txBody>
      </p:sp>
    </p:spTree>
    <p:extLst>
      <p:ext uri="{BB962C8B-B14F-4D97-AF65-F5344CB8AC3E}">
        <p14:creationId xmlns:p14="http://schemas.microsoft.com/office/powerpoint/2010/main" val="7695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726848"/>
          </a:xfrm>
        </p:spPr>
        <p:txBody>
          <a:bodyPr vert="horz" lIns="91440" tIns="45720" rIns="91440" bIns="45720" rtlCol="0" anchor="ctr">
            <a:normAutofit/>
          </a:bodyPr>
          <a:lstStyle/>
          <a:p>
            <a:r>
              <a:rPr lang="de-DE" sz="2800" b="1" dirty="0">
                <a:solidFill>
                  <a:schemeClr val="tx2"/>
                </a:solidFill>
              </a:rPr>
              <a:t>Regenerative </a:t>
            </a:r>
            <a:r>
              <a:rPr lang="de-DE" sz="2800" b="1" dirty="0" smtClean="0">
                <a:solidFill>
                  <a:schemeClr val="tx2"/>
                </a:solidFill>
              </a:rPr>
              <a:t>Landwirtschaft</a:t>
            </a:r>
            <a:endParaRPr lang="de-DE" sz="2800" b="1" dirty="0">
              <a:solidFill>
                <a:schemeClr val="tx2"/>
              </a:solidFill>
            </a:endParaRPr>
          </a:p>
        </p:txBody>
      </p:sp>
      <p:sp>
        <p:nvSpPr>
          <p:cNvPr id="3" name="Inhaltsplatzhalter 2"/>
          <p:cNvSpPr>
            <a:spLocks noGrp="1"/>
          </p:cNvSpPr>
          <p:nvPr>
            <p:ph idx="1"/>
          </p:nvPr>
        </p:nvSpPr>
        <p:spPr>
          <a:xfrm>
            <a:off x="337457" y="1001486"/>
            <a:ext cx="8512629" cy="5856513"/>
          </a:xfrm>
        </p:spPr>
        <p:txBody>
          <a:bodyPr>
            <a:noAutofit/>
          </a:bodyPr>
          <a:lstStyle/>
          <a:p>
            <a:pPr marL="0" indent="0">
              <a:buNone/>
            </a:pPr>
            <a:r>
              <a:rPr lang="de-DE" sz="1800" b="1" dirty="0" smtClean="0">
                <a:latin typeface="+mj-lt"/>
                <a:ea typeface="+mj-ea"/>
                <a:cs typeface="+mj-cs"/>
              </a:rPr>
              <a:t>Wo </a:t>
            </a:r>
            <a:r>
              <a:rPr lang="de-DE" sz="1800" b="1" i="1" dirty="0" smtClean="0">
                <a:latin typeface="+mj-lt"/>
                <a:ea typeface="+mj-ea"/>
                <a:cs typeface="+mj-cs"/>
              </a:rPr>
              <a:t>Regenerativ </a:t>
            </a:r>
            <a:r>
              <a:rPr lang="de-DE" sz="1800" b="1" dirty="0" smtClean="0">
                <a:latin typeface="+mj-lt"/>
                <a:ea typeface="+mj-ea"/>
                <a:cs typeface="+mj-cs"/>
              </a:rPr>
              <a:t>drauf steht, muss auch Regeneration drin stecken.</a:t>
            </a:r>
          </a:p>
          <a:p>
            <a:pPr marL="0" indent="0">
              <a:buNone/>
            </a:pPr>
            <a:r>
              <a:rPr lang="de-DE" sz="1800" b="1" i="1" dirty="0" smtClean="0">
                <a:latin typeface="+mj-lt"/>
                <a:ea typeface="+mj-ea"/>
                <a:cs typeface="+mj-cs"/>
              </a:rPr>
              <a:t>Regenerative </a:t>
            </a:r>
            <a:r>
              <a:rPr lang="de-DE" sz="1800" b="1" i="1" dirty="0">
                <a:latin typeface="+mj-lt"/>
                <a:ea typeface="+mj-ea"/>
                <a:cs typeface="+mj-cs"/>
              </a:rPr>
              <a:t>Landwirtschaft</a:t>
            </a:r>
            <a:r>
              <a:rPr lang="de-DE" sz="1800" dirty="0">
                <a:latin typeface="+mj-lt"/>
                <a:ea typeface="+mj-ea"/>
                <a:cs typeface="+mj-cs"/>
              </a:rPr>
              <a:t> </a:t>
            </a:r>
            <a:endParaRPr lang="de-DE" sz="1800" dirty="0" smtClean="0">
              <a:latin typeface="+mj-lt"/>
              <a:ea typeface="+mj-ea"/>
              <a:cs typeface="+mj-cs"/>
            </a:endParaRPr>
          </a:p>
          <a:p>
            <a:pPr marL="539750" lvl="1">
              <a:buFont typeface="Arial" panose="020B0604020202020204" pitchFamily="34" charset="0"/>
              <a:buChar char="•"/>
            </a:pPr>
            <a:r>
              <a:rPr lang="de-DE" sz="1600" kern="1200" dirty="0" smtClean="0">
                <a:solidFill>
                  <a:schemeClr val="tx1"/>
                </a:solidFill>
                <a:effectLst/>
                <a:latin typeface="+mj-lt"/>
                <a:ea typeface="+mj-ea"/>
                <a:cs typeface="+mj-cs"/>
              </a:rPr>
              <a:t>hat dieselben umfassenden Zielen für Mensch und Umwelt </a:t>
            </a:r>
            <a:br>
              <a:rPr lang="de-DE" sz="1600" kern="1200" dirty="0" smtClean="0">
                <a:solidFill>
                  <a:schemeClr val="tx1"/>
                </a:solidFill>
                <a:effectLst/>
                <a:latin typeface="+mj-lt"/>
                <a:ea typeface="+mj-ea"/>
                <a:cs typeface="+mj-cs"/>
              </a:rPr>
            </a:br>
            <a:r>
              <a:rPr lang="de-DE" sz="1600" kern="1200" dirty="0" smtClean="0">
                <a:solidFill>
                  <a:schemeClr val="tx1"/>
                </a:solidFill>
                <a:effectLst/>
                <a:latin typeface="+mj-lt"/>
                <a:ea typeface="+mj-ea"/>
                <a:cs typeface="+mj-cs"/>
              </a:rPr>
              <a:t>wie </a:t>
            </a:r>
            <a:r>
              <a:rPr lang="de-DE" sz="1600" b="1" kern="1200" dirty="0" smtClean="0">
                <a:solidFill>
                  <a:schemeClr val="tx1"/>
                </a:solidFill>
                <a:effectLst/>
                <a:latin typeface="+mj-lt"/>
                <a:ea typeface="+mj-ea"/>
                <a:cs typeface="+mj-cs"/>
              </a:rPr>
              <a:t>Öko-Landbau und Agrar-Ökologie</a:t>
            </a:r>
            <a:endParaRPr lang="de-DE" sz="1600" kern="1200" dirty="0" smtClean="0">
              <a:solidFill>
                <a:schemeClr val="tx1"/>
              </a:solidFill>
              <a:effectLst/>
              <a:latin typeface="+mj-lt"/>
              <a:ea typeface="+mj-ea"/>
              <a:cs typeface="+mj-cs"/>
            </a:endParaRPr>
          </a:p>
          <a:p>
            <a:pPr marL="539750" lvl="1">
              <a:buFont typeface="Arial" panose="020B0604020202020204" pitchFamily="34" charset="0"/>
              <a:buChar char="•"/>
            </a:pPr>
            <a:r>
              <a:rPr lang="de-DE" sz="1600" dirty="0">
                <a:latin typeface="+mj-lt"/>
                <a:ea typeface="+mj-ea"/>
                <a:cs typeface="+mj-cs"/>
              </a:rPr>
              <a:t>will </a:t>
            </a:r>
            <a:r>
              <a:rPr lang="de-DE" sz="1600" dirty="0" smtClean="0">
                <a:latin typeface="+mj-lt"/>
                <a:ea typeface="+mj-ea"/>
                <a:cs typeface="+mj-cs"/>
              </a:rPr>
              <a:t>konkret </a:t>
            </a:r>
            <a:r>
              <a:rPr lang="de-DE" sz="1600" b="1" dirty="0" smtClean="0">
                <a:latin typeface="+mj-lt"/>
                <a:ea typeface="+mj-ea"/>
                <a:cs typeface="+mj-cs"/>
              </a:rPr>
              <a:t>geschädigte</a:t>
            </a:r>
            <a:r>
              <a:rPr lang="de-DE" sz="1600" dirty="0" smtClean="0">
                <a:latin typeface="+mj-lt"/>
                <a:ea typeface="+mj-ea"/>
                <a:cs typeface="+mj-cs"/>
              </a:rPr>
              <a:t> </a:t>
            </a:r>
            <a:r>
              <a:rPr lang="de-DE" sz="1600" b="1" dirty="0">
                <a:latin typeface="+mj-lt"/>
                <a:ea typeface="+mj-ea"/>
                <a:cs typeface="+mj-cs"/>
              </a:rPr>
              <a:t>Böden, Vegetation, natürliche und </a:t>
            </a:r>
            <a:r>
              <a:rPr lang="de-DE" sz="1600" b="1" dirty="0" smtClean="0">
                <a:latin typeface="+mj-lt"/>
                <a:ea typeface="+mj-ea"/>
                <a:cs typeface="+mj-cs"/>
              </a:rPr>
              <a:t>produktive Ökosysteme</a:t>
            </a:r>
            <a:r>
              <a:rPr lang="de-DE" sz="1600" b="1" dirty="0">
                <a:latin typeface="+mj-lt"/>
                <a:ea typeface="+mj-ea"/>
                <a:cs typeface="+mj-cs"/>
              </a:rPr>
              <a:t>, </a:t>
            </a:r>
            <a:r>
              <a:rPr lang="de-DE" sz="1600" b="1" dirty="0"/>
              <a:t>ländliche und urbane </a:t>
            </a:r>
            <a:r>
              <a:rPr lang="de-DE" sz="1600" b="1" dirty="0" smtClean="0"/>
              <a:t>Gemeinschaften, </a:t>
            </a:r>
            <a:r>
              <a:rPr lang="de-DE" sz="1600" b="1" dirty="0" smtClean="0">
                <a:latin typeface="+mj-lt"/>
                <a:ea typeface="+mj-ea"/>
                <a:cs typeface="+mj-cs"/>
              </a:rPr>
              <a:t>Wasserzyklen und </a:t>
            </a:r>
            <a:r>
              <a:rPr lang="de-DE" sz="1600" b="1" dirty="0">
                <a:latin typeface="+mj-lt"/>
                <a:ea typeface="+mj-ea"/>
                <a:cs typeface="+mj-cs"/>
              </a:rPr>
              <a:t>Klima wiederherstellen</a:t>
            </a:r>
            <a:r>
              <a:rPr lang="de-DE" sz="1600" dirty="0">
                <a:latin typeface="+mj-lt"/>
                <a:ea typeface="+mj-ea"/>
                <a:cs typeface="+mj-cs"/>
              </a:rPr>
              <a:t> </a:t>
            </a:r>
            <a:r>
              <a:rPr lang="de-DE" sz="1600" dirty="0" smtClean="0">
                <a:latin typeface="+mj-lt"/>
                <a:ea typeface="+mj-ea"/>
                <a:cs typeface="+mj-cs"/>
              </a:rPr>
              <a:t>und </a:t>
            </a:r>
            <a:r>
              <a:rPr lang="de-DE" sz="1600" b="1" dirty="0" smtClean="0">
                <a:latin typeface="+mj-lt"/>
                <a:ea typeface="+mj-ea"/>
                <a:cs typeface="+mj-cs"/>
              </a:rPr>
              <a:t>kontinuierlich </a:t>
            </a:r>
            <a:r>
              <a:rPr lang="de-DE" sz="1600" b="1" dirty="0">
                <a:latin typeface="+mj-lt"/>
                <a:ea typeface="+mj-ea"/>
                <a:cs typeface="+mj-cs"/>
              </a:rPr>
              <a:t>verbessern</a:t>
            </a:r>
            <a:r>
              <a:rPr lang="de-DE" sz="1600" dirty="0">
                <a:latin typeface="+mj-lt"/>
                <a:ea typeface="+mj-ea"/>
                <a:cs typeface="+mj-cs"/>
              </a:rPr>
              <a:t>.</a:t>
            </a:r>
          </a:p>
          <a:p>
            <a:pPr marL="539750" lvl="1">
              <a:buFont typeface="Arial" panose="020B0604020202020204" pitchFamily="34" charset="0"/>
              <a:buChar char="•"/>
            </a:pPr>
            <a:r>
              <a:rPr lang="de-DE" sz="1600" kern="1200" dirty="0" smtClean="0">
                <a:solidFill>
                  <a:schemeClr val="tx1"/>
                </a:solidFill>
                <a:effectLst/>
                <a:latin typeface="+mj-lt"/>
                <a:ea typeface="+mj-ea"/>
                <a:cs typeface="+mj-cs"/>
              </a:rPr>
              <a:t>und ersetzt dazu teure Inputs durch </a:t>
            </a:r>
            <a:br>
              <a:rPr lang="de-DE" sz="1600" kern="1200" dirty="0" smtClean="0">
                <a:solidFill>
                  <a:schemeClr val="tx1"/>
                </a:solidFill>
                <a:effectLst/>
                <a:latin typeface="+mj-lt"/>
                <a:ea typeface="+mj-ea"/>
                <a:cs typeface="+mj-cs"/>
              </a:rPr>
            </a:br>
            <a:r>
              <a:rPr lang="de-DE" sz="1600" b="1" kern="1200" dirty="0" smtClean="0">
                <a:solidFill>
                  <a:schemeClr val="tx1"/>
                </a:solidFill>
                <a:effectLst/>
                <a:latin typeface="+mj-lt"/>
                <a:ea typeface="+mj-ea"/>
                <a:cs typeface="+mj-cs"/>
              </a:rPr>
              <a:t>intensivierte Lebensprozesse</a:t>
            </a:r>
            <a:r>
              <a:rPr lang="de-DE" sz="1600" kern="1200" dirty="0" smtClean="0">
                <a:solidFill>
                  <a:schemeClr val="tx1"/>
                </a:solidFill>
                <a:effectLst/>
                <a:latin typeface="+mj-lt"/>
                <a:ea typeface="+mj-ea"/>
                <a:cs typeface="+mj-cs"/>
              </a:rPr>
              <a:t> in </a:t>
            </a:r>
            <a:r>
              <a:rPr lang="de-DE" sz="1600" b="1" kern="1200" dirty="0" smtClean="0">
                <a:solidFill>
                  <a:schemeClr val="tx1"/>
                </a:solidFill>
                <a:effectLst/>
                <a:latin typeface="+mj-lt"/>
                <a:ea typeface="+mj-ea"/>
                <a:cs typeface="+mj-cs"/>
              </a:rPr>
              <a:t>vielfältigen, hochproduktiven Ökosystemen</a:t>
            </a:r>
            <a:endParaRPr lang="de-DE" sz="1600" kern="1200" dirty="0" smtClean="0">
              <a:solidFill>
                <a:schemeClr val="tx1"/>
              </a:solidFill>
              <a:effectLst/>
              <a:latin typeface="+mj-lt"/>
              <a:ea typeface="+mj-ea"/>
              <a:cs typeface="+mj-cs"/>
            </a:endParaRPr>
          </a:p>
          <a:p>
            <a:pPr marL="0" indent="0">
              <a:buNone/>
            </a:pPr>
            <a:r>
              <a:rPr lang="de-DE" sz="1800" b="1" dirty="0" smtClean="0">
                <a:latin typeface="+mj-lt"/>
                <a:ea typeface="+mj-ea"/>
                <a:cs typeface="+mj-cs"/>
              </a:rPr>
              <a:t>Wie geht das?</a:t>
            </a:r>
          </a:p>
          <a:p>
            <a:pPr marL="539750" lvl="1">
              <a:buFont typeface="Arial" panose="020B0604020202020204" pitchFamily="34" charset="0"/>
              <a:buChar char="•"/>
            </a:pPr>
            <a:r>
              <a:rPr lang="de-DE" sz="1600" b="1" i="1" dirty="0" smtClean="0">
                <a:latin typeface="+mj-lt"/>
                <a:ea typeface="+mj-ea"/>
                <a:cs typeface="+mj-cs"/>
              </a:rPr>
              <a:t>Zunehmende </a:t>
            </a:r>
            <a:r>
              <a:rPr lang="de-DE" sz="1600" b="1" i="1" dirty="0">
                <a:latin typeface="+mj-lt"/>
                <a:ea typeface="+mj-ea"/>
                <a:cs typeface="+mj-cs"/>
              </a:rPr>
              <a:t>Systeme </a:t>
            </a:r>
            <a:r>
              <a:rPr lang="de-DE" sz="1600" dirty="0">
                <a:latin typeface="+mj-lt"/>
                <a:ea typeface="+mj-ea"/>
                <a:cs typeface="+mj-cs"/>
              </a:rPr>
              <a:t>liefern bei </a:t>
            </a:r>
            <a:r>
              <a:rPr lang="de-DE" sz="1600" dirty="0" smtClean="0">
                <a:latin typeface="+mj-lt"/>
                <a:ea typeface="+mj-ea"/>
                <a:cs typeface="+mj-cs"/>
              </a:rPr>
              <a:t>minimalem </a:t>
            </a:r>
            <a:r>
              <a:rPr lang="de-DE" sz="1600" dirty="0">
                <a:latin typeface="+mj-lt"/>
                <a:ea typeface="+mj-ea"/>
                <a:cs typeface="+mj-cs"/>
              </a:rPr>
              <a:t>externen Input </a:t>
            </a:r>
            <a:r>
              <a:rPr lang="de-DE" sz="1600" b="1" dirty="0">
                <a:latin typeface="+mj-lt"/>
                <a:ea typeface="+mj-ea"/>
                <a:cs typeface="+mj-cs"/>
              </a:rPr>
              <a:t>steigende Erträge an </a:t>
            </a:r>
            <a:r>
              <a:rPr lang="de-DE" sz="1600" b="1" dirty="0" smtClean="0">
                <a:latin typeface="+mj-lt"/>
                <a:ea typeface="+mj-ea"/>
                <a:cs typeface="+mj-cs"/>
              </a:rPr>
              <a:t/>
            </a:r>
            <a:br>
              <a:rPr lang="de-DE" sz="1600" b="1" dirty="0" smtClean="0">
                <a:latin typeface="+mj-lt"/>
                <a:ea typeface="+mj-ea"/>
                <a:cs typeface="+mj-cs"/>
              </a:rPr>
            </a:br>
            <a:r>
              <a:rPr lang="de-DE" sz="1600" b="1" dirty="0" smtClean="0">
                <a:latin typeface="+mj-lt"/>
                <a:ea typeface="+mj-ea"/>
                <a:cs typeface="+mj-cs"/>
              </a:rPr>
              <a:t>Nahrung</a:t>
            </a:r>
            <a:r>
              <a:rPr lang="de-DE" sz="1600" b="1" dirty="0">
                <a:latin typeface="+mj-lt"/>
                <a:ea typeface="+mj-ea"/>
                <a:cs typeface="+mj-cs"/>
              </a:rPr>
              <a:t>, Futter, </a:t>
            </a:r>
            <a:r>
              <a:rPr lang="de-DE" sz="1600" b="1" dirty="0" smtClean="0">
                <a:latin typeface="+mj-lt"/>
                <a:ea typeface="+mj-ea"/>
                <a:cs typeface="+mj-cs"/>
              </a:rPr>
              <a:t>Rohstoffen, Wirkstoffen, </a:t>
            </a:r>
            <a:r>
              <a:rPr lang="de-DE" sz="1600" b="1" dirty="0">
                <a:latin typeface="+mj-lt"/>
                <a:ea typeface="+mj-ea"/>
                <a:cs typeface="+mj-cs"/>
              </a:rPr>
              <a:t>Energie, </a:t>
            </a:r>
            <a:r>
              <a:rPr lang="de-DE" sz="1600" b="1" dirty="0" smtClean="0">
                <a:latin typeface="+mj-lt"/>
                <a:ea typeface="+mj-ea"/>
                <a:cs typeface="+mj-cs"/>
              </a:rPr>
              <a:t>Bodenaufbau und Biodiversität.</a:t>
            </a:r>
            <a:endParaRPr lang="de-DE" sz="1600" b="1" dirty="0">
              <a:latin typeface="+mj-lt"/>
              <a:ea typeface="+mj-ea"/>
              <a:cs typeface="+mj-cs"/>
            </a:endParaRPr>
          </a:p>
          <a:p>
            <a:pPr marL="539750" lvl="1">
              <a:buFont typeface="Arial" panose="020B0604020202020204" pitchFamily="34" charset="0"/>
              <a:buChar char="•"/>
            </a:pPr>
            <a:r>
              <a:rPr lang="de-DE" sz="1600" b="1" dirty="0" smtClean="0">
                <a:latin typeface="+mj-lt"/>
                <a:ea typeface="+mj-ea"/>
                <a:cs typeface="+mj-cs"/>
              </a:rPr>
              <a:t>Pflanzen und Boden binden mit Sonnenenergie </a:t>
            </a:r>
            <a:r>
              <a:rPr lang="de-DE" sz="1600" dirty="0" smtClean="0">
                <a:latin typeface="+mj-lt"/>
                <a:ea typeface="+mj-ea"/>
                <a:cs typeface="+mj-cs"/>
              </a:rPr>
              <a:t>Luft</a:t>
            </a:r>
            <a:r>
              <a:rPr lang="de-DE" sz="1600" dirty="0">
                <a:latin typeface="+mj-lt"/>
                <a:ea typeface="+mj-ea"/>
                <a:cs typeface="+mj-cs"/>
              </a:rPr>
              <a:t>, Wasser und Mineralien zu einem </a:t>
            </a:r>
            <a:r>
              <a:rPr lang="de-DE" sz="1600" dirty="0" smtClean="0">
                <a:latin typeface="+mj-lt"/>
                <a:ea typeface="+mj-ea"/>
                <a:cs typeface="+mj-cs"/>
              </a:rPr>
              <a:t/>
            </a:r>
            <a:br>
              <a:rPr lang="de-DE" sz="1600" dirty="0" smtClean="0">
                <a:latin typeface="+mj-lt"/>
                <a:ea typeface="+mj-ea"/>
                <a:cs typeface="+mj-cs"/>
              </a:rPr>
            </a:br>
            <a:r>
              <a:rPr lang="de-DE" sz="1600" b="1" dirty="0" smtClean="0">
                <a:latin typeface="+mj-lt"/>
                <a:ea typeface="+mj-ea"/>
                <a:cs typeface="+mj-cs"/>
              </a:rPr>
              <a:t>immer </a:t>
            </a:r>
            <a:r>
              <a:rPr lang="de-DE" sz="1600" b="1" dirty="0">
                <a:latin typeface="+mj-lt"/>
                <a:ea typeface="+mj-ea"/>
                <a:cs typeface="+mj-cs"/>
              </a:rPr>
              <a:t>wieder </a:t>
            </a:r>
            <a:r>
              <a:rPr lang="de-DE" sz="1600" b="1" dirty="0" smtClean="0">
                <a:latin typeface="+mj-lt"/>
                <a:ea typeface="+mj-ea"/>
                <a:cs typeface="+mj-cs"/>
              </a:rPr>
              <a:t>nachwachsenden </a:t>
            </a:r>
            <a:r>
              <a:rPr lang="de-DE" sz="1600" b="1" dirty="0">
                <a:latin typeface="+mj-lt"/>
                <a:ea typeface="+mj-ea"/>
                <a:cs typeface="+mj-cs"/>
              </a:rPr>
              <a:t>Überschuss an organischer Substanz</a:t>
            </a:r>
            <a:r>
              <a:rPr lang="de-DE" sz="1600" dirty="0">
                <a:latin typeface="+mj-lt"/>
                <a:ea typeface="+mj-ea"/>
                <a:cs typeface="+mj-cs"/>
              </a:rPr>
              <a:t>. </a:t>
            </a:r>
          </a:p>
          <a:p>
            <a:pPr marL="0" indent="0">
              <a:buNone/>
            </a:pPr>
            <a:r>
              <a:rPr lang="de-DE" sz="1800" dirty="0">
                <a:latin typeface="+mj-lt"/>
                <a:ea typeface="+mj-ea"/>
                <a:cs typeface="+mj-cs"/>
              </a:rPr>
              <a:t>Dieser Überschuss bildet die </a:t>
            </a:r>
            <a:r>
              <a:rPr lang="de-DE" sz="1800" b="1" dirty="0">
                <a:latin typeface="+mj-lt"/>
                <a:ea typeface="+mj-ea"/>
                <a:cs typeface="+mj-cs"/>
              </a:rPr>
              <a:t>nachwachsende Grundlage </a:t>
            </a:r>
            <a:endParaRPr lang="de-DE" sz="1800" b="1" dirty="0" smtClean="0">
              <a:latin typeface="+mj-lt"/>
              <a:ea typeface="+mj-ea"/>
              <a:cs typeface="+mj-cs"/>
            </a:endParaRPr>
          </a:p>
          <a:p>
            <a:pPr marL="539750" lvl="1">
              <a:buFont typeface="Arial" panose="020B0604020202020204" pitchFamily="34" charset="0"/>
              <a:buChar char="•"/>
            </a:pPr>
            <a:r>
              <a:rPr lang="de-DE" sz="1600" b="1" dirty="0">
                <a:latin typeface="+mj-lt"/>
                <a:ea typeface="+mj-ea"/>
                <a:cs typeface="+mj-cs"/>
              </a:rPr>
              <a:t>gesunder </a:t>
            </a:r>
            <a:r>
              <a:rPr lang="de-DE" sz="1600" b="1" dirty="0" smtClean="0">
                <a:latin typeface="+mj-lt"/>
                <a:ea typeface="+mj-ea"/>
                <a:cs typeface="+mj-cs"/>
              </a:rPr>
              <a:t>Betriebe</a:t>
            </a:r>
          </a:p>
          <a:p>
            <a:pPr marL="539750" lvl="1">
              <a:buFont typeface="Arial" panose="020B0604020202020204" pitchFamily="34" charset="0"/>
              <a:buChar char="•"/>
            </a:pPr>
            <a:r>
              <a:rPr lang="de-DE" sz="1600" b="1" dirty="0" smtClean="0">
                <a:latin typeface="+mj-lt"/>
                <a:ea typeface="+mj-ea"/>
                <a:cs typeface="+mj-cs"/>
              </a:rPr>
              <a:t>einer </a:t>
            </a:r>
            <a:r>
              <a:rPr lang="de-DE" sz="1600" b="1" dirty="0">
                <a:latin typeface="+mj-lt"/>
                <a:ea typeface="+mj-ea"/>
                <a:cs typeface="+mj-cs"/>
              </a:rPr>
              <a:t>nachhaltigen Gesellschaft </a:t>
            </a:r>
            <a:r>
              <a:rPr lang="de-DE" sz="1600" dirty="0">
                <a:latin typeface="+mj-lt"/>
                <a:ea typeface="+mj-ea"/>
                <a:cs typeface="+mj-cs"/>
              </a:rPr>
              <a:t>– nur verbrauchen, was nachwächst  -  und </a:t>
            </a:r>
            <a:r>
              <a:rPr lang="de-DE" sz="1600" dirty="0" smtClean="0">
                <a:latin typeface="+mj-lt"/>
                <a:ea typeface="+mj-ea"/>
                <a:cs typeface="+mj-cs"/>
              </a:rPr>
              <a:t>für</a:t>
            </a:r>
          </a:p>
          <a:p>
            <a:pPr marL="539750" lvl="1">
              <a:buFont typeface="Arial" panose="020B0604020202020204" pitchFamily="34" charset="0"/>
              <a:buChar char="•"/>
            </a:pPr>
            <a:r>
              <a:rPr lang="de-DE" sz="1600" b="1" dirty="0" smtClean="0">
                <a:latin typeface="+mj-lt"/>
                <a:ea typeface="+mj-ea"/>
                <a:cs typeface="+mj-cs"/>
              </a:rPr>
              <a:t>echtes Wachstum </a:t>
            </a:r>
            <a:r>
              <a:rPr lang="de-DE" sz="1600" dirty="0">
                <a:latin typeface="+mj-lt"/>
                <a:ea typeface="+mj-ea"/>
                <a:cs typeface="+mj-cs"/>
              </a:rPr>
              <a:t>über das Reparieren der Schäden </a:t>
            </a:r>
            <a:r>
              <a:rPr lang="de-DE" sz="1600" dirty="0" smtClean="0">
                <a:latin typeface="+mj-lt"/>
                <a:ea typeface="+mj-ea"/>
                <a:cs typeface="+mj-cs"/>
              </a:rPr>
              <a:t>hinaus</a:t>
            </a:r>
            <a:endParaRPr lang="de-DE" sz="1600" dirty="0">
              <a:latin typeface="+mj-lt"/>
              <a:ea typeface="+mj-ea"/>
              <a:cs typeface="+mj-cs"/>
            </a:endParaRPr>
          </a:p>
          <a:p>
            <a:pPr marL="0" indent="0">
              <a:buNone/>
            </a:pPr>
            <a:r>
              <a:rPr lang="de-DE" sz="1800" kern="1200" dirty="0" smtClean="0">
                <a:solidFill>
                  <a:schemeClr val="tx1"/>
                </a:solidFill>
                <a:effectLst/>
                <a:latin typeface="+mj-lt"/>
                <a:ea typeface="+mj-ea"/>
                <a:cs typeface="+mj-cs"/>
              </a:rPr>
              <a:t>Regenerativ wird </a:t>
            </a:r>
            <a:r>
              <a:rPr lang="de-DE" sz="1800" b="1" kern="1200" dirty="0" smtClean="0">
                <a:solidFill>
                  <a:schemeClr val="tx1"/>
                </a:solidFill>
                <a:effectLst/>
                <a:latin typeface="+mj-lt"/>
                <a:ea typeface="+mj-ea"/>
                <a:cs typeface="+mj-cs"/>
              </a:rPr>
              <a:t/>
            </a:r>
            <a:br>
              <a:rPr lang="de-DE" sz="1800" b="1" kern="1200" dirty="0" smtClean="0">
                <a:solidFill>
                  <a:schemeClr val="tx1"/>
                </a:solidFill>
                <a:effectLst/>
                <a:latin typeface="+mj-lt"/>
                <a:ea typeface="+mj-ea"/>
                <a:cs typeface="+mj-cs"/>
              </a:rPr>
            </a:br>
            <a:r>
              <a:rPr lang="de-DE" sz="1800" b="1" kern="1200" dirty="0" smtClean="0">
                <a:solidFill>
                  <a:schemeClr val="tx1"/>
                </a:solidFill>
                <a:effectLst/>
                <a:latin typeface="+mj-lt"/>
                <a:ea typeface="+mj-ea"/>
                <a:cs typeface="+mj-cs"/>
              </a:rPr>
              <a:t>Landwirtschaft vom Ressourcenverbraucher zur</a:t>
            </a:r>
            <a:r>
              <a:rPr lang="de-DE" sz="1800" kern="1200" dirty="0" smtClean="0">
                <a:solidFill>
                  <a:schemeClr val="tx1"/>
                </a:solidFill>
                <a:effectLst/>
                <a:latin typeface="+mj-lt"/>
                <a:ea typeface="+mj-ea"/>
                <a:cs typeface="+mj-cs"/>
              </a:rPr>
              <a:t> </a:t>
            </a:r>
            <a:r>
              <a:rPr lang="de-DE" sz="1800" b="1" kern="1200" dirty="0" smtClean="0">
                <a:solidFill>
                  <a:schemeClr val="tx1"/>
                </a:solidFill>
                <a:effectLst/>
                <a:latin typeface="+mj-lt"/>
                <a:ea typeface="+mj-ea"/>
                <a:cs typeface="+mj-cs"/>
              </a:rPr>
              <a:t>dauerhaften Ressourcenquelle</a:t>
            </a:r>
            <a:endParaRPr lang="de-DE" sz="1200" dirty="0"/>
          </a:p>
        </p:txBody>
      </p:sp>
    </p:spTree>
    <p:extLst>
      <p:ext uri="{BB962C8B-B14F-4D97-AF65-F5344CB8AC3E}">
        <p14:creationId xmlns:p14="http://schemas.microsoft.com/office/powerpoint/2010/main" val="304148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enz_h077_2005111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itel 2"/>
          <p:cNvSpPr>
            <a:spLocks noGrp="1"/>
          </p:cNvSpPr>
          <p:nvPr>
            <p:ph type="title"/>
          </p:nvPr>
        </p:nvSpPr>
        <p:spPr/>
        <p:txBody>
          <a:bodyPr/>
          <a:lstStyle/>
          <a:p>
            <a:r>
              <a:rPr lang="de-CH" dirty="0"/>
              <a:t>Regenwurm-Kot unter Buchweizen	    	          </a:t>
            </a:r>
            <a:r>
              <a:rPr lang="de-CH" dirty="0" smtClean="0"/>
              <a:t>       Betrieb </a:t>
            </a:r>
            <a:r>
              <a:rPr lang="de-CH" dirty="0"/>
              <a:t>Wenz, </a:t>
            </a:r>
            <a:r>
              <a:rPr lang="de-CH" dirty="0" smtClean="0"/>
              <a:t>2006</a:t>
            </a:r>
            <a:endParaRPr lang="de-CH" dirty="0"/>
          </a:p>
        </p:txBody>
      </p:sp>
    </p:spTree>
    <p:extLst>
      <p:ext uri="{BB962C8B-B14F-4D97-AF65-F5344CB8AC3E}">
        <p14:creationId xmlns:p14="http://schemas.microsoft.com/office/powerpoint/2010/main" val="63263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ZFwie-W_Seite_18"/>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0" y="98425"/>
            <a:ext cx="9144000" cy="6759575"/>
          </a:xfrm>
          <a:prstGeom prst="rect">
            <a:avLst/>
          </a:prstGeom>
          <a:noFill/>
          <a:ln>
            <a:noFill/>
          </a:ln>
        </p:spPr>
      </p:pic>
      <p:pic>
        <p:nvPicPr>
          <p:cNvPr id="4" name="Grafik 3" descr="Update15N_ZFwie-W_Seite_48"/>
          <p:cNvPicPr>
            <a:picLocks noGrp="1" noChangeAspect="1"/>
          </p:cNvPicPr>
          <p:nvPr isPhoto="1"/>
        </p:nvPicPr>
        <p:blipFill rotWithShape="1">
          <a:blip r:embed="rId4">
            <a:lum/>
            <a:extLst>
              <a:ext uri="{28A0092B-C50C-407E-A947-70E740481C1C}">
                <a14:useLocalDpi xmlns:a14="http://schemas.microsoft.com/office/drawing/2010/main"/>
              </a:ext>
            </a:extLst>
          </a:blip>
          <a:srcRect t="15434"/>
          <a:stretch/>
        </p:blipFill>
        <p:spPr>
          <a:xfrm>
            <a:off x="3048001" y="3047137"/>
            <a:ext cx="6096000" cy="3810864"/>
          </a:xfrm>
          <a:prstGeom prst="rect">
            <a:avLst/>
          </a:prstGeom>
          <a:noFill/>
          <a:ln>
            <a:noFill/>
          </a:ln>
        </p:spPr>
      </p:pic>
      <p:sp>
        <p:nvSpPr>
          <p:cNvPr id="3" name="Titel 2"/>
          <p:cNvSpPr>
            <a:spLocks noGrp="1"/>
          </p:cNvSpPr>
          <p:nvPr>
            <p:ph type="title" idx="4294967295"/>
          </p:nvPr>
        </p:nvSpPr>
        <p:spPr>
          <a:xfrm>
            <a:off x="914400" y="6102350"/>
            <a:ext cx="8229600" cy="70643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noAutofit/>
          </a:bodyPr>
          <a:lstStyle/>
          <a:p>
            <a:pPr fontAlgn="base">
              <a:lnSpc>
                <a:spcPct val="90000"/>
              </a:lnSpc>
              <a:spcAft>
                <a:spcPct val="0"/>
              </a:spcAft>
            </a:pPr>
            <a:r>
              <a:rPr lang="de-DE" sz="3200" b="1" dirty="0">
                <a:solidFill>
                  <a:srgbClr val="FFFFFF"/>
                </a:solidFill>
              </a:rPr>
              <a:t>Zwischenfrucht  2 </a:t>
            </a:r>
            <a:r>
              <a:rPr lang="de-DE" sz="3200" b="1" dirty="0" smtClean="0">
                <a:solidFill>
                  <a:srgbClr val="FFFFFF"/>
                </a:solidFill>
              </a:rPr>
              <a:t>   –     Wenz </a:t>
            </a:r>
            <a:r>
              <a:rPr lang="de-DE" sz="3200" b="1" dirty="0">
                <a:solidFill>
                  <a:srgbClr val="FFFFFF"/>
                </a:solidFill>
              </a:rPr>
              <a:t>2014</a:t>
            </a:r>
          </a:p>
        </p:txBody>
      </p:sp>
    </p:spTree>
    <p:extLst>
      <p:ext uri="{BB962C8B-B14F-4D97-AF65-F5344CB8AC3E}">
        <p14:creationId xmlns:p14="http://schemas.microsoft.com/office/powerpoint/2010/main" val="53885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Grafik 1" descr="Update15N_ZFwie-W_Seite_48"/>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9213"/>
            <a:ext cx="9144000" cy="6759575"/>
          </a:xfrm>
          <a:prstGeom prst="rect">
            <a:avLst/>
          </a:prstGeom>
          <a:noFill/>
          <a:ln>
            <a:noFill/>
          </a:ln>
        </p:spPr>
      </p:pic>
      <p:sp>
        <p:nvSpPr>
          <p:cNvPr id="6" name="Titel 5"/>
          <p:cNvSpPr>
            <a:spLocks noGrp="1"/>
          </p:cNvSpPr>
          <p:nvPr>
            <p:ph type="title" idx="4294967295"/>
          </p:nvPr>
        </p:nvSpPr>
        <p:spPr>
          <a:xfrm>
            <a:off x="914400" y="5913276"/>
            <a:ext cx="8229600" cy="880670"/>
          </a:xfrm>
        </p:spPr>
        <p:txBody>
          <a:bodyPr/>
          <a:lstStyle/>
          <a:p>
            <a:r>
              <a:rPr lang="de-DE" sz="2400" kern="1200" dirty="0" smtClean="0">
                <a:solidFill>
                  <a:srgbClr val="FFFFFF"/>
                </a:solidFill>
                <a:effectLst/>
                <a:latin typeface="Calibri"/>
                <a:ea typeface="+mn-ea"/>
                <a:cs typeface="+mn-cs"/>
              </a:rPr>
              <a:t>Zwischenfrucht einarbeiten und Rottesteuerung    –    Wenz 2014</a:t>
            </a:r>
            <a:endParaRPr lang="de-DE" dirty="0"/>
          </a:p>
        </p:txBody>
      </p:sp>
    </p:spTree>
    <p:extLst>
      <p:ext uri="{BB962C8B-B14F-4D97-AF65-F5344CB8AC3E}">
        <p14:creationId xmlns:p14="http://schemas.microsoft.com/office/powerpoint/2010/main" val="149166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0502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4572000" cy="3429000"/>
          </a:xfrm>
          <a:prstGeom prst="rect">
            <a:avLst/>
          </a:prstGeom>
          <a:noFill/>
          <a:ln>
            <a:noFill/>
          </a:ln>
        </p:spPr>
      </p:pic>
      <p:pic>
        <p:nvPicPr>
          <p:cNvPr id="3" name="Grafik 2" descr="P105025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a:noFill/>
          <a:ln>
            <a:noFill/>
          </a:ln>
        </p:spPr>
      </p:pic>
      <p:pic>
        <p:nvPicPr>
          <p:cNvPr id="4" name="Grafik 3" descr="P105025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0"/>
            <a:ext cx="4572000" cy="3429000"/>
          </a:xfrm>
          <a:prstGeom prst="rect">
            <a:avLst/>
          </a:prstGeom>
          <a:noFill/>
          <a:ln>
            <a:noFill/>
          </a:ln>
        </p:spPr>
      </p:pic>
      <p:pic>
        <p:nvPicPr>
          <p:cNvPr id="5" name="Grafik 4" descr="P1050252"/>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0" y="3429000"/>
            <a:ext cx="4572000" cy="3429000"/>
          </a:xfrm>
          <a:prstGeom prst="rect">
            <a:avLst/>
          </a:prstGeom>
          <a:noFill/>
          <a:ln>
            <a:noFill/>
          </a:ln>
        </p:spPr>
      </p:pic>
      <p:sp>
        <p:nvSpPr>
          <p:cNvPr id="6" name="Titel 5"/>
          <p:cNvSpPr>
            <a:spLocks noGrp="1"/>
          </p:cNvSpPr>
          <p:nvPr>
            <p:ph type="title"/>
          </p:nvPr>
        </p:nvSpPr>
        <p:spPr>
          <a:xfrm>
            <a:off x="0" y="6021288"/>
            <a:ext cx="9144000" cy="848813"/>
          </a:xfrm>
        </p:spPr>
        <p:txBody>
          <a:bodyPr>
            <a:noAutofit/>
          </a:bodyPr>
          <a:lstStyle/>
          <a:p>
            <a:r>
              <a:rPr lang="de-CH" sz="3600" dirty="0" smtClean="0">
                <a:solidFill>
                  <a:schemeClr val="bg1"/>
                </a:solidFill>
              </a:rPr>
              <a:t>Vergleich Wenz </a:t>
            </a:r>
            <a:r>
              <a:rPr lang="de-CH" sz="1800" dirty="0" smtClean="0">
                <a:solidFill>
                  <a:schemeClr val="bg1"/>
                </a:solidFill>
              </a:rPr>
              <a:t>(Dinkel)</a:t>
            </a:r>
            <a:r>
              <a:rPr lang="de-CH" sz="3600" dirty="0" smtClean="0">
                <a:solidFill>
                  <a:schemeClr val="bg1"/>
                </a:solidFill>
              </a:rPr>
              <a:t>       Nachbarfeld </a:t>
            </a:r>
            <a:r>
              <a:rPr lang="de-CH" sz="1800" dirty="0" smtClean="0">
                <a:solidFill>
                  <a:schemeClr val="bg1"/>
                </a:solidFill>
              </a:rPr>
              <a:t>(Weizen)</a:t>
            </a:r>
            <a:r>
              <a:rPr lang="de-CH" sz="4800" dirty="0" smtClean="0">
                <a:solidFill>
                  <a:schemeClr val="bg1"/>
                </a:solidFill>
              </a:rPr>
              <a:t>,</a:t>
            </a:r>
            <a:r>
              <a:rPr lang="de-CH" sz="2400" dirty="0" smtClean="0">
                <a:solidFill>
                  <a:schemeClr val="bg1"/>
                </a:solidFill>
              </a:rPr>
              <a:t>Feb </a:t>
            </a:r>
            <a:r>
              <a:rPr lang="de-CH" sz="2400" dirty="0">
                <a:solidFill>
                  <a:schemeClr val="bg1"/>
                </a:solidFill>
              </a:rPr>
              <a:t>2014</a:t>
            </a:r>
          </a:p>
        </p:txBody>
      </p:sp>
    </p:spTree>
    <p:extLst>
      <p:ext uri="{BB962C8B-B14F-4D97-AF65-F5344CB8AC3E}">
        <p14:creationId xmlns:p14="http://schemas.microsoft.com/office/powerpoint/2010/main" val="3218314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Wenz_h074_2006080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489086" y="0"/>
            <a:ext cx="4642216" cy="7101408"/>
          </a:xfrm>
          <a:prstGeom prst="rect">
            <a:avLst/>
          </a:prstGeom>
          <a:noFill/>
          <a:ln>
            <a:noFill/>
          </a:ln>
        </p:spPr>
      </p:pic>
      <p:pic>
        <p:nvPicPr>
          <p:cNvPr id="3" name="Grafik 2" descr="Wenz_h075_20060808"/>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 y="0"/>
            <a:ext cx="4522305" cy="6957392"/>
          </a:xfrm>
          <a:prstGeom prst="rect">
            <a:avLst/>
          </a:prstGeom>
          <a:noFill/>
          <a:ln>
            <a:noFill/>
          </a:ln>
        </p:spPr>
      </p:pic>
      <p:sp>
        <p:nvSpPr>
          <p:cNvPr id="4" name="Titel 3"/>
          <p:cNvSpPr>
            <a:spLocks noGrp="1"/>
          </p:cNvSpPr>
          <p:nvPr>
            <p:ph type="title"/>
          </p:nvPr>
        </p:nvSpPr>
        <p:spPr>
          <a:xfrm>
            <a:off x="108857" y="6309320"/>
            <a:ext cx="8860972" cy="381000"/>
          </a:xfrm>
        </p:spPr>
        <p:txBody>
          <a:bodyPr>
            <a:noAutofit/>
          </a:bodyPr>
          <a:lstStyle/>
          <a:p>
            <a:r>
              <a:rPr lang="de-CH" sz="2000" dirty="0">
                <a:solidFill>
                  <a:schemeClr val="bg1"/>
                </a:solidFill>
              </a:rPr>
              <a:t>Wenz			             Bodenprofil                      </a:t>
            </a:r>
            <a:r>
              <a:rPr lang="de-CH" sz="2000" dirty="0" smtClean="0">
                <a:solidFill>
                  <a:schemeClr val="bg1"/>
                </a:solidFill>
              </a:rPr>
              <a:t>      Nachbarfeld</a:t>
            </a:r>
            <a:r>
              <a:rPr lang="de-CH" sz="2000" dirty="0">
                <a:solidFill>
                  <a:schemeClr val="bg1"/>
                </a:solidFill>
              </a:rPr>
              <a:t>, Feb </a:t>
            </a:r>
            <a:r>
              <a:rPr lang="de-CH" sz="2000" dirty="0" smtClean="0">
                <a:solidFill>
                  <a:schemeClr val="bg1"/>
                </a:solidFill>
              </a:rPr>
              <a:t>2006</a:t>
            </a:r>
            <a:endParaRPr lang="de-CH" sz="2000" dirty="0">
              <a:solidFill>
                <a:schemeClr val="bg1"/>
              </a:solidFill>
            </a:endParaRPr>
          </a:p>
        </p:txBody>
      </p:sp>
    </p:spTree>
    <p:extLst>
      <p:ext uri="{BB962C8B-B14F-4D97-AF65-F5344CB8AC3E}">
        <p14:creationId xmlns:p14="http://schemas.microsoft.com/office/powerpoint/2010/main" val="3483876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Aufschluss der Mineralstoffe     Hof Braun 2015</a:t>
            </a:r>
            <a:endParaRPr lang="de-DE" dirty="0"/>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34476" cy="6872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7262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237312"/>
            <a:ext cx="9144000" cy="620688"/>
          </a:xfrm>
        </p:spPr>
        <p:txBody>
          <a:bodyPr>
            <a:normAutofit fontScale="90000"/>
          </a:bodyPr>
          <a:lstStyle/>
          <a:p>
            <a:r>
              <a:rPr lang="de-CH" b="0" dirty="0" smtClean="0"/>
              <a:t>Wurzelbilder		 </a:t>
            </a:r>
            <a:r>
              <a:rPr lang="de-CH" sz="3600" b="0" dirty="0" smtClean="0"/>
              <a:t>Lore Kutschera</a:t>
            </a:r>
            <a:endParaRPr lang="de-CH" sz="3600" dirty="0"/>
          </a:p>
        </p:txBody>
      </p:sp>
      <p:sp>
        <p:nvSpPr>
          <p:cNvPr id="3" name="Inhaltsplatzhalter 2"/>
          <p:cNvSpPr>
            <a:spLocks noGrp="1"/>
          </p:cNvSpPr>
          <p:nvPr>
            <p:ph idx="1"/>
          </p:nvPr>
        </p:nvSpPr>
        <p:spPr/>
        <p:txBody>
          <a:bodyPr/>
          <a:lstStyle/>
          <a:p>
            <a:endParaRPr lang="de-CH"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7" y="457474"/>
            <a:ext cx="9144000" cy="592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7485815" y="5406922"/>
            <a:ext cx="1999397" cy="523220"/>
          </a:xfrm>
          <a:prstGeom prst="rect">
            <a:avLst/>
          </a:prstGeom>
        </p:spPr>
        <p:txBody>
          <a:bodyPr wrap="square">
            <a:spAutoFit/>
          </a:bodyPr>
          <a:lstStyle/>
          <a:p>
            <a:endParaRPr lang="de-CH" sz="1400" dirty="0">
              <a:latin typeface="+mn-lt"/>
            </a:endParaRPr>
          </a:p>
          <a:p>
            <a:r>
              <a:rPr lang="de-CH" sz="1400" dirty="0">
                <a:latin typeface="+mn-lt"/>
              </a:rPr>
              <a:t>Quelle: Kutschera</a:t>
            </a:r>
          </a:p>
        </p:txBody>
      </p:sp>
    </p:spTree>
    <p:extLst>
      <p:ext uri="{BB962C8B-B14F-4D97-AF65-F5344CB8AC3E}">
        <p14:creationId xmlns:p14="http://schemas.microsoft.com/office/powerpoint/2010/main" val="3193350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647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0" y="6471966"/>
            <a:ext cx="9143999" cy="386034"/>
          </a:xfrm>
        </p:spPr>
        <p:txBody>
          <a:bodyPr>
            <a:normAutofit fontScale="90000"/>
          </a:bodyPr>
          <a:lstStyle/>
          <a:p>
            <a:r>
              <a:rPr lang="de-CH" sz="3600" b="0" dirty="0" smtClean="0"/>
              <a:t>Klee-Gras-Kräuter-Mischung  	        Hof Braun 2015</a:t>
            </a:r>
            <a:endParaRPr lang="de-CH" sz="3600" dirty="0"/>
          </a:p>
        </p:txBody>
      </p:sp>
    </p:spTree>
    <p:extLst>
      <p:ext uri="{BB962C8B-B14F-4D97-AF65-F5344CB8AC3E}">
        <p14:creationId xmlns:p14="http://schemas.microsoft.com/office/powerpoint/2010/main" val="2714305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245600" cy="694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032000" y="6218238"/>
            <a:ext cx="7112000" cy="639762"/>
          </a:xfrm>
        </p:spPr>
        <p:txBody>
          <a:bodyPr>
            <a:normAutofit/>
          </a:bodyPr>
          <a:lstStyle/>
          <a:p>
            <a:r>
              <a:rPr lang="de-DE" dirty="0" smtClean="0">
                <a:solidFill>
                  <a:schemeClr val="bg1"/>
                </a:solidFill>
              </a:rPr>
              <a:t>Roggen mit Untersaat</a:t>
            </a:r>
            <a:r>
              <a:rPr lang="de-DE" baseline="0" dirty="0" smtClean="0">
                <a:solidFill>
                  <a:schemeClr val="bg1"/>
                </a:solidFill>
              </a:rPr>
              <a:t>          </a:t>
            </a:r>
            <a:r>
              <a:rPr lang="de-DE" sz="2000" baseline="0" dirty="0" smtClean="0">
                <a:solidFill>
                  <a:schemeClr val="bg1"/>
                </a:solidFill>
              </a:rPr>
              <a:t>Hof Braun 2015</a:t>
            </a:r>
            <a:endParaRPr lang="de-DE" dirty="0">
              <a:solidFill>
                <a:schemeClr val="bg1"/>
              </a:solidFill>
            </a:endParaRPr>
          </a:p>
        </p:txBody>
      </p:sp>
    </p:spTree>
    <p:extLst>
      <p:ext uri="{BB962C8B-B14F-4D97-AF65-F5344CB8AC3E}">
        <p14:creationId xmlns:p14="http://schemas.microsoft.com/office/powerpoint/2010/main" val="13416880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988596" y="4624659"/>
            <a:ext cx="3155404" cy="2233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0" y="6243956"/>
            <a:ext cx="6896100" cy="639762"/>
          </a:xfrm>
        </p:spPr>
        <p:txBody>
          <a:bodyPr>
            <a:normAutofit/>
          </a:bodyPr>
          <a:lstStyle/>
          <a:p>
            <a:pPr algn="l"/>
            <a:r>
              <a:rPr lang="de-DE" dirty="0" smtClean="0">
                <a:solidFill>
                  <a:schemeClr val="bg1"/>
                </a:solidFill>
              </a:rPr>
              <a:t>Roggen mit Untersaat</a:t>
            </a:r>
            <a:r>
              <a:rPr lang="de-DE" baseline="0" dirty="0" smtClean="0">
                <a:solidFill>
                  <a:schemeClr val="bg1"/>
                </a:solidFill>
              </a:rPr>
              <a:t>     </a:t>
            </a:r>
            <a:r>
              <a:rPr lang="de-DE" sz="2000" baseline="0" dirty="0" smtClean="0">
                <a:solidFill>
                  <a:schemeClr val="bg1"/>
                </a:solidFill>
              </a:rPr>
              <a:t>Hof Braun 2015</a:t>
            </a:r>
            <a:endParaRPr lang="de-DE" dirty="0">
              <a:solidFill>
                <a:schemeClr val="bg1"/>
              </a:solidFill>
            </a:endParaRPr>
          </a:p>
        </p:txBody>
      </p:sp>
    </p:spTree>
    <p:extLst>
      <p:ext uri="{BB962C8B-B14F-4D97-AF65-F5344CB8AC3E}">
        <p14:creationId xmlns:p14="http://schemas.microsoft.com/office/powerpoint/2010/main" val="3287377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r>
              <a:rPr lang="de-CH" sz="2800" b="1" dirty="0">
                <a:solidFill>
                  <a:schemeClr val="tx2"/>
                </a:solidFill>
              </a:rPr>
              <a:t>Trend </a:t>
            </a:r>
            <a:r>
              <a:rPr lang="de-CH" sz="2800" dirty="0">
                <a:solidFill>
                  <a:schemeClr val="tx2"/>
                </a:solidFill>
              </a:rPr>
              <a:t>- Globale Ressourcen-Entwicklung</a:t>
            </a:r>
          </a:p>
        </p:txBody>
      </p:sp>
      <p:grpSp>
        <p:nvGrpSpPr>
          <p:cNvPr id="17" name="Group 574"/>
          <p:cNvGrpSpPr>
            <a:grpSpLocks/>
          </p:cNvGrpSpPr>
          <p:nvPr/>
        </p:nvGrpSpPr>
        <p:grpSpPr bwMode="auto">
          <a:xfrm>
            <a:off x="334009" y="1742005"/>
            <a:ext cx="1294475" cy="1267395"/>
            <a:chOff x="3780" y="1094"/>
            <a:chExt cx="750" cy="743"/>
          </a:xfrm>
        </p:grpSpPr>
        <p:sp>
          <p:nvSpPr>
            <p:cNvPr id="18"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19"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0"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1"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2"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4"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5"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0" name="Rechteck 29"/>
          <p:cNvSpPr/>
          <p:nvPr/>
        </p:nvSpPr>
        <p:spPr bwMode="auto">
          <a:xfrm>
            <a:off x="2196944" y="1726784"/>
            <a:ext cx="3990109" cy="3593361"/>
          </a:xfrm>
          <a:prstGeom prst="rect">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2" name="Freihandform 31"/>
          <p:cNvSpPr/>
          <p:nvPr/>
        </p:nvSpPr>
        <p:spPr bwMode="auto">
          <a:xfrm>
            <a:off x="2185067" y="3186810"/>
            <a:ext cx="4001985" cy="1492068"/>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3226" h="1670198">
                <a:moveTo>
                  <a:pt x="0" y="1670198"/>
                </a:moveTo>
                <a:cubicBezTo>
                  <a:pt x="279070" y="1662281"/>
                  <a:pt x="558140" y="1654364"/>
                  <a:pt x="807522" y="1587071"/>
                </a:cubicBezTo>
                <a:cubicBezTo>
                  <a:pt x="1056904" y="1519778"/>
                  <a:pt x="1262743" y="1399045"/>
                  <a:pt x="1496291" y="1266437"/>
                </a:cubicBezTo>
                <a:cubicBezTo>
                  <a:pt x="1729839" y="1133829"/>
                  <a:pt x="2016827" y="961637"/>
                  <a:pt x="2208811" y="791424"/>
                </a:cubicBezTo>
                <a:cubicBezTo>
                  <a:pt x="2400795" y="621211"/>
                  <a:pt x="2519549" y="369850"/>
                  <a:pt x="2648198" y="245159"/>
                </a:cubicBezTo>
                <a:cubicBezTo>
                  <a:pt x="2776847" y="120468"/>
                  <a:pt x="2885705" y="82862"/>
                  <a:pt x="2980707" y="43278"/>
                </a:cubicBezTo>
                <a:cubicBezTo>
                  <a:pt x="3075709" y="3694"/>
                  <a:pt x="3144982" y="-10161"/>
                  <a:pt x="3218213" y="7652"/>
                </a:cubicBezTo>
                <a:cubicBezTo>
                  <a:pt x="3291444" y="25465"/>
                  <a:pt x="3340925" y="-10161"/>
                  <a:pt x="3420094" y="150156"/>
                </a:cubicBezTo>
                <a:cubicBezTo>
                  <a:pt x="3499263" y="310473"/>
                  <a:pt x="3594265" y="791424"/>
                  <a:pt x="3693226" y="969554"/>
                </a:cubicBezTo>
              </a:path>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4" name="Freihandform 33"/>
          <p:cNvSpPr/>
          <p:nvPr/>
        </p:nvSpPr>
        <p:spPr bwMode="auto">
          <a:xfrm>
            <a:off x="2206842" y="2847650"/>
            <a:ext cx="4609606" cy="2161757"/>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3693226"/>
              <a:gd name="connsiteY0" fmla="*/ 1673714 h 1673714"/>
              <a:gd name="connsiteX1" fmla="*/ 807522 w 3693226"/>
              <a:gd name="connsiteY1" fmla="*/ 1590587 h 1673714"/>
              <a:gd name="connsiteX2" fmla="*/ 1496291 w 3693226"/>
              <a:gd name="connsiteY2" fmla="*/ 1269953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885530 h 1885530"/>
              <a:gd name="connsiteX1" fmla="*/ 807522 w 3693226"/>
              <a:gd name="connsiteY1" fmla="*/ 1802403 h 1885530"/>
              <a:gd name="connsiteX2" fmla="*/ 1601767 w 3693226"/>
              <a:gd name="connsiteY2" fmla="*/ 1553021 h 1885530"/>
              <a:gd name="connsiteX3" fmla="*/ 2208811 w 3693226"/>
              <a:gd name="connsiteY3" fmla="*/ 1006756 h 1885530"/>
              <a:gd name="connsiteX4" fmla="*/ 2744085 w 3693226"/>
              <a:gd name="connsiteY4" fmla="*/ 555493 h 1885530"/>
              <a:gd name="connsiteX5" fmla="*/ 3067005 w 3693226"/>
              <a:gd name="connsiteY5" fmla="*/ 9228 h 1885530"/>
              <a:gd name="connsiteX6" fmla="*/ 3218213 w 3693226"/>
              <a:gd name="connsiteY6" fmla="*/ 222984 h 1885530"/>
              <a:gd name="connsiteX7" fmla="*/ 3420094 w 3693226"/>
              <a:gd name="connsiteY7" fmla="*/ 365488 h 1885530"/>
              <a:gd name="connsiteX8" fmla="*/ 3693226 w 3693226"/>
              <a:gd name="connsiteY8" fmla="*/ 1184886 h 1885530"/>
              <a:gd name="connsiteX0" fmla="*/ 0 w 3693226"/>
              <a:gd name="connsiteY0" fmla="*/ 2171803 h 2171803"/>
              <a:gd name="connsiteX1" fmla="*/ 807522 w 3693226"/>
              <a:gd name="connsiteY1" fmla="*/ 2088676 h 2171803"/>
              <a:gd name="connsiteX2" fmla="*/ 1601767 w 3693226"/>
              <a:gd name="connsiteY2" fmla="*/ 1839294 h 2171803"/>
              <a:gd name="connsiteX3" fmla="*/ 2208811 w 3693226"/>
              <a:gd name="connsiteY3" fmla="*/ 1293029 h 2171803"/>
              <a:gd name="connsiteX4" fmla="*/ 2744085 w 3693226"/>
              <a:gd name="connsiteY4" fmla="*/ 841766 h 2171803"/>
              <a:gd name="connsiteX5" fmla="*/ 3067005 w 3693226"/>
              <a:gd name="connsiteY5" fmla="*/ 295501 h 2171803"/>
              <a:gd name="connsiteX6" fmla="*/ 3314099 w 3693226"/>
              <a:gd name="connsiteY6" fmla="*/ 10493 h 2171803"/>
              <a:gd name="connsiteX7" fmla="*/ 3420094 w 3693226"/>
              <a:gd name="connsiteY7" fmla="*/ 651761 h 2171803"/>
              <a:gd name="connsiteX8" fmla="*/ 3693226 w 3693226"/>
              <a:gd name="connsiteY8" fmla="*/ 1471159 h 2171803"/>
              <a:gd name="connsiteX0" fmla="*/ 0 w 3693226"/>
              <a:gd name="connsiteY0" fmla="*/ 2161757 h 2161757"/>
              <a:gd name="connsiteX1" fmla="*/ 807522 w 3693226"/>
              <a:gd name="connsiteY1" fmla="*/ 2078630 h 2161757"/>
              <a:gd name="connsiteX2" fmla="*/ 1601767 w 3693226"/>
              <a:gd name="connsiteY2" fmla="*/ 1829248 h 2161757"/>
              <a:gd name="connsiteX3" fmla="*/ 2208811 w 3693226"/>
              <a:gd name="connsiteY3" fmla="*/ 1282983 h 2161757"/>
              <a:gd name="connsiteX4" fmla="*/ 2744085 w 3693226"/>
              <a:gd name="connsiteY4" fmla="*/ 831720 h 2161757"/>
              <a:gd name="connsiteX5" fmla="*/ 3067005 w 3693226"/>
              <a:gd name="connsiteY5" fmla="*/ 285455 h 2161757"/>
              <a:gd name="connsiteX6" fmla="*/ 3314099 w 3693226"/>
              <a:gd name="connsiteY6" fmla="*/ 447 h 2161757"/>
              <a:gd name="connsiteX7" fmla="*/ 3496803 w 3693226"/>
              <a:gd name="connsiteY7" fmla="*/ 344832 h 2161757"/>
              <a:gd name="connsiteX8" fmla="*/ 3693226 w 3693226"/>
              <a:gd name="connsiteY8" fmla="*/ 1461113 h 2161757"/>
              <a:gd name="connsiteX0" fmla="*/ 0 w 3721992"/>
              <a:gd name="connsiteY0" fmla="*/ 2161757 h 2161757"/>
              <a:gd name="connsiteX1" fmla="*/ 807522 w 3721992"/>
              <a:gd name="connsiteY1" fmla="*/ 2078630 h 2161757"/>
              <a:gd name="connsiteX2" fmla="*/ 1601767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400584 w 3721992"/>
              <a:gd name="connsiteY3" fmla="*/ 1377986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1992" h="2161757">
                <a:moveTo>
                  <a:pt x="0" y="2161757"/>
                </a:moveTo>
                <a:cubicBezTo>
                  <a:pt x="279070" y="2153840"/>
                  <a:pt x="521384" y="2134048"/>
                  <a:pt x="807522" y="2078630"/>
                </a:cubicBezTo>
                <a:cubicBezTo>
                  <a:pt x="1093660" y="2023212"/>
                  <a:pt x="1451321" y="1946022"/>
                  <a:pt x="1716831" y="1829248"/>
                </a:cubicBezTo>
                <a:cubicBezTo>
                  <a:pt x="1982341" y="1712474"/>
                  <a:pt x="2229375" y="1544241"/>
                  <a:pt x="2400584" y="1377986"/>
                </a:cubicBezTo>
                <a:cubicBezTo>
                  <a:pt x="2571793" y="1211731"/>
                  <a:pt x="2633015" y="1013808"/>
                  <a:pt x="2744085" y="831720"/>
                </a:cubicBezTo>
                <a:cubicBezTo>
                  <a:pt x="2855155" y="649632"/>
                  <a:pt x="2972003" y="424000"/>
                  <a:pt x="3067005" y="285455"/>
                </a:cubicBezTo>
                <a:cubicBezTo>
                  <a:pt x="3162007" y="146910"/>
                  <a:pt x="3242466" y="-9449"/>
                  <a:pt x="3314099" y="447"/>
                </a:cubicBezTo>
                <a:cubicBezTo>
                  <a:pt x="3385732" y="10343"/>
                  <a:pt x="3417634" y="184515"/>
                  <a:pt x="3496803" y="344832"/>
                </a:cubicBezTo>
                <a:cubicBezTo>
                  <a:pt x="3575972" y="505149"/>
                  <a:pt x="3623031" y="1021726"/>
                  <a:pt x="3721992" y="1199856"/>
                </a:cubicBezTo>
              </a:path>
            </a:pathLst>
          </a:custGeom>
          <a:noFill/>
          <a:ln w="127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rgbClr val="0000FF"/>
              </a:solidFill>
              <a:effectLst/>
              <a:latin typeface="Times New Roman" pitchFamily="18" charset="0"/>
            </a:endParaRPr>
          </a:p>
        </p:txBody>
      </p:sp>
      <p:grpSp>
        <p:nvGrpSpPr>
          <p:cNvPr id="4" name="Gruppieren 3"/>
          <p:cNvGrpSpPr/>
          <p:nvPr/>
        </p:nvGrpSpPr>
        <p:grpSpPr>
          <a:xfrm>
            <a:off x="3327816" y="3420902"/>
            <a:ext cx="552351" cy="513874"/>
            <a:chOff x="370862" y="5163466"/>
            <a:chExt cx="552351" cy="513874"/>
          </a:xfrm>
        </p:grpSpPr>
        <p:grpSp>
          <p:nvGrpSpPr>
            <p:cNvPr id="35" name="Group 574"/>
            <p:cNvGrpSpPr>
              <a:grpSpLocks/>
            </p:cNvGrpSpPr>
            <p:nvPr/>
          </p:nvGrpSpPr>
          <p:grpSpPr bwMode="auto">
            <a:xfrm>
              <a:off x="370862" y="5163466"/>
              <a:ext cx="552351" cy="513874"/>
              <a:chOff x="3780" y="1094"/>
              <a:chExt cx="750" cy="743"/>
            </a:xfrm>
          </p:grpSpPr>
          <p:sp>
            <p:nvSpPr>
              <p:cNvPr id="53"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4"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5"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6"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7"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8"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9"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0"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1"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3"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4"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9" name="Oval 602"/>
            <p:cNvSpPr>
              <a:spLocks noChangeArrowheads="1"/>
            </p:cNvSpPr>
            <p:nvPr/>
          </p:nvSpPr>
          <p:spPr bwMode="auto">
            <a:xfrm>
              <a:off x="441676" y="5193450"/>
              <a:ext cx="407687" cy="4084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nchor="ctr" anchorCtr="1"/>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spcBef>
                  <a:spcPct val="50000"/>
                </a:spcBef>
              </a:pPr>
              <a:r>
                <a:rPr lang="de-CH" altLang="de-DE" sz="4000" b="1" dirty="0">
                  <a:solidFill>
                    <a:srgbClr val="009900"/>
                  </a:solidFill>
                </a:rPr>
                <a:t>+</a:t>
              </a:r>
            </a:p>
          </p:txBody>
        </p:sp>
      </p:grpSp>
      <p:grpSp>
        <p:nvGrpSpPr>
          <p:cNvPr id="3" name="Gruppieren 2"/>
          <p:cNvGrpSpPr/>
          <p:nvPr/>
        </p:nvGrpSpPr>
        <p:grpSpPr>
          <a:xfrm>
            <a:off x="5400671" y="3420902"/>
            <a:ext cx="552351" cy="535587"/>
            <a:chOff x="1274248" y="5142787"/>
            <a:chExt cx="552351" cy="535587"/>
          </a:xfrm>
        </p:grpSpPr>
        <p:grpSp>
          <p:nvGrpSpPr>
            <p:cNvPr id="36" name="Group 587"/>
            <p:cNvGrpSpPr>
              <a:grpSpLocks/>
            </p:cNvGrpSpPr>
            <p:nvPr/>
          </p:nvGrpSpPr>
          <p:grpSpPr bwMode="auto">
            <a:xfrm>
              <a:off x="1274248" y="5164500"/>
              <a:ext cx="552351" cy="513874"/>
              <a:chOff x="3780" y="1094"/>
              <a:chExt cx="750" cy="743"/>
            </a:xfrm>
          </p:grpSpPr>
          <p:sp>
            <p:nvSpPr>
              <p:cNvPr id="41" name="Oval 588"/>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2" name="Oval 589"/>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3" name="Oval 590"/>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4" name="Oval 591"/>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5" name="Line 592"/>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6" name="Line 593"/>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7" name="Line 594"/>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8" name="Line 595"/>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9" name="Line 596"/>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0" name="Line 597"/>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 name="Line 598"/>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2" name="Line 599"/>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40" name="Oval 603"/>
            <p:cNvSpPr>
              <a:spLocks noChangeArrowheads="1"/>
            </p:cNvSpPr>
            <p:nvPr/>
          </p:nvSpPr>
          <p:spPr bwMode="auto">
            <a:xfrm>
              <a:off x="1351132" y="5142787"/>
              <a:ext cx="407687" cy="4084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nchor="ctr" anchorCtr="1"/>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spcBef>
                  <a:spcPct val="50000"/>
                </a:spcBef>
              </a:pPr>
              <a:r>
                <a:rPr lang="de-CH" altLang="de-DE" sz="4000" b="1" dirty="0">
                  <a:solidFill>
                    <a:srgbClr val="FF0000"/>
                  </a:solidFill>
                </a:rPr>
                <a:t>-</a:t>
              </a:r>
            </a:p>
          </p:txBody>
        </p:sp>
      </p:grpSp>
      <p:sp>
        <p:nvSpPr>
          <p:cNvPr id="65" name="Inhaltsplatzhalter 2"/>
          <p:cNvSpPr>
            <a:spLocks noGrp="1"/>
          </p:cNvSpPr>
          <p:nvPr>
            <p:ph idx="1"/>
          </p:nvPr>
        </p:nvSpPr>
        <p:spPr>
          <a:xfrm>
            <a:off x="7151391" y="1467793"/>
            <a:ext cx="1697739" cy="4114800"/>
          </a:xfrm>
        </p:spPr>
        <p:txBody>
          <a:bodyPr/>
          <a:lstStyle/>
          <a:p>
            <a:r>
              <a:rPr lang="de-CH" sz="1600" dirty="0" smtClean="0"/>
              <a:t>Bodenschätze</a:t>
            </a:r>
            <a:endParaRPr lang="de-CH" sz="1600" dirty="0"/>
          </a:p>
          <a:p>
            <a:pPr>
              <a:buFont typeface="Arial" panose="020B0604020202020204" pitchFamily="34" charset="0"/>
              <a:buChar char="•"/>
            </a:pPr>
            <a:r>
              <a:rPr lang="de-CH" sz="1600" dirty="0" smtClean="0"/>
              <a:t>Mineralisch</a:t>
            </a:r>
            <a:endParaRPr lang="de-CH" sz="1600" dirty="0"/>
          </a:p>
          <a:p>
            <a:pPr>
              <a:buFont typeface="Arial" panose="020B0604020202020204" pitchFamily="34" charset="0"/>
              <a:buChar char="•"/>
            </a:pPr>
            <a:r>
              <a:rPr lang="de-CH" sz="1600" dirty="0"/>
              <a:t>Fossil</a:t>
            </a:r>
          </a:p>
          <a:p>
            <a:endParaRPr lang="de-CH" sz="1600" dirty="0" smtClean="0">
              <a:solidFill>
                <a:srgbClr val="009900"/>
              </a:solidFill>
            </a:endParaRPr>
          </a:p>
          <a:p>
            <a:r>
              <a:rPr lang="de-CH" sz="1600" dirty="0" smtClean="0">
                <a:solidFill>
                  <a:srgbClr val="009900"/>
                </a:solidFill>
              </a:rPr>
              <a:t>Biomasse</a:t>
            </a:r>
            <a:endParaRPr lang="de-CH" sz="1600" dirty="0">
              <a:solidFill>
                <a:srgbClr val="009900"/>
              </a:solidFill>
            </a:endParaRPr>
          </a:p>
          <a:p>
            <a:r>
              <a:rPr lang="de-CH" sz="1600" dirty="0">
                <a:solidFill>
                  <a:srgbClr val="009900"/>
                </a:solidFill>
              </a:rPr>
              <a:t>Boden</a:t>
            </a:r>
          </a:p>
          <a:p>
            <a:r>
              <a:rPr lang="de-CH" sz="1600" dirty="0">
                <a:solidFill>
                  <a:srgbClr val="009900"/>
                </a:solidFill>
              </a:rPr>
              <a:t>Biodiversität</a:t>
            </a:r>
          </a:p>
          <a:p>
            <a:pPr marL="0" indent="0"/>
            <a:endParaRPr lang="de-CH" sz="1600" dirty="0"/>
          </a:p>
          <a:p>
            <a:r>
              <a:rPr lang="de-CH" sz="1600" dirty="0">
                <a:solidFill>
                  <a:srgbClr val="0000FF"/>
                </a:solidFill>
              </a:rPr>
              <a:t>Menschen</a:t>
            </a:r>
          </a:p>
          <a:p>
            <a:r>
              <a:rPr lang="de-CH" sz="1600" dirty="0" smtClean="0">
                <a:solidFill>
                  <a:srgbClr val="0000FF"/>
                </a:solidFill>
              </a:rPr>
              <a:t>Wirtschaft</a:t>
            </a:r>
            <a:endParaRPr lang="de-CH" sz="1600" dirty="0">
              <a:solidFill>
                <a:srgbClr val="0000FF"/>
              </a:solidFill>
            </a:endParaRPr>
          </a:p>
          <a:p>
            <a:endParaRPr lang="de-CH" sz="1400" dirty="0"/>
          </a:p>
        </p:txBody>
      </p:sp>
      <p:sp>
        <p:nvSpPr>
          <p:cNvPr id="5" name="Textfeld 4"/>
          <p:cNvSpPr txBox="1"/>
          <p:nvPr/>
        </p:nvSpPr>
        <p:spPr>
          <a:xfrm>
            <a:off x="5296395" y="5320145"/>
            <a:ext cx="890657" cy="276999"/>
          </a:xfrm>
          <a:prstGeom prst="rect">
            <a:avLst/>
          </a:prstGeom>
          <a:noFill/>
        </p:spPr>
        <p:txBody>
          <a:bodyPr wrap="square" rtlCol="0">
            <a:spAutoFit/>
          </a:bodyPr>
          <a:lstStyle/>
          <a:p>
            <a:pPr algn="r"/>
            <a:r>
              <a:rPr lang="de-CH" dirty="0" smtClean="0">
                <a:latin typeface="+mj-lt"/>
              </a:rPr>
              <a:t>Zeit</a:t>
            </a:r>
            <a:endParaRPr lang="de-CH" dirty="0">
              <a:latin typeface="+mj-lt"/>
            </a:endParaRPr>
          </a:p>
        </p:txBody>
      </p:sp>
      <p:sp>
        <p:nvSpPr>
          <p:cNvPr id="66" name="Textfeld 65"/>
          <p:cNvSpPr txBox="1"/>
          <p:nvPr/>
        </p:nvSpPr>
        <p:spPr>
          <a:xfrm rot="16200000">
            <a:off x="1582558" y="2020523"/>
            <a:ext cx="956812" cy="369332"/>
          </a:xfrm>
          <a:prstGeom prst="rect">
            <a:avLst/>
          </a:prstGeom>
          <a:noFill/>
        </p:spPr>
        <p:txBody>
          <a:bodyPr wrap="square" rtlCol="0">
            <a:spAutoFit/>
          </a:bodyPr>
          <a:lstStyle/>
          <a:p>
            <a:pPr algn="r"/>
            <a:r>
              <a:rPr lang="de-CH" dirty="0" smtClean="0">
                <a:latin typeface="+mj-lt"/>
              </a:rPr>
              <a:t>Bestand</a:t>
            </a:r>
            <a:endParaRPr lang="de-CH" dirty="0">
              <a:latin typeface="+mj-lt"/>
            </a:endParaRPr>
          </a:p>
        </p:txBody>
      </p:sp>
      <p:sp>
        <p:nvSpPr>
          <p:cNvPr id="67" name="Freihandform 66"/>
          <p:cNvSpPr/>
          <p:nvPr/>
        </p:nvSpPr>
        <p:spPr bwMode="auto">
          <a:xfrm>
            <a:off x="2198216" y="3218446"/>
            <a:ext cx="3977342" cy="1492068"/>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3226" h="1670198">
                <a:moveTo>
                  <a:pt x="0" y="1670198"/>
                </a:moveTo>
                <a:cubicBezTo>
                  <a:pt x="279070" y="1662281"/>
                  <a:pt x="558140" y="1654364"/>
                  <a:pt x="807522" y="1587071"/>
                </a:cubicBezTo>
                <a:cubicBezTo>
                  <a:pt x="1056904" y="1519778"/>
                  <a:pt x="1262743" y="1399045"/>
                  <a:pt x="1496291" y="1266437"/>
                </a:cubicBezTo>
                <a:cubicBezTo>
                  <a:pt x="1729839" y="1133829"/>
                  <a:pt x="2016827" y="961637"/>
                  <a:pt x="2208811" y="791424"/>
                </a:cubicBezTo>
                <a:cubicBezTo>
                  <a:pt x="2400795" y="621211"/>
                  <a:pt x="2519549" y="369850"/>
                  <a:pt x="2648198" y="245159"/>
                </a:cubicBezTo>
                <a:cubicBezTo>
                  <a:pt x="2776847" y="120468"/>
                  <a:pt x="2885705" y="82862"/>
                  <a:pt x="2980707" y="43278"/>
                </a:cubicBezTo>
                <a:cubicBezTo>
                  <a:pt x="3075709" y="3694"/>
                  <a:pt x="3144982" y="-10161"/>
                  <a:pt x="3218213" y="7652"/>
                </a:cubicBezTo>
                <a:cubicBezTo>
                  <a:pt x="3291444" y="25465"/>
                  <a:pt x="3340925" y="-10161"/>
                  <a:pt x="3420094" y="150156"/>
                </a:cubicBezTo>
                <a:cubicBezTo>
                  <a:pt x="3499263" y="310473"/>
                  <a:pt x="3594265" y="791424"/>
                  <a:pt x="3693226" y="969554"/>
                </a:cubicBezTo>
              </a:path>
            </a:pathLst>
          </a:custGeom>
          <a:noFill/>
          <a:ln w="12700"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5942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5">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5">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65" grpId="0" build="p"/>
      <p:bldP spid="5" grpId="0"/>
      <p:bldP spid="66" grpId="0"/>
      <p:bldP spid="6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94964" y="0"/>
            <a:ext cx="6849035" cy="630797"/>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de-DE" sz="3600" dirty="0" smtClean="0"/>
              <a:t> 7-jährige</a:t>
            </a:r>
            <a:r>
              <a:rPr lang="de-DE" sz="3600" baseline="0" dirty="0" smtClean="0"/>
              <a:t> Fruchtfolge  </a:t>
            </a:r>
            <a:r>
              <a:rPr lang="de-CH" sz="4400" b="0" kern="1200" dirty="0" smtClean="0">
                <a:solidFill>
                  <a:schemeClr val="tx1"/>
                </a:solidFill>
                <a:effectLst/>
                <a:latin typeface="+mj-lt"/>
                <a:ea typeface="+mj-ea"/>
                <a:cs typeface="+mj-cs"/>
              </a:rPr>
              <a:t>	    </a:t>
            </a:r>
            <a:r>
              <a:rPr lang="de-CH" sz="2200" b="0" kern="1200" dirty="0" smtClean="0">
                <a:solidFill>
                  <a:schemeClr val="tx1"/>
                </a:solidFill>
                <a:effectLst/>
              </a:rPr>
              <a:t>Hof Braun 2015</a:t>
            </a:r>
            <a:endParaRPr lang="de-DE" sz="2200" dirty="0" smtClean="0">
              <a:effectLst/>
            </a:endParaRPr>
          </a:p>
        </p:txBody>
      </p:sp>
      <p:pic>
        <p:nvPicPr>
          <p:cNvPr id="1028" name="Picture 4" descr="X:\Regeneration\Event\Agrikulturfestival\2017\Braun_Fruchtfol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700"/>
            <a:ext cx="9507361" cy="684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813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p:txBody>
          <a:bodyPr>
            <a:normAutofit/>
          </a:bodyPr>
          <a:lstStyle/>
          <a:p>
            <a:r>
              <a:rPr lang="de-DE" dirty="0" smtClean="0"/>
              <a:t>Reiche Früchte                 John</a:t>
            </a:r>
            <a:r>
              <a:rPr lang="de-DE" baseline="0" dirty="0" smtClean="0"/>
              <a:t> Kempf</a:t>
            </a:r>
            <a:endParaRPr lang="de-DE" dirty="0"/>
          </a:p>
        </p:txBody>
      </p:sp>
      <p:pic>
        <p:nvPicPr>
          <p:cNvPr id="2" name="Grafik 1" descr="Update15N_Immunsystem_Pfl_H_Seite_14"/>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950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a:off x="4551041" y="4603348"/>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0800"/>
            <a:ext cx="8229600" cy="599725"/>
          </a:xfrm>
        </p:spPr>
        <p:txBody>
          <a:bodyPr>
            <a:normAutofit fontScale="90000"/>
          </a:bodyPr>
          <a:lstStyle/>
          <a:p>
            <a:pPr rtl="0" eaLnBrk="1" latinLnBrk="0" hangingPunct="1"/>
            <a:r>
              <a:rPr lang="de-DE" sz="3200" dirty="0" smtClean="0">
                <a:solidFill>
                  <a:schemeClr val="bg1"/>
                </a:solidFill>
              </a:rPr>
              <a:t>Waldweide  </a:t>
            </a:r>
            <a:r>
              <a:rPr lang="de-CH" sz="4400" b="0" kern="1200" dirty="0" smtClean="0">
                <a:solidFill>
                  <a:schemeClr val="bg1"/>
                </a:solidFill>
                <a:effectLst/>
              </a:rPr>
              <a:t>	</a:t>
            </a:r>
            <a:r>
              <a:rPr lang="de-CH" sz="2200" b="0" kern="1200" dirty="0" smtClean="0">
                <a:solidFill>
                  <a:schemeClr val="bg1"/>
                </a:solidFill>
                <a:effectLst/>
              </a:rPr>
              <a:t>        Hof Braun 2015</a:t>
            </a:r>
            <a:endParaRPr lang="de-DE" sz="1100" dirty="0">
              <a:solidFill>
                <a:schemeClr val="bg1"/>
              </a:solidFill>
              <a:effectLst/>
            </a:endParaRPr>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763" y="714025"/>
            <a:ext cx="9148763" cy="614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865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11480"/>
          </a:xfrm>
        </p:spPr>
        <p:txBody>
          <a:bodyPr>
            <a:normAutofit/>
          </a:bodyPr>
          <a:lstStyle/>
          <a:p>
            <a:r>
              <a:rPr lang="de-DE" sz="3200" dirty="0" smtClean="0">
                <a:solidFill>
                  <a:schemeClr val="bg1"/>
                </a:solidFill>
              </a:rPr>
              <a:t>Agroforst als Erosionsschutz   </a:t>
            </a:r>
            <a:r>
              <a:rPr lang="de-DE" sz="2000" dirty="0" smtClean="0">
                <a:solidFill>
                  <a:schemeClr val="bg1"/>
                </a:solidFill>
              </a:rPr>
              <a:t>Hof Braun 2015</a:t>
            </a:r>
            <a:endParaRPr lang="de-DE" sz="2000" dirty="0">
              <a:solidFill>
                <a:schemeClr val="bg1"/>
              </a:solidFill>
            </a:endParaRPr>
          </a:p>
        </p:txBody>
      </p:sp>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1558321"/>
            <a:ext cx="9144000" cy="483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1462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1356"/>
            <a:ext cx="4572000" cy="691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551407" y="0"/>
            <a:ext cx="45925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0" y="6124574"/>
            <a:ext cx="9144000" cy="665163"/>
          </a:xfrm>
        </p:spPr>
        <p:txBody>
          <a:bodyPr>
            <a:noAutofit/>
          </a:bodyPr>
          <a:lstStyle/>
          <a:p>
            <a:pPr algn="l"/>
            <a:r>
              <a:rPr lang="de-DE" sz="3200" b="0" i="0" u="none" strike="noStrike" kern="1200" baseline="0" dirty="0" smtClean="0">
                <a:solidFill>
                  <a:schemeClr val="bg1"/>
                </a:solidFill>
              </a:rPr>
              <a:t>Nährstoffaufschluss aus dem Unterboden  </a:t>
            </a:r>
            <a:r>
              <a:rPr lang="de-DE" sz="2400" b="0" i="0" u="none" strike="noStrike" kern="1200" baseline="0" dirty="0" smtClean="0">
                <a:solidFill>
                  <a:schemeClr val="bg1"/>
                </a:solidFill>
              </a:rPr>
              <a:t>Hof Braun 2015</a:t>
            </a:r>
            <a:endParaRPr lang="de-DE" sz="2400" dirty="0">
              <a:solidFill>
                <a:schemeClr val="bg1"/>
              </a:solidFill>
            </a:endParaRPr>
          </a:p>
        </p:txBody>
      </p:sp>
    </p:spTree>
    <p:extLst>
      <p:ext uri="{BB962C8B-B14F-4D97-AF65-F5344CB8AC3E}">
        <p14:creationId xmlns:p14="http://schemas.microsoft.com/office/powerpoint/2010/main" val="27318574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Regeneration\Definition\Sukze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72716"/>
            <a:ext cx="8748972" cy="597666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0" y="152636"/>
            <a:ext cx="9144000" cy="720080"/>
          </a:xfrm>
        </p:spPr>
        <p:txBody>
          <a:bodyPr>
            <a:normAutofit/>
          </a:bodyPr>
          <a:lstStyle/>
          <a:p>
            <a:r>
              <a:rPr lang="de-DE" sz="3600" dirty="0" err="1" smtClean="0"/>
              <a:t>Successional</a:t>
            </a:r>
            <a:r>
              <a:rPr lang="de-DE" sz="3600" dirty="0" smtClean="0"/>
              <a:t> </a:t>
            </a:r>
            <a:r>
              <a:rPr lang="de-DE" sz="3600" dirty="0" err="1" smtClean="0"/>
              <a:t>Agroforestry</a:t>
            </a:r>
            <a:r>
              <a:rPr lang="de-DE" sz="3600" dirty="0" smtClean="0"/>
              <a:t>  --  </a:t>
            </a:r>
            <a:r>
              <a:rPr lang="de-DE" sz="3200" dirty="0" smtClean="0"/>
              <a:t>Ernst </a:t>
            </a:r>
            <a:r>
              <a:rPr lang="de-DE" sz="3200" dirty="0" err="1" smtClean="0"/>
              <a:t>Götsch</a:t>
            </a:r>
            <a:endParaRPr lang="de-DE" sz="3600" dirty="0"/>
          </a:p>
        </p:txBody>
      </p:sp>
      <p:sp>
        <p:nvSpPr>
          <p:cNvPr id="3" name="Ellipse 2"/>
          <p:cNvSpPr/>
          <p:nvPr/>
        </p:nvSpPr>
        <p:spPr>
          <a:xfrm>
            <a:off x="1019175" y="3495675"/>
            <a:ext cx="1181100" cy="124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29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40625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012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57200" y="165418"/>
            <a:ext cx="8229600" cy="639762"/>
          </a:xfrm>
        </p:spPr>
        <p:txBody>
          <a:bodyPr/>
          <a:lstStyle/>
          <a:p>
            <a:endParaRPr lang="de-DE" dirty="0"/>
          </a:p>
        </p:txBody>
      </p:sp>
    </p:spTree>
    <p:extLst>
      <p:ext uri="{BB962C8B-B14F-4D97-AF65-F5344CB8AC3E}">
        <p14:creationId xmlns:p14="http://schemas.microsoft.com/office/powerpoint/2010/main" val="2306825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r>
              <a:rPr lang="de-CH" sz="2800" b="1" dirty="0">
                <a:solidFill>
                  <a:schemeClr val="tx2"/>
                </a:solidFill>
              </a:rPr>
              <a:t>Ausweg </a:t>
            </a:r>
            <a:r>
              <a:rPr lang="de-CH" sz="2800" dirty="0">
                <a:solidFill>
                  <a:schemeClr val="tx2"/>
                </a:solidFill>
              </a:rPr>
              <a:t>- Oder lieber nachhaltig?</a:t>
            </a:r>
          </a:p>
        </p:txBody>
      </p:sp>
      <p:grpSp>
        <p:nvGrpSpPr>
          <p:cNvPr id="17" name="Group 574"/>
          <p:cNvGrpSpPr>
            <a:grpSpLocks/>
          </p:cNvGrpSpPr>
          <p:nvPr/>
        </p:nvGrpSpPr>
        <p:grpSpPr bwMode="auto">
          <a:xfrm>
            <a:off x="334009" y="1742005"/>
            <a:ext cx="1294475" cy="1267395"/>
            <a:chOff x="3780" y="1094"/>
            <a:chExt cx="750" cy="743"/>
          </a:xfrm>
        </p:grpSpPr>
        <p:sp>
          <p:nvSpPr>
            <p:cNvPr id="18"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19"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0"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1"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2"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4"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5"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0" name="Rechteck 29"/>
          <p:cNvSpPr/>
          <p:nvPr/>
        </p:nvSpPr>
        <p:spPr bwMode="auto">
          <a:xfrm>
            <a:off x="2196944" y="1726784"/>
            <a:ext cx="3990109" cy="3593361"/>
          </a:xfrm>
          <a:prstGeom prst="rect">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2" name="Freihandform 31"/>
          <p:cNvSpPr/>
          <p:nvPr/>
        </p:nvSpPr>
        <p:spPr bwMode="auto">
          <a:xfrm>
            <a:off x="2185067" y="3129204"/>
            <a:ext cx="4403617" cy="1549672"/>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4087754"/>
              <a:gd name="connsiteY0" fmla="*/ 1785725 h 1785725"/>
              <a:gd name="connsiteX1" fmla="*/ 807522 w 4087754"/>
              <a:gd name="connsiteY1" fmla="*/ 1702598 h 1785725"/>
              <a:gd name="connsiteX2" fmla="*/ 1496291 w 4087754"/>
              <a:gd name="connsiteY2" fmla="*/ 1381964 h 1785725"/>
              <a:gd name="connsiteX3" fmla="*/ 2208811 w 4087754"/>
              <a:gd name="connsiteY3" fmla="*/ 906951 h 1785725"/>
              <a:gd name="connsiteX4" fmla="*/ 2648198 w 4087754"/>
              <a:gd name="connsiteY4" fmla="*/ 360686 h 1785725"/>
              <a:gd name="connsiteX5" fmla="*/ 2980707 w 4087754"/>
              <a:gd name="connsiteY5" fmla="*/ 158805 h 1785725"/>
              <a:gd name="connsiteX6" fmla="*/ 3218213 w 4087754"/>
              <a:gd name="connsiteY6" fmla="*/ 123179 h 1785725"/>
              <a:gd name="connsiteX7" fmla="*/ 3420094 w 4087754"/>
              <a:gd name="connsiteY7" fmla="*/ 265683 h 1785725"/>
              <a:gd name="connsiteX8" fmla="*/ 4087754 w 4087754"/>
              <a:gd name="connsiteY8" fmla="*/ 34930 h 1785725"/>
              <a:gd name="connsiteX0" fmla="*/ 0 w 4087754"/>
              <a:gd name="connsiteY0" fmla="*/ 1791341 h 1791341"/>
              <a:gd name="connsiteX1" fmla="*/ 807522 w 4087754"/>
              <a:gd name="connsiteY1" fmla="*/ 1708214 h 1791341"/>
              <a:gd name="connsiteX2" fmla="*/ 1496291 w 4087754"/>
              <a:gd name="connsiteY2" fmla="*/ 1387580 h 1791341"/>
              <a:gd name="connsiteX3" fmla="*/ 2208811 w 4087754"/>
              <a:gd name="connsiteY3" fmla="*/ 912567 h 1791341"/>
              <a:gd name="connsiteX4" fmla="*/ 2648198 w 4087754"/>
              <a:gd name="connsiteY4" fmla="*/ 366302 h 1791341"/>
              <a:gd name="connsiteX5" fmla="*/ 2980707 w 4087754"/>
              <a:gd name="connsiteY5" fmla="*/ 164421 h 1791341"/>
              <a:gd name="connsiteX6" fmla="*/ 3218213 w 4087754"/>
              <a:gd name="connsiteY6" fmla="*/ 128795 h 1791341"/>
              <a:gd name="connsiteX7" fmla="*/ 3518727 w 4087754"/>
              <a:gd name="connsiteY7" fmla="*/ 178247 h 1791341"/>
              <a:gd name="connsiteX8" fmla="*/ 4087754 w 4087754"/>
              <a:gd name="connsiteY8" fmla="*/ 40546 h 1791341"/>
              <a:gd name="connsiteX0" fmla="*/ 0 w 4087754"/>
              <a:gd name="connsiteY0" fmla="*/ 1805169 h 1805169"/>
              <a:gd name="connsiteX1" fmla="*/ 807522 w 4087754"/>
              <a:gd name="connsiteY1" fmla="*/ 1722042 h 1805169"/>
              <a:gd name="connsiteX2" fmla="*/ 1496291 w 4087754"/>
              <a:gd name="connsiteY2" fmla="*/ 1401408 h 1805169"/>
              <a:gd name="connsiteX3" fmla="*/ 2208811 w 4087754"/>
              <a:gd name="connsiteY3" fmla="*/ 926395 h 1805169"/>
              <a:gd name="connsiteX4" fmla="*/ 2648198 w 4087754"/>
              <a:gd name="connsiteY4" fmla="*/ 380130 h 1805169"/>
              <a:gd name="connsiteX5" fmla="*/ 2980707 w 4087754"/>
              <a:gd name="connsiteY5" fmla="*/ 178249 h 1805169"/>
              <a:gd name="connsiteX6" fmla="*/ 3218213 w 4087754"/>
              <a:gd name="connsiteY6" fmla="*/ 142623 h 1805169"/>
              <a:gd name="connsiteX7" fmla="*/ 3518727 w 4087754"/>
              <a:gd name="connsiteY7" fmla="*/ 192075 h 1805169"/>
              <a:gd name="connsiteX8" fmla="*/ 4087754 w 4087754"/>
              <a:gd name="connsiteY8" fmla="*/ 54374 h 1805169"/>
              <a:gd name="connsiteX0" fmla="*/ 0 w 4087754"/>
              <a:gd name="connsiteY0" fmla="*/ 1814821 h 1814821"/>
              <a:gd name="connsiteX1" fmla="*/ 807522 w 4087754"/>
              <a:gd name="connsiteY1" fmla="*/ 1731694 h 1814821"/>
              <a:gd name="connsiteX2" fmla="*/ 1496291 w 4087754"/>
              <a:gd name="connsiteY2" fmla="*/ 1411060 h 1814821"/>
              <a:gd name="connsiteX3" fmla="*/ 2208811 w 4087754"/>
              <a:gd name="connsiteY3" fmla="*/ 936047 h 1814821"/>
              <a:gd name="connsiteX4" fmla="*/ 2648198 w 4087754"/>
              <a:gd name="connsiteY4" fmla="*/ 389782 h 1814821"/>
              <a:gd name="connsiteX5" fmla="*/ 2980707 w 4087754"/>
              <a:gd name="connsiteY5" fmla="*/ 187901 h 1814821"/>
              <a:gd name="connsiteX6" fmla="*/ 3218213 w 4087754"/>
              <a:gd name="connsiteY6" fmla="*/ 152275 h 1814821"/>
              <a:gd name="connsiteX7" fmla="*/ 3529686 w 4087754"/>
              <a:gd name="connsiteY7" fmla="*/ 135263 h 1814821"/>
              <a:gd name="connsiteX8" fmla="*/ 4087754 w 4087754"/>
              <a:gd name="connsiteY8" fmla="*/ 64026 h 1814821"/>
              <a:gd name="connsiteX0" fmla="*/ 0 w 4087754"/>
              <a:gd name="connsiteY0" fmla="*/ 1750794 h 1750794"/>
              <a:gd name="connsiteX1" fmla="*/ 807522 w 4087754"/>
              <a:gd name="connsiteY1" fmla="*/ 1667667 h 1750794"/>
              <a:gd name="connsiteX2" fmla="*/ 1496291 w 4087754"/>
              <a:gd name="connsiteY2" fmla="*/ 1347033 h 1750794"/>
              <a:gd name="connsiteX3" fmla="*/ 2208811 w 4087754"/>
              <a:gd name="connsiteY3" fmla="*/ 872020 h 1750794"/>
              <a:gd name="connsiteX4" fmla="*/ 2648198 w 4087754"/>
              <a:gd name="connsiteY4" fmla="*/ 325755 h 1750794"/>
              <a:gd name="connsiteX5" fmla="*/ 2980707 w 4087754"/>
              <a:gd name="connsiteY5" fmla="*/ 123874 h 1750794"/>
              <a:gd name="connsiteX6" fmla="*/ 3218213 w 4087754"/>
              <a:gd name="connsiteY6" fmla="*/ 88248 h 1750794"/>
              <a:gd name="connsiteX7" fmla="*/ 4087754 w 4087754"/>
              <a:gd name="connsiteY7" fmla="*/ -1 h 1750794"/>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2980707 w 4087754"/>
              <a:gd name="connsiteY5" fmla="*/ 123875 h 1750795"/>
              <a:gd name="connsiteX6" fmla="*/ 3360681 w 4087754"/>
              <a:gd name="connsiteY6" fmla="*/ 61662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2980707 w 4087754"/>
              <a:gd name="connsiteY5" fmla="*/ 123875 h 1750795"/>
              <a:gd name="connsiteX6" fmla="*/ 3671155 w 4087754"/>
              <a:gd name="connsiteY6" fmla="*/ 158225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2980707 w 4087754"/>
              <a:gd name="connsiteY5" fmla="*/ 123875 h 1750795"/>
              <a:gd name="connsiteX6" fmla="*/ 3671155 w 4087754"/>
              <a:gd name="connsiteY6" fmla="*/ 158225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3084199 w 4087754"/>
              <a:gd name="connsiteY5" fmla="*/ 104564 h 1750795"/>
              <a:gd name="connsiteX6" fmla="*/ 3671155 w 4087754"/>
              <a:gd name="connsiteY6" fmla="*/ 158225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3084199 w 4087754"/>
              <a:gd name="connsiteY5" fmla="*/ 104564 h 1750795"/>
              <a:gd name="connsiteX6" fmla="*/ 3655233 w 4087754"/>
              <a:gd name="connsiteY6" fmla="*/ 129256 h 1750795"/>
              <a:gd name="connsiteX7" fmla="*/ 4087754 w 4087754"/>
              <a:gd name="connsiteY7" fmla="*/ 0 h 1750795"/>
              <a:gd name="connsiteX0" fmla="*/ 0 w 4063872"/>
              <a:gd name="connsiteY0" fmla="*/ 1731482 h 1731482"/>
              <a:gd name="connsiteX1" fmla="*/ 807522 w 4063872"/>
              <a:gd name="connsiteY1" fmla="*/ 1648355 h 1731482"/>
              <a:gd name="connsiteX2" fmla="*/ 1496291 w 4063872"/>
              <a:gd name="connsiteY2" fmla="*/ 1327721 h 1731482"/>
              <a:gd name="connsiteX3" fmla="*/ 2208811 w 4063872"/>
              <a:gd name="connsiteY3" fmla="*/ 852708 h 1731482"/>
              <a:gd name="connsiteX4" fmla="*/ 2648198 w 4063872"/>
              <a:gd name="connsiteY4" fmla="*/ 306443 h 1731482"/>
              <a:gd name="connsiteX5" fmla="*/ 3084199 w 4063872"/>
              <a:gd name="connsiteY5" fmla="*/ 85251 h 1731482"/>
              <a:gd name="connsiteX6" fmla="*/ 3655233 w 4063872"/>
              <a:gd name="connsiteY6" fmla="*/ 109943 h 1731482"/>
              <a:gd name="connsiteX7" fmla="*/ 4063872 w 4063872"/>
              <a:gd name="connsiteY7" fmla="*/ 0 h 1731482"/>
              <a:gd name="connsiteX0" fmla="*/ 0 w 4063872"/>
              <a:gd name="connsiteY0" fmla="*/ 1734678 h 1734678"/>
              <a:gd name="connsiteX1" fmla="*/ 807522 w 4063872"/>
              <a:gd name="connsiteY1" fmla="*/ 1651551 h 1734678"/>
              <a:gd name="connsiteX2" fmla="*/ 1496291 w 4063872"/>
              <a:gd name="connsiteY2" fmla="*/ 1330917 h 1734678"/>
              <a:gd name="connsiteX3" fmla="*/ 2208811 w 4063872"/>
              <a:gd name="connsiteY3" fmla="*/ 855904 h 1734678"/>
              <a:gd name="connsiteX4" fmla="*/ 2648198 w 4063872"/>
              <a:gd name="connsiteY4" fmla="*/ 309639 h 1734678"/>
              <a:gd name="connsiteX5" fmla="*/ 3084199 w 4063872"/>
              <a:gd name="connsiteY5" fmla="*/ 88447 h 1734678"/>
              <a:gd name="connsiteX6" fmla="*/ 3655233 w 4063872"/>
              <a:gd name="connsiteY6" fmla="*/ 113139 h 1734678"/>
              <a:gd name="connsiteX7" fmla="*/ 4063872 w 4063872"/>
              <a:gd name="connsiteY7" fmla="*/ 3196 h 173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3872" h="1734678">
                <a:moveTo>
                  <a:pt x="0" y="1734678"/>
                </a:moveTo>
                <a:cubicBezTo>
                  <a:pt x="279070" y="1726761"/>
                  <a:pt x="558140" y="1718844"/>
                  <a:pt x="807522" y="1651551"/>
                </a:cubicBezTo>
                <a:cubicBezTo>
                  <a:pt x="1056904" y="1584258"/>
                  <a:pt x="1262743" y="1463525"/>
                  <a:pt x="1496291" y="1330917"/>
                </a:cubicBezTo>
                <a:cubicBezTo>
                  <a:pt x="1729839" y="1198309"/>
                  <a:pt x="2016827" y="1026117"/>
                  <a:pt x="2208811" y="855904"/>
                </a:cubicBezTo>
                <a:cubicBezTo>
                  <a:pt x="2400795" y="685691"/>
                  <a:pt x="2502300" y="437549"/>
                  <a:pt x="2648198" y="309639"/>
                </a:cubicBezTo>
                <a:cubicBezTo>
                  <a:pt x="2794096" y="181730"/>
                  <a:pt x="2916360" y="121197"/>
                  <a:pt x="3084199" y="88447"/>
                </a:cubicBezTo>
                <a:cubicBezTo>
                  <a:pt x="3252038" y="55697"/>
                  <a:pt x="3470725" y="133785"/>
                  <a:pt x="3655233" y="113139"/>
                </a:cubicBezTo>
                <a:cubicBezTo>
                  <a:pt x="3799937" y="63524"/>
                  <a:pt x="3882719" y="-17045"/>
                  <a:pt x="4063872" y="3196"/>
                </a:cubicBezTo>
              </a:path>
            </a:pathLst>
          </a:custGeom>
          <a:noFill/>
          <a:ln w="12700"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4" name="Freihandform 33"/>
          <p:cNvSpPr/>
          <p:nvPr/>
        </p:nvSpPr>
        <p:spPr bwMode="auto">
          <a:xfrm>
            <a:off x="2206842" y="3214778"/>
            <a:ext cx="4424979" cy="1794631"/>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3693226"/>
              <a:gd name="connsiteY0" fmla="*/ 1673714 h 1673714"/>
              <a:gd name="connsiteX1" fmla="*/ 807522 w 3693226"/>
              <a:gd name="connsiteY1" fmla="*/ 1590587 h 1673714"/>
              <a:gd name="connsiteX2" fmla="*/ 1496291 w 3693226"/>
              <a:gd name="connsiteY2" fmla="*/ 1269953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885530 h 1885530"/>
              <a:gd name="connsiteX1" fmla="*/ 807522 w 3693226"/>
              <a:gd name="connsiteY1" fmla="*/ 1802403 h 1885530"/>
              <a:gd name="connsiteX2" fmla="*/ 1601767 w 3693226"/>
              <a:gd name="connsiteY2" fmla="*/ 1553021 h 1885530"/>
              <a:gd name="connsiteX3" fmla="*/ 2208811 w 3693226"/>
              <a:gd name="connsiteY3" fmla="*/ 1006756 h 1885530"/>
              <a:gd name="connsiteX4" fmla="*/ 2744085 w 3693226"/>
              <a:gd name="connsiteY4" fmla="*/ 555493 h 1885530"/>
              <a:gd name="connsiteX5" fmla="*/ 3067005 w 3693226"/>
              <a:gd name="connsiteY5" fmla="*/ 9228 h 1885530"/>
              <a:gd name="connsiteX6" fmla="*/ 3218213 w 3693226"/>
              <a:gd name="connsiteY6" fmla="*/ 222984 h 1885530"/>
              <a:gd name="connsiteX7" fmla="*/ 3420094 w 3693226"/>
              <a:gd name="connsiteY7" fmla="*/ 365488 h 1885530"/>
              <a:gd name="connsiteX8" fmla="*/ 3693226 w 3693226"/>
              <a:gd name="connsiteY8" fmla="*/ 1184886 h 1885530"/>
              <a:gd name="connsiteX0" fmla="*/ 0 w 3693226"/>
              <a:gd name="connsiteY0" fmla="*/ 2171803 h 2171803"/>
              <a:gd name="connsiteX1" fmla="*/ 807522 w 3693226"/>
              <a:gd name="connsiteY1" fmla="*/ 2088676 h 2171803"/>
              <a:gd name="connsiteX2" fmla="*/ 1601767 w 3693226"/>
              <a:gd name="connsiteY2" fmla="*/ 1839294 h 2171803"/>
              <a:gd name="connsiteX3" fmla="*/ 2208811 w 3693226"/>
              <a:gd name="connsiteY3" fmla="*/ 1293029 h 2171803"/>
              <a:gd name="connsiteX4" fmla="*/ 2744085 w 3693226"/>
              <a:gd name="connsiteY4" fmla="*/ 841766 h 2171803"/>
              <a:gd name="connsiteX5" fmla="*/ 3067005 w 3693226"/>
              <a:gd name="connsiteY5" fmla="*/ 295501 h 2171803"/>
              <a:gd name="connsiteX6" fmla="*/ 3314099 w 3693226"/>
              <a:gd name="connsiteY6" fmla="*/ 10493 h 2171803"/>
              <a:gd name="connsiteX7" fmla="*/ 3420094 w 3693226"/>
              <a:gd name="connsiteY7" fmla="*/ 651761 h 2171803"/>
              <a:gd name="connsiteX8" fmla="*/ 3693226 w 3693226"/>
              <a:gd name="connsiteY8" fmla="*/ 1471159 h 2171803"/>
              <a:gd name="connsiteX0" fmla="*/ 0 w 3693226"/>
              <a:gd name="connsiteY0" fmla="*/ 2161757 h 2161757"/>
              <a:gd name="connsiteX1" fmla="*/ 807522 w 3693226"/>
              <a:gd name="connsiteY1" fmla="*/ 2078630 h 2161757"/>
              <a:gd name="connsiteX2" fmla="*/ 1601767 w 3693226"/>
              <a:gd name="connsiteY2" fmla="*/ 1829248 h 2161757"/>
              <a:gd name="connsiteX3" fmla="*/ 2208811 w 3693226"/>
              <a:gd name="connsiteY3" fmla="*/ 1282983 h 2161757"/>
              <a:gd name="connsiteX4" fmla="*/ 2744085 w 3693226"/>
              <a:gd name="connsiteY4" fmla="*/ 831720 h 2161757"/>
              <a:gd name="connsiteX5" fmla="*/ 3067005 w 3693226"/>
              <a:gd name="connsiteY5" fmla="*/ 285455 h 2161757"/>
              <a:gd name="connsiteX6" fmla="*/ 3314099 w 3693226"/>
              <a:gd name="connsiteY6" fmla="*/ 447 h 2161757"/>
              <a:gd name="connsiteX7" fmla="*/ 3496803 w 3693226"/>
              <a:gd name="connsiteY7" fmla="*/ 344832 h 2161757"/>
              <a:gd name="connsiteX8" fmla="*/ 3693226 w 3693226"/>
              <a:gd name="connsiteY8" fmla="*/ 1461113 h 2161757"/>
              <a:gd name="connsiteX0" fmla="*/ 0 w 3721992"/>
              <a:gd name="connsiteY0" fmla="*/ 2161757 h 2161757"/>
              <a:gd name="connsiteX1" fmla="*/ 807522 w 3721992"/>
              <a:gd name="connsiteY1" fmla="*/ 2078630 h 2161757"/>
              <a:gd name="connsiteX2" fmla="*/ 1601767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400584 w 3721992"/>
              <a:gd name="connsiteY3" fmla="*/ 1377986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674 h 2161674"/>
              <a:gd name="connsiteX1" fmla="*/ 807522 w 3721992"/>
              <a:gd name="connsiteY1" fmla="*/ 2078547 h 2161674"/>
              <a:gd name="connsiteX2" fmla="*/ 1716831 w 3721992"/>
              <a:gd name="connsiteY2" fmla="*/ 1829165 h 2161674"/>
              <a:gd name="connsiteX3" fmla="*/ 2400584 w 3721992"/>
              <a:gd name="connsiteY3" fmla="*/ 1377903 h 2161674"/>
              <a:gd name="connsiteX4" fmla="*/ 2744085 w 3721992"/>
              <a:gd name="connsiteY4" fmla="*/ 831637 h 2161674"/>
              <a:gd name="connsiteX5" fmla="*/ 3019062 w 3721992"/>
              <a:gd name="connsiteY5" fmla="*/ 404125 h 2161674"/>
              <a:gd name="connsiteX6" fmla="*/ 3314099 w 3721992"/>
              <a:gd name="connsiteY6" fmla="*/ 364 h 2161674"/>
              <a:gd name="connsiteX7" fmla="*/ 3496803 w 3721992"/>
              <a:gd name="connsiteY7" fmla="*/ 344749 h 2161674"/>
              <a:gd name="connsiteX8" fmla="*/ 3721992 w 3721992"/>
              <a:gd name="connsiteY8" fmla="*/ 1199773 h 2161674"/>
              <a:gd name="connsiteX0" fmla="*/ 0 w 3721992"/>
              <a:gd name="connsiteY0" fmla="*/ 1884449 h 1884449"/>
              <a:gd name="connsiteX1" fmla="*/ 807522 w 3721992"/>
              <a:gd name="connsiteY1" fmla="*/ 1801322 h 1884449"/>
              <a:gd name="connsiteX2" fmla="*/ 1716831 w 3721992"/>
              <a:gd name="connsiteY2" fmla="*/ 1551940 h 1884449"/>
              <a:gd name="connsiteX3" fmla="*/ 2400584 w 3721992"/>
              <a:gd name="connsiteY3" fmla="*/ 1100678 h 1884449"/>
              <a:gd name="connsiteX4" fmla="*/ 2744085 w 3721992"/>
              <a:gd name="connsiteY4" fmla="*/ 554412 h 1884449"/>
              <a:gd name="connsiteX5" fmla="*/ 3019062 w 3721992"/>
              <a:gd name="connsiteY5" fmla="*/ 126900 h 1884449"/>
              <a:gd name="connsiteX6" fmla="*/ 3352454 w 3721992"/>
              <a:gd name="connsiteY6" fmla="*/ 91274 h 1884449"/>
              <a:gd name="connsiteX7" fmla="*/ 3496803 w 3721992"/>
              <a:gd name="connsiteY7" fmla="*/ 67524 h 1884449"/>
              <a:gd name="connsiteX8" fmla="*/ 3721992 w 3721992"/>
              <a:gd name="connsiteY8" fmla="*/ 922548 h 1884449"/>
              <a:gd name="connsiteX0" fmla="*/ 0 w 3721992"/>
              <a:gd name="connsiteY0" fmla="*/ 1888184 h 1888184"/>
              <a:gd name="connsiteX1" fmla="*/ 807522 w 3721992"/>
              <a:gd name="connsiteY1" fmla="*/ 1805057 h 1888184"/>
              <a:gd name="connsiteX2" fmla="*/ 1716831 w 3721992"/>
              <a:gd name="connsiteY2" fmla="*/ 1555675 h 1888184"/>
              <a:gd name="connsiteX3" fmla="*/ 2400584 w 3721992"/>
              <a:gd name="connsiteY3" fmla="*/ 1104413 h 1888184"/>
              <a:gd name="connsiteX4" fmla="*/ 2744085 w 3721992"/>
              <a:gd name="connsiteY4" fmla="*/ 558147 h 1888184"/>
              <a:gd name="connsiteX5" fmla="*/ 3009474 w 3721992"/>
              <a:gd name="connsiteY5" fmla="*/ 237513 h 1888184"/>
              <a:gd name="connsiteX6" fmla="*/ 3352454 w 3721992"/>
              <a:gd name="connsiteY6" fmla="*/ 95009 h 1888184"/>
              <a:gd name="connsiteX7" fmla="*/ 3496803 w 3721992"/>
              <a:gd name="connsiteY7" fmla="*/ 71259 h 1888184"/>
              <a:gd name="connsiteX8" fmla="*/ 3721992 w 3721992"/>
              <a:gd name="connsiteY8" fmla="*/ 926283 h 1888184"/>
              <a:gd name="connsiteX0" fmla="*/ 0 w 3721992"/>
              <a:gd name="connsiteY0" fmla="*/ 1852755 h 1852755"/>
              <a:gd name="connsiteX1" fmla="*/ 807522 w 3721992"/>
              <a:gd name="connsiteY1" fmla="*/ 1769628 h 1852755"/>
              <a:gd name="connsiteX2" fmla="*/ 1716831 w 3721992"/>
              <a:gd name="connsiteY2" fmla="*/ 1520246 h 1852755"/>
              <a:gd name="connsiteX3" fmla="*/ 2400584 w 3721992"/>
              <a:gd name="connsiteY3" fmla="*/ 1068984 h 1852755"/>
              <a:gd name="connsiteX4" fmla="*/ 2744085 w 3721992"/>
              <a:gd name="connsiteY4" fmla="*/ 522718 h 1852755"/>
              <a:gd name="connsiteX5" fmla="*/ 3009474 w 3721992"/>
              <a:gd name="connsiteY5" fmla="*/ 202084 h 1852755"/>
              <a:gd name="connsiteX6" fmla="*/ 3352454 w 3721992"/>
              <a:gd name="connsiteY6" fmla="*/ 59580 h 1852755"/>
              <a:gd name="connsiteX7" fmla="*/ 3573511 w 3721992"/>
              <a:gd name="connsiteY7" fmla="*/ 83331 h 1852755"/>
              <a:gd name="connsiteX8" fmla="*/ 3721992 w 3721992"/>
              <a:gd name="connsiteY8" fmla="*/ 890854 h 1852755"/>
              <a:gd name="connsiteX0" fmla="*/ 0 w 3654872"/>
              <a:gd name="connsiteY0" fmla="*/ 1852755 h 1852755"/>
              <a:gd name="connsiteX1" fmla="*/ 807522 w 3654872"/>
              <a:gd name="connsiteY1" fmla="*/ 1769628 h 1852755"/>
              <a:gd name="connsiteX2" fmla="*/ 1716831 w 3654872"/>
              <a:gd name="connsiteY2" fmla="*/ 1520246 h 1852755"/>
              <a:gd name="connsiteX3" fmla="*/ 2400584 w 3654872"/>
              <a:gd name="connsiteY3" fmla="*/ 1068984 h 1852755"/>
              <a:gd name="connsiteX4" fmla="*/ 2744085 w 3654872"/>
              <a:gd name="connsiteY4" fmla="*/ 522718 h 1852755"/>
              <a:gd name="connsiteX5" fmla="*/ 3009474 w 3654872"/>
              <a:gd name="connsiteY5" fmla="*/ 202084 h 1852755"/>
              <a:gd name="connsiteX6" fmla="*/ 3352454 w 3654872"/>
              <a:gd name="connsiteY6" fmla="*/ 59580 h 1852755"/>
              <a:gd name="connsiteX7" fmla="*/ 3573511 w 3654872"/>
              <a:gd name="connsiteY7" fmla="*/ 83331 h 1852755"/>
              <a:gd name="connsiteX8" fmla="*/ 3654872 w 3654872"/>
              <a:gd name="connsiteY8" fmla="*/ 118958 h 1852755"/>
              <a:gd name="connsiteX0" fmla="*/ 0 w 3654872"/>
              <a:gd name="connsiteY0" fmla="*/ 1852755 h 1852755"/>
              <a:gd name="connsiteX1" fmla="*/ 807522 w 3654872"/>
              <a:gd name="connsiteY1" fmla="*/ 1769628 h 1852755"/>
              <a:gd name="connsiteX2" fmla="*/ 1716831 w 3654872"/>
              <a:gd name="connsiteY2" fmla="*/ 1520246 h 1852755"/>
              <a:gd name="connsiteX3" fmla="*/ 2400584 w 3654872"/>
              <a:gd name="connsiteY3" fmla="*/ 1068984 h 1852755"/>
              <a:gd name="connsiteX4" fmla="*/ 2744085 w 3654872"/>
              <a:gd name="connsiteY4" fmla="*/ 522718 h 1852755"/>
              <a:gd name="connsiteX5" fmla="*/ 3009474 w 3654872"/>
              <a:gd name="connsiteY5" fmla="*/ 202084 h 1852755"/>
              <a:gd name="connsiteX6" fmla="*/ 3285334 w 3654872"/>
              <a:gd name="connsiteY6" fmla="*/ 59580 h 1852755"/>
              <a:gd name="connsiteX7" fmla="*/ 3573511 w 3654872"/>
              <a:gd name="connsiteY7" fmla="*/ 83331 h 1852755"/>
              <a:gd name="connsiteX8" fmla="*/ 3654872 w 3654872"/>
              <a:gd name="connsiteY8" fmla="*/ 118958 h 1852755"/>
              <a:gd name="connsiteX0" fmla="*/ 0 w 3654872"/>
              <a:gd name="connsiteY0" fmla="*/ 1870004 h 1870004"/>
              <a:gd name="connsiteX1" fmla="*/ 807522 w 3654872"/>
              <a:gd name="connsiteY1" fmla="*/ 1786877 h 1870004"/>
              <a:gd name="connsiteX2" fmla="*/ 1716831 w 3654872"/>
              <a:gd name="connsiteY2" fmla="*/ 1537495 h 1870004"/>
              <a:gd name="connsiteX3" fmla="*/ 2400584 w 3654872"/>
              <a:gd name="connsiteY3" fmla="*/ 1086233 h 1870004"/>
              <a:gd name="connsiteX4" fmla="*/ 2744085 w 3654872"/>
              <a:gd name="connsiteY4" fmla="*/ 539967 h 1870004"/>
              <a:gd name="connsiteX5" fmla="*/ 3009474 w 3654872"/>
              <a:gd name="connsiteY5" fmla="*/ 219333 h 1870004"/>
              <a:gd name="connsiteX6" fmla="*/ 3285334 w 3654872"/>
              <a:gd name="connsiteY6" fmla="*/ 76829 h 1870004"/>
              <a:gd name="connsiteX7" fmla="*/ 3477625 w 3654872"/>
              <a:gd name="connsiteY7" fmla="*/ 76829 h 1870004"/>
              <a:gd name="connsiteX8" fmla="*/ 3654872 w 3654872"/>
              <a:gd name="connsiteY8" fmla="*/ 136207 h 1870004"/>
              <a:gd name="connsiteX0" fmla="*/ 0 w 3654872"/>
              <a:gd name="connsiteY0" fmla="*/ 1808841 h 1808841"/>
              <a:gd name="connsiteX1" fmla="*/ 807522 w 3654872"/>
              <a:gd name="connsiteY1" fmla="*/ 1725714 h 1808841"/>
              <a:gd name="connsiteX2" fmla="*/ 1716831 w 3654872"/>
              <a:gd name="connsiteY2" fmla="*/ 1476332 h 1808841"/>
              <a:gd name="connsiteX3" fmla="*/ 2400584 w 3654872"/>
              <a:gd name="connsiteY3" fmla="*/ 1025070 h 1808841"/>
              <a:gd name="connsiteX4" fmla="*/ 2744085 w 3654872"/>
              <a:gd name="connsiteY4" fmla="*/ 478804 h 1808841"/>
              <a:gd name="connsiteX5" fmla="*/ 3009474 w 3654872"/>
              <a:gd name="connsiteY5" fmla="*/ 158170 h 1808841"/>
              <a:gd name="connsiteX6" fmla="*/ 3285334 w 3654872"/>
              <a:gd name="connsiteY6" fmla="*/ 15666 h 1808841"/>
              <a:gd name="connsiteX7" fmla="*/ 3477625 w 3654872"/>
              <a:gd name="connsiteY7" fmla="*/ 15666 h 1808841"/>
              <a:gd name="connsiteX8" fmla="*/ 3654872 w 3654872"/>
              <a:gd name="connsiteY8" fmla="*/ 75044 h 1808841"/>
              <a:gd name="connsiteX0" fmla="*/ 0 w 3654872"/>
              <a:gd name="connsiteY0" fmla="*/ 1830102 h 1830102"/>
              <a:gd name="connsiteX1" fmla="*/ 807522 w 3654872"/>
              <a:gd name="connsiteY1" fmla="*/ 1746975 h 1830102"/>
              <a:gd name="connsiteX2" fmla="*/ 1716831 w 3654872"/>
              <a:gd name="connsiteY2" fmla="*/ 1497593 h 1830102"/>
              <a:gd name="connsiteX3" fmla="*/ 2400584 w 3654872"/>
              <a:gd name="connsiteY3" fmla="*/ 1046331 h 1830102"/>
              <a:gd name="connsiteX4" fmla="*/ 2744085 w 3654872"/>
              <a:gd name="connsiteY4" fmla="*/ 500065 h 1830102"/>
              <a:gd name="connsiteX5" fmla="*/ 3009474 w 3654872"/>
              <a:gd name="connsiteY5" fmla="*/ 179431 h 1830102"/>
              <a:gd name="connsiteX6" fmla="*/ 3285334 w 3654872"/>
              <a:gd name="connsiteY6" fmla="*/ 36927 h 1830102"/>
              <a:gd name="connsiteX7" fmla="*/ 3477625 w 3654872"/>
              <a:gd name="connsiteY7" fmla="*/ 36927 h 1830102"/>
              <a:gd name="connsiteX8" fmla="*/ 3654872 w 3654872"/>
              <a:gd name="connsiteY8" fmla="*/ 96305 h 1830102"/>
              <a:gd name="connsiteX0" fmla="*/ 0 w 3654872"/>
              <a:gd name="connsiteY0" fmla="*/ 1822987 h 1822987"/>
              <a:gd name="connsiteX1" fmla="*/ 807522 w 3654872"/>
              <a:gd name="connsiteY1" fmla="*/ 1739860 h 1822987"/>
              <a:gd name="connsiteX2" fmla="*/ 1716831 w 3654872"/>
              <a:gd name="connsiteY2" fmla="*/ 1490478 h 1822987"/>
              <a:gd name="connsiteX3" fmla="*/ 2400584 w 3654872"/>
              <a:gd name="connsiteY3" fmla="*/ 1039216 h 1822987"/>
              <a:gd name="connsiteX4" fmla="*/ 2744085 w 3654872"/>
              <a:gd name="connsiteY4" fmla="*/ 492950 h 1822987"/>
              <a:gd name="connsiteX5" fmla="*/ 3009474 w 3654872"/>
              <a:gd name="connsiteY5" fmla="*/ 172316 h 1822987"/>
              <a:gd name="connsiteX6" fmla="*/ 3285334 w 3654872"/>
              <a:gd name="connsiteY6" fmla="*/ 29812 h 1822987"/>
              <a:gd name="connsiteX7" fmla="*/ 3477625 w 3654872"/>
              <a:gd name="connsiteY7" fmla="*/ 29812 h 1822987"/>
              <a:gd name="connsiteX8" fmla="*/ 3654872 w 3654872"/>
              <a:gd name="connsiteY8" fmla="*/ 101065 h 1822987"/>
              <a:gd name="connsiteX0" fmla="*/ 0 w 3664460"/>
              <a:gd name="connsiteY0" fmla="*/ 1862274 h 1862274"/>
              <a:gd name="connsiteX1" fmla="*/ 807522 w 3664460"/>
              <a:gd name="connsiteY1" fmla="*/ 1779147 h 1862274"/>
              <a:gd name="connsiteX2" fmla="*/ 1716831 w 3664460"/>
              <a:gd name="connsiteY2" fmla="*/ 1529765 h 1862274"/>
              <a:gd name="connsiteX3" fmla="*/ 2400584 w 3664460"/>
              <a:gd name="connsiteY3" fmla="*/ 1078503 h 1862274"/>
              <a:gd name="connsiteX4" fmla="*/ 2744085 w 3664460"/>
              <a:gd name="connsiteY4" fmla="*/ 532237 h 1862274"/>
              <a:gd name="connsiteX5" fmla="*/ 3009474 w 3664460"/>
              <a:gd name="connsiteY5" fmla="*/ 211603 h 1862274"/>
              <a:gd name="connsiteX6" fmla="*/ 3285334 w 3664460"/>
              <a:gd name="connsiteY6" fmla="*/ 69099 h 1862274"/>
              <a:gd name="connsiteX7" fmla="*/ 3477625 w 3664460"/>
              <a:gd name="connsiteY7" fmla="*/ 69099 h 1862274"/>
              <a:gd name="connsiteX8" fmla="*/ 3664460 w 3664460"/>
              <a:gd name="connsiteY8" fmla="*/ 80975 h 1862274"/>
              <a:gd name="connsiteX0" fmla="*/ 0 w 3664460"/>
              <a:gd name="connsiteY0" fmla="*/ 1808841 h 1808841"/>
              <a:gd name="connsiteX1" fmla="*/ 807522 w 3664460"/>
              <a:gd name="connsiteY1" fmla="*/ 1725714 h 1808841"/>
              <a:gd name="connsiteX2" fmla="*/ 1716831 w 3664460"/>
              <a:gd name="connsiteY2" fmla="*/ 1476332 h 1808841"/>
              <a:gd name="connsiteX3" fmla="*/ 2400584 w 3664460"/>
              <a:gd name="connsiteY3" fmla="*/ 1025070 h 1808841"/>
              <a:gd name="connsiteX4" fmla="*/ 2744085 w 3664460"/>
              <a:gd name="connsiteY4" fmla="*/ 478804 h 1808841"/>
              <a:gd name="connsiteX5" fmla="*/ 3009474 w 3664460"/>
              <a:gd name="connsiteY5" fmla="*/ 158170 h 1808841"/>
              <a:gd name="connsiteX6" fmla="*/ 3285334 w 3664460"/>
              <a:gd name="connsiteY6" fmla="*/ 15666 h 1808841"/>
              <a:gd name="connsiteX7" fmla="*/ 3477625 w 3664460"/>
              <a:gd name="connsiteY7" fmla="*/ 15666 h 1808841"/>
              <a:gd name="connsiteX8" fmla="*/ 3664460 w 3664460"/>
              <a:gd name="connsiteY8" fmla="*/ 27542 h 1808841"/>
              <a:gd name="connsiteX0" fmla="*/ 0 w 3616517"/>
              <a:gd name="connsiteY0" fmla="*/ 1808841 h 1808841"/>
              <a:gd name="connsiteX1" fmla="*/ 807522 w 3616517"/>
              <a:gd name="connsiteY1" fmla="*/ 1725714 h 1808841"/>
              <a:gd name="connsiteX2" fmla="*/ 1716831 w 3616517"/>
              <a:gd name="connsiteY2" fmla="*/ 1476332 h 1808841"/>
              <a:gd name="connsiteX3" fmla="*/ 2400584 w 3616517"/>
              <a:gd name="connsiteY3" fmla="*/ 1025070 h 1808841"/>
              <a:gd name="connsiteX4" fmla="*/ 2744085 w 3616517"/>
              <a:gd name="connsiteY4" fmla="*/ 478804 h 1808841"/>
              <a:gd name="connsiteX5" fmla="*/ 3009474 w 3616517"/>
              <a:gd name="connsiteY5" fmla="*/ 158170 h 1808841"/>
              <a:gd name="connsiteX6" fmla="*/ 3285334 w 3616517"/>
              <a:gd name="connsiteY6" fmla="*/ 15666 h 1808841"/>
              <a:gd name="connsiteX7" fmla="*/ 3477625 w 3616517"/>
              <a:gd name="connsiteY7" fmla="*/ 15666 h 1808841"/>
              <a:gd name="connsiteX8" fmla="*/ 3616517 w 3616517"/>
              <a:gd name="connsiteY8" fmla="*/ 27542 h 1808841"/>
              <a:gd name="connsiteX0" fmla="*/ 0 w 3616517"/>
              <a:gd name="connsiteY0" fmla="*/ 1800856 h 1800856"/>
              <a:gd name="connsiteX1" fmla="*/ 807522 w 3616517"/>
              <a:gd name="connsiteY1" fmla="*/ 1717729 h 1800856"/>
              <a:gd name="connsiteX2" fmla="*/ 1716831 w 3616517"/>
              <a:gd name="connsiteY2" fmla="*/ 1468347 h 1800856"/>
              <a:gd name="connsiteX3" fmla="*/ 2400584 w 3616517"/>
              <a:gd name="connsiteY3" fmla="*/ 1017085 h 1800856"/>
              <a:gd name="connsiteX4" fmla="*/ 2744085 w 3616517"/>
              <a:gd name="connsiteY4" fmla="*/ 470819 h 1800856"/>
              <a:gd name="connsiteX5" fmla="*/ 3009474 w 3616517"/>
              <a:gd name="connsiteY5" fmla="*/ 150185 h 1800856"/>
              <a:gd name="connsiteX6" fmla="*/ 3285334 w 3616517"/>
              <a:gd name="connsiteY6" fmla="*/ 7681 h 1800856"/>
              <a:gd name="connsiteX7" fmla="*/ 3616517 w 3616517"/>
              <a:gd name="connsiteY7" fmla="*/ 19557 h 1800856"/>
              <a:gd name="connsiteX0" fmla="*/ 0 w 3558985"/>
              <a:gd name="connsiteY0" fmla="*/ 1818158 h 1818158"/>
              <a:gd name="connsiteX1" fmla="*/ 807522 w 3558985"/>
              <a:gd name="connsiteY1" fmla="*/ 1735031 h 1818158"/>
              <a:gd name="connsiteX2" fmla="*/ 1716831 w 3558985"/>
              <a:gd name="connsiteY2" fmla="*/ 1485649 h 1818158"/>
              <a:gd name="connsiteX3" fmla="*/ 2400584 w 3558985"/>
              <a:gd name="connsiteY3" fmla="*/ 1034387 h 1818158"/>
              <a:gd name="connsiteX4" fmla="*/ 2744085 w 3558985"/>
              <a:gd name="connsiteY4" fmla="*/ 488121 h 1818158"/>
              <a:gd name="connsiteX5" fmla="*/ 3009474 w 3558985"/>
              <a:gd name="connsiteY5" fmla="*/ 167487 h 1818158"/>
              <a:gd name="connsiteX6" fmla="*/ 3285334 w 3558985"/>
              <a:gd name="connsiteY6" fmla="*/ 24983 h 1818158"/>
              <a:gd name="connsiteX7" fmla="*/ 3558985 w 3558985"/>
              <a:gd name="connsiteY7" fmla="*/ 1233 h 1818158"/>
              <a:gd name="connsiteX0" fmla="*/ 0 w 3558985"/>
              <a:gd name="connsiteY0" fmla="*/ 1833389 h 1833389"/>
              <a:gd name="connsiteX1" fmla="*/ 807522 w 3558985"/>
              <a:gd name="connsiteY1" fmla="*/ 1750262 h 1833389"/>
              <a:gd name="connsiteX2" fmla="*/ 1716831 w 3558985"/>
              <a:gd name="connsiteY2" fmla="*/ 1500880 h 1833389"/>
              <a:gd name="connsiteX3" fmla="*/ 2400584 w 3558985"/>
              <a:gd name="connsiteY3" fmla="*/ 1049618 h 1833389"/>
              <a:gd name="connsiteX4" fmla="*/ 2744085 w 3558985"/>
              <a:gd name="connsiteY4" fmla="*/ 503352 h 1833389"/>
              <a:gd name="connsiteX5" fmla="*/ 3009474 w 3558985"/>
              <a:gd name="connsiteY5" fmla="*/ 182718 h 1833389"/>
              <a:gd name="connsiteX6" fmla="*/ 3285334 w 3558985"/>
              <a:gd name="connsiteY6" fmla="*/ 40214 h 1833389"/>
              <a:gd name="connsiteX7" fmla="*/ 3558985 w 3558985"/>
              <a:gd name="connsiteY7" fmla="*/ 16464 h 1833389"/>
              <a:gd name="connsiteX0" fmla="*/ 0 w 3558985"/>
              <a:gd name="connsiteY0" fmla="*/ 1821928 h 1821928"/>
              <a:gd name="connsiteX1" fmla="*/ 807522 w 3558985"/>
              <a:gd name="connsiteY1" fmla="*/ 1738801 h 1821928"/>
              <a:gd name="connsiteX2" fmla="*/ 1716831 w 3558985"/>
              <a:gd name="connsiteY2" fmla="*/ 1489419 h 1821928"/>
              <a:gd name="connsiteX3" fmla="*/ 2400584 w 3558985"/>
              <a:gd name="connsiteY3" fmla="*/ 1038157 h 1821928"/>
              <a:gd name="connsiteX4" fmla="*/ 2744085 w 3558985"/>
              <a:gd name="connsiteY4" fmla="*/ 491891 h 1821928"/>
              <a:gd name="connsiteX5" fmla="*/ 3009474 w 3558985"/>
              <a:gd name="connsiteY5" fmla="*/ 171257 h 1821928"/>
              <a:gd name="connsiteX6" fmla="*/ 3285334 w 3558985"/>
              <a:gd name="connsiteY6" fmla="*/ 28753 h 1821928"/>
              <a:gd name="connsiteX7" fmla="*/ 3558985 w 3558985"/>
              <a:gd name="connsiteY7" fmla="*/ 5003 h 1821928"/>
              <a:gd name="connsiteX0" fmla="*/ 0 w 3558985"/>
              <a:gd name="connsiteY0" fmla="*/ 1821928 h 1821928"/>
              <a:gd name="connsiteX1" fmla="*/ 807522 w 3558985"/>
              <a:gd name="connsiteY1" fmla="*/ 1738801 h 1821928"/>
              <a:gd name="connsiteX2" fmla="*/ 1716831 w 3558985"/>
              <a:gd name="connsiteY2" fmla="*/ 1489419 h 1821928"/>
              <a:gd name="connsiteX3" fmla="*/ 2400584 w 3558985"/>
              <a:gd name="connsiteY3" fmla="*/ 1038157 h 1821928"/>
              <a:gd name="connsiteX4" fmla="*/ 2744085 w 3558985"/>
              <a:gd name="connsiteY4" fmla="*/ 491891 h 1821928"/>
              <a:gd name="connsiteX5" fmla="*/ 3037335 w 3558985"/>
              <a:gd name="connsiteY5" fmla="*/ 197136 h 1821928"/>
              <a:gd name="connsiteX6" fmla="*/ 3285334 w 3558985"/>
              <a:gd name="connsiteY6" fmla="*/ 28753 h 1821928"/>
              <a:gd name="connsiteX7" fmla="*/ 3558985 w 3558985"/>
              <a:gd name="connsiteY7" fmla="*/ 5003 h 1821928"/>
              <a:gd name="connsiteX0" fmla="*/ 0 w 3558985"/>
              <a:gd name="connsiteY0" fmla="*/ 1818764 h 1818764"/>
              <a:gd name="connsiteX1" fmla="*/ 807522 w 3558985"/>
              <a:gd name="connsiteY1" fmla="*/ 1735637 h 1818764"/>
              <a:gd name="connsiteX2" fmla="*/ 1716831 w 3558985"/>
              <a:gd name="connsiteY2" fmla="*/ 1486255 h 1818764"/>
              <a:gd name="connsiteX3" fmla="*/ 2400584 w 3558985"/>
              <a:gd name="connsiteY3" fmla="*/ 1034993 h 1818764"/>
              <a:gd name="connsiteX4" fmla="*/ 2744085 w 3558985"/>
              <a:gd name="connsiteY4" fmla="*/ 488727 h 1818764"/>
              <a:gd name="connsiteX5" fmla="*/ 3037335 w 3558985"/>
              <a:gd name="connsiteY5" fmla="*/ 193972 h 1818764"/>
              <a:gd name="connsiteX6" fmla="*/ 3299265 w 3558985"/>
              <a:gd name="connsiteY6" fmla="*/ 60094 h 1818764"/>
              <a:gd name="connsiteX7" fmla="*/ 3558985 w 3558985"/>
              <a:gd name="connsiteY7" fmla="*/ 1839 h 1818764"/>
              <a:gd name="connsiteX0" fmla="*/ 0 w 3572916"/>
              <a:gd name="connsiteY0" fmla="*/ 1794631 h 1794631"/>
              <a:gd name="connsiteX1" fmla="*/ 807522 w 3572916"/>
              <a:gd name="connsiteY1" fmla="*/ 1711504 h 1794631"/>
              <a:gd name="connsiteX2" fmla="*/ 1716831 w 3572916"/>
              <a:gd name="connsiteY2" fmla="*/ 1462122 h 1794631"/>
              <a:gd name="connsiteX3" fmla="*/ 2400584 w 3572916"/>
              <a:gd name="connsiteY3" fmla="*/ 1010860 h 1794631"/>
              <a:gd name="connsiteX4" fmla="*/ 2744085 w 3572916"/>
              <a:gd name="connsiteY4" fmla="*/ 464594 h 1794631"/>
              <a:gd name="connsiteX5" fmla="*/ 3037335 w 3572916"/>
              <a:gd name="connsiteY5" fmla="*/ 169839 h 1794631"/>
              <a:gd name="connsiteX6" fmla="*/ 3299265 w 3572916"/>
              <a:gd name="connsiteY6" fmla="*/ 35961 h 1794631"/>
              <a:gd name="connsiteX7" fmla="*/ 3572916 w 3572916"/>
              <a:gd name="connsiteY7" fmla="*/ 3585 h 1794631"/>
              <a:gd name="connsiteX0" fmla="*/ 0 w 3572916"/>
              <a:gd name="connsiteY0" fmla="*/ 1794631 h 1794631"/>
              <a:gd name="connsiteX1" fmla="*/ 807522 w 3572916"/>
              <a:gd name="connsiteY1" fmla="*/ 1711504 h 1794631"/>
              <a:gd name="connsiteX2" fmla="*/ 1716831 w 3572916"/>
              <a:gd name="connsiteY2" fmla="*/ 1462122 h 1794631"/>
              <a:gd name="connsiteX3" fmla="*/ 2400584 w 3572916"/>
              <a:gd name="connsiteY3" fmla="*/ 1010860 h 1794631"/>
              <a:gd name="connsiteX4" fmla="*/ 2771946 w 3572916"/>
              <a:gd name="connsiteY4" fmla="*/ 516352 h 1794631"/>
              <a:gd name="connsiteX5" fmla="*/ 3037335 w 3572916"/>
              <a:gd name="connsiteY5" fmla="*/ 169839 h 1794631"/>
              <a:gd name="connsiteX6" fmla="*/ 3299265 w 3572916"/>
              <a:gd name="connsiteY6" fmla="*/ 35961 h 1794631"/>
              <a:gd name="connsiteX7" fmla="*/ 3572916 w 3572916"/>
              <a:gd name="connsiteY7" fmla="*/ 3585 h 179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916" h="1794631">
                <a:moveTo>
                  <a:pt x="0" y="1794631"/>
                </a:moveTo>
                <a:cubicBezTo>
                  <a:pt x="279070" y="1786714"/>
                  <a:pt x="521384" y="1766922"/>
                  <a:pt x="807522" y="1711504"/>
                </a:cubicBezTo>
                <a:cubicBezTo>
                  <a:pt x="1093660" y="1656086"/>
                  <a:pt x="1451321" y="1578896"/>
                  <a:pt x="1716831" y="1462122"/>
                </a:cubicBezTo>
                <a:cubicBezTo>
                  <a:pt x="1982341" y="1345348"/>
                  <a:pt x="2224732" y="1168488"/>
                  <a:pt x="2400584" y="1010860"/>
                </a:cubicBezTo>
                <a:cubicBezTo>
                  <a:pt x="2576436" y="853232"/>
                  <a:pt x="2665821" y="656522"/>
                  <a:pt x="2771946" y="516352"/>
                </a:cubicBezTo>
                <a:cubicBezTo>
                  <a:pt x="2878071" y="376182"/>
                  <a:pt x="2949449" y="249904"/>
                  <a:pt x="3037335" y="169839"/>
                </a:cubicBezTo>
                <a:cubicBezTo>
                  <a:pt x="3125221" y="89774"/>
                  <a:pt x="3207680" y="63670"/>
                  <a:pt x="3299265" y="35961"/>
                </a:cubicBezTo>
                <a:cubicBezTo>
                  <a:pt x="3390850" y="8252"/>
                  <a:pt x="3462128" y="-7516"/>
                  <a:pt x="3572916" y="3585"/>
                </a:cubicBezTo>
              </a:path>
            </a:pathLst>
          </a:custGeom>
          <a:noFill/>
          <a:ln w="127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rgbClr val="0000FF"/>
              </a:solidFill>
              <a:effectLst/>
              <a:latin typeface="Times New Roman" pitchFamily="18" charset="0"/>
            </a:endParaRPr>
          </a:p>
        </p:txBody>
      </p:sp>
      <p:grpSp>
        <p:nvGrpSpPr>
          <p:cNvPr id="4" name="Gruppieren 3"/>
          <p:cNvGrpSpPr/>
          <p:nvPr/>
        </p:nvGrpSpPr>
        <p:grpSpPr>
          <a:xfrm>
            <a:off x="3327816" y="3420902"/>
            <a:ext cx="552351" cy="513874"/>
            <a:chOff x="370862" y="5163466"/>
            <a:chExt cx="552351" cy="513874"/>
          </a:xfrm>
        </p:grpSpPr>
        <p:grpSp>
          <p:nvGrpSpPr>
            <p:cNvPr id="35" name="Group 574"/>
            <p:cNvGrpSpPr>
              <a:grpSpLocks/>
            </p:cNvGrpSpPr>
            <p:nvPr/>
          </p:nvGrpSpPr>
          <p:grpSpPr bwMode="auto">
            <a:xfrm>
              <a:off x="370862" y="5163466"/>
              <a:ext cx="552351" cy="513874"/>
              <a:chOff x="3780" y="1094"/>
              <a:chExt cx="750" cy="743"/>
            </a:xfrm>
          </p:grpSpPr>
          <p:sp>
            <p:nvSpPr>
              <p:cNvPr id="53"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4"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5"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6"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7"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8"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9"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0"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1"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3"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4"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9" name="Oval 602"/>
            <p:cNvSpPr>
              <a:spLocks noChangeArrowheads="1"/>
            </p:cNvSpPr>
            <p:nvPr/>
          </p:nvSpPr>
          <p:spPr bwMode="auto">
            <a:xfrm>
              <a:off x="441676" y="5193450"/>
              <a:ext cx="407687" cy="4084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nchor="ctr" anchorCtr="1"/>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spcBef>
                  <a:spcPct val="50000"/>
                </a:spcBef>
              </a:pPr>
              <a:r>
                <a:rPr lang="de-CH" altLang="de-DE" sz="4000" b="1" dirty="0">
                  <a:solidFill>
                    <a:srgbClr val="009900"/>
                  </a:solidFill>
                </a:rPr>
                <a:t>+</a:t>
              </a:r>
            </a:p>
          </p:txBody>
        </p:sp>
      </p:grpSp>
      <p:sp>
        <p:nvSpPr>
          <p:cNvPr id="65" name="Inhaltsplatzhalter 2"/>
          <p:cNvSpPr>
            <a:spLocks noGrp="1"/>
          </p:cNvSpPr>
          <p:nvPr>
            <p:ph idx="1"/>
          </p:nvPr>
        </p:nvSpPr>
        <p:spPr>
          <a:xfrm>
            <a:off x="7151391" y="1467793"/>
            <a:ext cx="1697739" cy="4114800"/>
          </a:xfrm>
        </p:spPr>
        <p:txBody>
          <a:bodyPr/>
          <a:lstStyle/>
          <a:p>
            <a:r>
              <a:rPr lang="de-CH" sz="1600" dirty="0"/>
              <a:t>Bodenschätze</a:t>
            </a:r>
          </a:p>
          <a:p>
            <a:r>
              <a:rPr lang="de-CH" sz="1600" dirty="0"/>
              <a:t>Mineralisch</a:t>
            </a:r>
          </a:p>
          <a:p>
            <a:r>
              <a:rPr lang="de-CH" sz="1600" dirty="0"/>
              <a:t>Fossil</a:t>
            </a:r>
          </a:p>
          <a:p>
            <a:pPr>
              <a:buFontTx/>
              <a:buChar char="-"/>
            </a:pPr>
            <a:endParaRPr lang="de-CH" sz="1600" dirty="0"/>
          </a:p>
          <a:p>
            <a:r>
              <a:rPr lang="de-CH" sz="1600" dirty="0" smtClean="0">
                <a:solidFill>
                  <a:srgbClr val="009900"/>
                </a:solidFill>
              </a:rPr>
              <a:t>Biomasse</a:t>
            </a:r>
            <a:endParaRPr lang="de-CH" sz="1600" dirty="0">
              <a:solidFill>
                <a:srgbClr val="009900"/>
              </a:solidFill>
            </a:endParaRPr>
          </a:p>
          <a:p>
            <a:r>
              <a:rPr lang="de-CH" sz="1600" dirty="0">
                <a:solidFill>
                  <a:srgbClr val="009900"/>
                </a:solidFill>
              </a:rPr>
              <a:t>Boden</a:t>
            </a:r>
          </a:p>
          <a:p>
            <a:r>
              <a:rPr lang="de-CH" sz="1600" dirty="0">
                <a:solidFill>
                  <a:srgbClr val="009900"/>
                </a:solidFill>
              </a:rPr>
              <a:t>Biodiversität</a:t>
            </a:r>
          </a:p>
          <a:p>
            <a:endParaRPr lang="de-CH" sz="1600" dirty="0"/>
          </a:p>
          <a:p>
            <a:r>
              <a:rPr lang="de-CH" sz="1600" dirty="0" smtClean="0">
                <a:solidFill>
                  <a:srgbClr val="0000FF"/>
                </a:solidFill>
              </a:rPr>
              <a:t>Menschen</a:t>
            </a:r>
            <a:endParaRPr lang="de-CH" sz="1600" dirty="0">
              <a:solidFill>
                <a:srgbClr val="0000FF"/>
              </a:solidFill>
            </a:endParaRPr>
          </a:p>
          <a:p>
            <a:r>
              <a:rPr lang="de-CH" sz="1600" dirty="0" smtClean="0">
                <a:solidFill>
                  <a:srgbClr val="0000FF"/>
                </a:solidFill>
              </a:rPr>
              <a:t>Wirtschaft</a:t>
            </a:r>
            <a:endParaRPr lang="de-CH" sz="1600" dirty="0">
              <a:solidFill>
                <a:srgbClr val="0000FF"/>
              </a:solidFill>
            </a:endParaRPr>
          </a:p>
          <a:p>
            <a:endParaRPr lang="de-CH" sz="1400" dirty="0"/>
          </a:p>
        </p:txBody>
      </p:sp>
      <p:sp>
        <p:nvSpPr>
          <p:cNvPr id="5" name="Textfeld 4"/>
          <p:cNvSpPr txBox="1"/>
          <p:nvPr/>
        </p:nvSpPr>
        <p:spPr>
          <a:xfrm>
            <a:off x="5296395" y="5320145"/>
            <a:ext cx="890657" cy="276999"/>
          </a:xfrm>
          <a:prstGeom prst="rect">
            <a:avLst/>
          </a:prstGeom>
          <a:noFill/>
        </p:spPr>
        <p:txBody>
          <a:bodyPr wrap="square" rtlCol="0">
            <a:spAutoFit/>
          </a:bodyPr>
          <a:lstStyle/>
          <a:p>
            <a:pPr algn="r"/>
            <a:r>
              <a:rPr lang="de-CH" dirty="0" smtClean="0">
                <a:latin typeface="+mj-lt"/>
              </a:rPr>
              <a:t>Zeit</a:t>
            </a:r>
            <a:endParaRPr lang="de-CH" dirty="0">
              <a:latin typeface="+mj-lt"/>
            </a:endParaRPr>
          </a:p>
        </p:txBody>
      </p:sp>
      <p:sp>
        <p:nvSpPr>
          <p:cNvPr id="66" name="Textfeld 65"/>
          <p:cNvSpPr txBox="1"/>
          <p:nvPr/>
        </p:nvSpPr>
        <p:spPr>
          <a:xfrm rot="16200000">
            <a:off x="1582558" y="2020523"/>
            <a:ext cx="956812" cy="369332"/>
          </a:xfrm>
          <a:prstGeom prst="rect">
            <a:avLst/>
          </a:prstGeom>
          <a:noFill/>
        </p:spPr>
        <p:txBody>
          <a:bodyPr wrap="square" rtlCol="0">
            <a:spAutoFit/>
          </a:bodyPr>
          <a:lstStyle/>
          <a:p>
            <a:pPr algn="r"/>
            <a:r>
              <a:rPr lang="de-CH" dirty="0" smtClean="0">
                <a:latin typeface="+mj-lt"/>
              </a:rPr>
              <a:t>Bestand</a:t>
            </a:r>
            <a:endParaRPr lang="de-CH" dirty="0">
              <a:latin typeface="+mj-lt"/>
            </a:endParaRPr>
          </a:p>
        </p:txBody>
      </p:sp>
      <p:sp>
        <p:nvSpPr>
          <p:cNvPr id="37" name="Freihandform 36"/>
          <p:cNvSpPr/>
          <p:nvPr/>
        </p:nvSpPr>
        <p:spPr bwMode="auto">
          <a:xfrm>
            <a:off x="2185067" y="3226342"/>
            <a:ext cx="4416054" cy="1478413"/>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3693226"/>
              <a:gd name="connsiteY0" fmla="*/ 1673027 h 1673027"/>
              <a:gd name="connsiteX1" fmla="*/ 807522 w 3693226"/>
              <a:gd name="connsiteY1" fmla="*/ 1589900 h 1673027"/>
              <a:gd name="connsiteX2" fmla="*/ 1496291 w 3693226"/>
              <a:gd name="connsiteY2" fmla="*/ 1269266 h 1673027"/>
              <a:gd name="connsiteX3" fmla="*/ 2208811 w 3693226"/>
              <a:gd name="connsiteY3" fmla="*/ 794253 h 1673027"/>
              <a:gd name="connsiteX4" fmla="*/ 2648198 w 3693226"/>
              <a:gd name="connsiteY4" fmla="*/ 247988 h 1673027"/>
              <a:gd name="connsiteX5" fmla="*/ 2980707 w 3693226"/>
              <a:gd name="connsiteY5" fmla="*/ 46107 h 1673027"/>
              <a:gd name="connsiteX6" fmla="*/ 3218213 w 3693226"/>
              <a:gd name="connsiteY6" fmla="*/ 10481 h 1673027"/>
              <a:gd name="connsiteX7" fmla="*/ 3523585 w 3693226"/>
              <a:gd name="connsiteY7" fmla="*/ 191610 h 1673027"/>
              <a:gd name="connsiteX8" fmla="*/ 3693226 w 3693226"/>
              <a:gd name="connsiteY8" fmla="*/ 972383 h 1673027"/>
              <a:gd name="connsiteX0" fmla="*/ 0 w 4083309"/>
              <a:gd name="connsiteY0" fmla="*/ 1673027 h 1673027"/>
              <a:gd name="connsiteX1" fmla="*/ 807522 w 4083309"/>
              <a:gd name="connsiteY1" fmla="*/ 1589900 h 1673027"/>
              <a:gd name="connsiteX2" fmla="*/ 1496291 w 4083309"/>
              <a:gd name="connsiteY2" fmla="*/ 1269266 h 1673027"/>
              <a:gd name="connsiteX3" fmla="*/ 2208811 w 4083309"/>
              <a:gd name="connsiteY3" fmla="*/ 794253 h 1673027"/>
              <a:gd name="connsiteX4" fmla="*/ 2648198 w 4083309"/>
              <a:gd name="connsiteY4" fmla="*/ 247988 h 1673027"/>
              <a:gd name="connsiteX5" fmla="*/ 2980707 w 4083309"/>
              <a:gd name="connsiteY5" fmla="*/ 46107 h 1673027"/>
              <a:gd name="connsiteX6" fmla="*/ 3218213 w 4083309"/>
              <a:gd name="connsiteY6" fmla="*/ 10481 h 1673027"/>
              <a:gd name="connsiteX7" fmla="*/ 3523585 w 4083309"/>
              <a:gd name="connsiteY7" fmla="*/ 191610 h 1673027"/>
              <a:gd name="connsiteX8" fmla="*/ 4083309 w 4083309"/>
              <a:gd name="connsiteY8" fmla="*/ 325412 h 1673027"/>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5866 h 1675866"/>
              <a:gd name="connsiteX1" fmla="*/ 807522 w 4083309"/>
              <a:gd name="connsiteY1" fmla="*/ 1592739 h 1675866"/>
              <a:gd name="connsiteX2" fmla="*/ 1496291 w 4083309"/>
              <a:gd name="connsiteY2" fmla="*/ 1272105 h 1675866"/>
              <a:gd name="connsiteX3" fmla="*/ 2208811 w 4083309"/>
              <a:gd name="connsiteY3" fmla="*/ 797092 h 1675866"/>
              <a:gd name="connsiteX4" fmla="*/ 2648198 w 4083309"/>
              <a:gd name="connsiteY4" fmla="*/ 250827 h 1675866"/>
              <a:gd name="connsiteX5" fmla="*/ 2980707 w 4083309"/>
              <a:gd name="connsiteY5" fmla="*/ 48946 h 1675866"/>
              <a:gd name="connsiteX6" fmla="*/ 3218213 w 4083309"/>
              <a:gd name="connsiteY6" fmla="*/ 13320 h 1675866"/>
              <a:gd name="connsiteX7" fmla="*/ 3523587 w 4083309"/>
              <a:gd name="connsiteY7" fmla="*/ 233074 h 1675866"/>
              <a:gd name="connsiteX8" fmla="*/ 4083309 w 4083309"/>
              <a:gd name="connsiteY8" fmla="*/ 328251 h 1675866"/>
              <a:gd name="connsiteX0" fmla="*/ 0 w 4075349"/>
              <a:gd name="connsiteY0" fmla="*/ 1675866 h 1675866"/>
              <a:gd name="connsiteX1" fmla="*/ 807522 w 4075349"/>
              <a:gd name="connsiteY1" fmla="*/ 1592739 h 1675866"/>
              <a:gd name="connsiteX2" fmla="*/ 1496291 w 4075349"/>
              <a:gd name="connsiteY2" fmla="*/ 1272105 h 1675866"/>
              <a:gd name="connsiteX3" fmla="*/ 2208811 w 4075349"/>
              <a:gd name="connsiteY3" fmla="*/ 797092 h 1675866"/>
              <a:gd name="connsiteX4" fmla="*/ 2648198 w 4075349"/>
              <a:gd name="connsiteY4" fmla="*/ 250827 h 1675866"/>
              <a:gd name="connsiteX5" fmla="*/ 2980707 w 4075349"/>
              <a:gd name="connsiteY5" fmla="*/ 48946 h 1675866"/>
              <a:gd name="connsiteX6" fmla="*/ 3218213 w 4075349"/>
              <a:gd name="connsiteY6" fmla="*/ 13320 h 1675866"/>
              <a:gd name="connsiteX7" fmla="*/ 3523587 w 4075349"/>
              <a:gd name="connsiteY7" fmla="*/ 233074 h 1675866"/>
              <a:gd name="connsiteX8" fmla="*/ 4075349 w 4075349"/>
              <a:gd name="connsiteY8" fmla="*/ 386189 h 1675866"/>
              <a:gd name="connsiteX0" fmla="*/ 0 w 4075349"/>
              <a:gd name="connsiteY0" fmla="*/ 1654913 h 1654913"/>
              <a:gd name="connsiteX1" fmla="*/ 807522 w 4075349"/>
              <a:gd name="connsiteY1" fmla="*/ 1571786 h 1654913"/>
              <a:gd name="connsiteX2" fmla="*/ 1496291 w 4075349"/>
              <a:gd name="connsiteY2" fmla="*/ 1251152 h 1654913"/>
              <a:gd name="connsiteX3" fmla="*/ 2208811 w 4075349"/>
              <a:gd name="connsiteY3" fmla="*/ 776139 h 1654913"/>
              <a:gd name="connsiteX4" fmla="*/ 2648198 w 4075349"/>
              <a:gd name="connsiteY4" fmla="*/ 229874 h 1654913"/>
              <a:gd name="connsiteX5" fmla="*/ 2980707 w 4075349"/>
              <a:gd name="connsiteY5" fmla="*/ 27993 h 1654913"/>
              <a:gd name="connsiteX6" fmla="*/ 3218213 w 4075349"/>
              <a:gd name="connsiteY6" fmla="*/ 21336 h 1654913"/>
              <a:gd name="connsiteX7" fmla="*/ 3523587 w 4075349"/>
              <a:gd name="connsiteY7" fmla="*/ 212121 h 1654913"/>
              <a:gd name="connsiteX8" fmla="*/ 4075349 w 4075349"/>
              <a:gd name="connsiteY8" fmla="*/ 365236 h 16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5349" h="1654913">
                <a:moveTo>
                  <a:pt x="0" y="1654913"/>
                </a:moveTo>
                <a:cubicBezTo>
                  <a:pt x="279070" y="1646996"/>
                  <a:pt x="558140" y="1639079"/>
                  <a:pt x="807522" y="1571786"/>
                </a:cubicBezTo>
                <a:cubicBezTo>
                  <a:pt x="1056904" y="1504493"/>
                  <a:pt x="1262743" y="1383760"/>
                  <a:pt x="1496291" y="1251152"/>
                </a:cubicBezTo>
                <a:cubicBezTo>
                  <a:pt x="1729839" y="1118544"/>
                  <a:pt x="2016827" y="946352"/>
                  <a:pt x="2208811" y="776139"/>
                </a:cubicBezTo>
                <a:cubicBezTo>
                  <a:pt x="2400795" y="605926"/>
                  <a:pt x="2519549" y="354565"/>
                  <a:pt x="2648198" y="229874"/>
                </a:cubicBezTo>
                <a:cubicBezTo>
                  <a:pt x="2776847" y="105183"/>
                  <a:pt x="2885704" y="62749"/>
                  <a:pt x="2980707" y="27993"/>
                </a:cubicBezTo>
                <a:cubicBezTo>
                  <a:pt x="3075710" y="-6763"/>
                  <a:pt x="3127733" y="-9352"/>
                  <a:pt x="3218213" y="21336"/>
                </a:cubicBezTo>
                <a:cubicBezTo>
                  <a:pt x="3308693" y="52024"/>
                  <a:pt x="3404614" y="42147"/>
                  <a:pt x="3523587" y="212121"/>
                </a:cubicBezTo>
                <a:cubicBezTo>
                  <a:pt x="3674404" y="362782"/>
                  <a:pt x="3896780" y="341605"/>
                  <a:pt x="4075349" y="365236"/>
                </a:cubicBezTo>
              </a:path>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78739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a:off x="7421241" y="5982734"/>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idx="4294967295"/>
          </p:nvPr>
        </p:nvSpPr>
        <p:spPr>
          <a:xfrm>
            <a:off x="457200" y="274638"/>
            <a:ext cx="8229600" cy="468311"/>
          </a:xfrm>
        </p:spPr>
        <p:txBody>
          <a:bodyPr>
            <a:noAutofit/>
          </a:bodyPr>
          <a:lstStyle/>
          <a:p>
            <a:r>
              <a:rPr lang="de-DE" sz="3600" dirty="0" smtClean="0"/>
              <a:t>Feld – Wald – Wiese – </a:t>
            </a:r>
            <a:r>
              <a:rPr lang="de-DE" sz="2800" dirty="0" smtClean="0"/>
              <a:t>klassisch getrennt</a:t>
            </a:r>
            <a:endParaRPr lang="de-DE" sz="3600" dirty="0"/>
          </a:p>
        </p:txBody>
      </p:sp>
      <p:grpSp>
        <p:nvGrpSpPr>
          <p:cNvPr id="16" name="Gruppieren 15"/>
          <p:cNvGrpSpPr/>
          <p:nvPr/>
        </p:nvGrpSpPr>
        <p:grpSpPr>
          <a:xfrm>
            <a:off x="1015392" y="945875"/>
            <a:ext cx="3552825" cy="3019204"/>
            <a:chOff x="2371087" y="1809748"/>
            <a:chExt cx="2934338" cy="2520000"/>
          </a:xfrm>
        </p:grpSpPr>
        <p:sp>
          <p:nvSpPr>
            <p:cNvPr id="17" name="Ellipse 16"/>
            <p:cNvSpPr/>
            <p:nvPr/>
          </p:nvSpPr>
          <p:spPr>
            <a:xfrm>
              <a:off x="2785425" y="1809748"/>
              <a:ext cx="2520000" cy="252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2371087" y="2064782"/>
              <a:ext cx="676275" cy="308266"/>
            </a:xfrm>
            <a:prstGeom prst="rect">
              <a:avLst/>
            </a:prstGeom>
            <a:noFill/>
          </p:spPr>
          <p:txBody>
            <a:bodyPr wrap="square" rtlCol="0">
              <a:spAutoFit/>
            </a:bodyPr>
            <a:lstStyle/>
            <a:p>
              <a:pPr algn="r"/>
              <a:r>
                <a:rPr lang="de-DE" b="1" dirty="0" smtClean="0"/>
                <a:t>Feld</a:t>
              </a:r>
            </a:p>
          </p:txBody>
        </p:sp>
      </p:grpSp>
      <p:grpSp>
        <p:nvGrpSpPr>
          <p:cNvPr id="19" name="Gruppieren 18"/>
          <p:cNvGrpSpPr/>
          <p:nvPr/>
        </p:nvGrpSpPr>
        <p:grpSpPr>
          <a:xfrm>
            <a:off x="4568217" y="926825"/>
            <a:ext cx="3419475" cy="3052992"/>
            <a:chOff x="3790950" y="1800223"/>
            <a:chExt cx="2890837" cy="2520000"/>
          </a:xfrm>
        </p:grpSpPr>
        <p:sp>
          <p:nvSpPr>
            <p:cNvPr id="20" name="Ellipse 19"/>
            <p:cNvSpPr/>
            <p:nvPr/>
          </p:nvSpPr>
          <p:spPr>
            <a:xfrm>
              <a:off x="3790950" y="1800223"/>
              <a:ext cx="2520000" cy="252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6005512" y="2064782"/>
              <a:ext cx="676275" cy="304854"/>
            </a:xfrm>
            <a:prstGeom prst="rect">
              <a:avLst/>
            </a:prstGeom>
            <a:noFill/>
          </p:spPr>
          <p:txBody>
            <a:bodyPr wrap="square" rtlCol="0">
              <a:spAutoFit/>
            </a:bodyPr>
            <a:lstStyle/>
            <a:p>
              <a:r>
                <a:rPr lang="de-DE" b="1" dirty="0" smtClean="0"/>
                <a:t>Wald</a:t>
              </a:r>
            </a:p>
          </p:txBody>
        </p:sp>
      </p:grpSp>
      <p:grpSp>
        <p:nvGrpSpPr>
          <p:cNvPr id="22" name="Gruppieren 21"/>
          <p:cNvGrpSpPr/>
          <p:nvPr/>
        </p:nvGrpSpPr>
        <p:grpSpPr>
          <a:xfrm>
            <a:off x="3039957" y="3558221"/>
            <a:ext cx="3594205" cy="3175953"/>
            <a:chOff x="3382677" y="2681922"/>
            <a:chExt cx="2963303" cy="2520000"/>
          </a:xfrm>
        </p:grpSpPr>
        <p:sp>
          <p:nvSpPr>
            <p:cNvPr id="23" name="Ellipse 22"/>
            <p:cNvSpPr/>
            <p:nvPr/>
          </p:nvSpPr>
          <p:spPr>
            <a:xfrm>
              <a:off x="3382677" y="2681922"/>
              <a:ext cx="2520000" cy="252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5586680" y="4665107"/>
              <a:ext cx="759300" cy="293051"/>
            </a:xfrm>
            <a:prstGeom prst="rect">
              <a:avLst/>
            </a:prstGeom>
            <a:noFill/>
          </p:spPr>
          <p:txBody>
            <a:bodyPr wrap="square" rtlCol="0">
              <a:spAutoFit/>
            </a:bodyPr>
            <a:lstStyle/>
            <a:p>
              <a:r>
                <a:rPr lang="de-DE" b="1" dirty="0" smtClean="0"/>
                <a:t>Wiese</a:t>
              </a:r>
            </a:p>
          </p:txBody>
        </p:sp>
      </p:grpSp>
    </p:spTree>
    <p:extLst>
      <p:ext uri="{BB962C8B-B14F-4D97-AF65-F5344CB8AC3E}">
        <p14:creationId xmlns:p14="http://schemas.microsoft.com/office/powerpoint/2010/main" val="3008553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1752600" y="1586769"/>
            <a:ext cx="3552825" cy="3019204"/>
            <a:chOff x="2371087" y="1809748"/>
            <a:chExt cx="2934338" cy="2520000"/>
          </a:xfrm>
        </p:grpSpPr>
        <p:sp>
          <p:nvSpPr>
            <p:cNvPr id="2" name="Ellipse 1"/>
            <p:cNvSpPr/>
            <p:nvPr/>
          </p:nvSpPr>
          <p:spPr>
            <a:xfrm>
              <a:off x="2785425" y="1809748"/>
              <a:ext cx="2520000" cy="252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2371087" y="2064782"/>
              <a:ext cx="676275" cy="308266"/>
            </a:xfrm>
            <a:prstGeom prst="rect">
              <a:avLst/>
            </a:prstGeom>
            <a:noFill/>
          </p:spPr>
          <p:txBody>
            <a:bodyPr wrap="square" rtlCol="0">
              <a:spAutoFit/>
            </a:bodyPr>
            <a:lstStyle/>
            <a:p>
              <a:pPr algn="r"/>
              <a:r>
                <a:rPr lang="de-DE" b="1" dirty="0" smtClean="0"/>
                <a:t>Feld</a:t>
              </a:r>
            </a:p>
          </p:txBody>
        </p:sp>
      </p:grpSp>
      <p:grpSp>
        <p:nvGrpSpPr>
          <p:cNvPr id="25" name="Gruppieren 24"/>
          <p:cNvGrpSpPr/>
          <p:nvPr/>
        </p:nvGrpSpPr>
        <p:grpSpPr>
          <a:xfrm>
            <a:off x="3809999" y="1586769"/>
            <a:ext cx="3419475" cy="3052992"/>
            <a:chOff x="3790950" y="1800223"/>
            <a:chExt cx="2890837" cy="2520000"/>
          </a:xfrm>
        </p:grpSpPr>
        <p:sp>
          <p:nvSpPr>
            <p:cNvPr id="4" name="Ellipse 3"/>
            <p:cNvSpPr/>
            <p:nvPr/>
          </p:nvSpPr>
          <p:spPr>
            <a:xfrm>
              <a:off x="3790950" y="1800223"/>
              <a:ext cx="2520000" cy="252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6005512" y="2064782"/>
              <a:ext cx="676275" cy="304854"/>
            </a:xfrm>
            <a:prstGeom prst="rect">
              <a:avLst/>
            </a:prstGeom>
            <a:noFill/>
          </p:spPr>
          <p:txBody>
            <a:bodyPr wrap="square" rtlCol="0">
              <a:spAutoFit/>
            </a:bodyPr>
            <a:lstStyle/>
            <a:p>
              <a:r>
                <a:rPr lang="de-DE" b="1" dirty="0" smtClean="0"/>
                <a:t>Wald</a:t>
              </a:r>
            </a:p>
          </p:txBody>
        </p:sp>
      </p:grpSp>
      <p:grpSp>
        <p:nvGrpSpPr>
          <p:cNvPr id="26" name="Gruppieren 25"/>
          <p:cNvGrpSpPr/>
          <p:nvPr/>
        </p:nvGrpSpPr>
        <p:grpSpPr>
          <a:xfrm>
            <a:off x="3039957" y="2958146"/>
            <a:ext cx="3594205" cy="3175953"/>
            <a:chOff x="3382677" y="2681922"/>
            <a:chExt cx="2963303" cy="2520000"/>
          </a:xfrm>
        </p:grpSpPr>
        <p:sp>
          <p:nvSpPr>
            <p:cNvPr id="3" name="Ellipse 2"/>
            <p:cNvSpPr/>
            <p:nvPr/>
          </p:nvSpPr>
          <p:spPr>
            <a:xfrm>
              <a:off x="3382677" y="2681922"/>
              <a:ext cx="2520000" cy="252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5586680" y="4665107"/>
              <a:ext cx="759300" cy="293051"/>
            </a:xfrm>
            <a:prstGeom prst="rect">
              <a:avLst/>
            </a:prstGeom>
            <a:noFill/>
          </p:spPr>
          <p:txBody>
            <a:bodyPr wrap="square" rtlCol="0">
              <a:spAutoFit/>
            </a:bodyPr>
            <a:lstStyle/>
            <a:p>
              <a:r>
                <a:rPr lang="de-DE" b="1" dirty="0" smtClean="0"/>
                <a:t>Wiese</a:t>
              </a:r>
            </a:p>
          </p:txBody>
        </p:sp>
      </p:grpSp>
      <p:sp>
        <p:nvSpPr>
          <p:cNvPr id="8" name="Titel 7"/>
          <p:cNvSpPr>
            <a:spLocks noGrp="1"/>
          </p:cNvSpPr>
          <p:nvPr>
            <p:ph type="title" idx="4294967295"/>
          </p:nvPr>
        </p:nvSpPr>
        <p:spPr>
          <a:xfrm>
            <a:off x="457200" y="274638"/>
            <a:ext cx="8229600" cy="468311"/>
          </a:xfrm>
        </p:spPr>
        <p:txBody>
          <a:bodyPr>
            <a:noAutofit/>
          </a:bodyPr>
          <a:lstStyle/>
          <a:p>
            <a:r>
              <a:rPr lang="de-DE" sz="3600" dirty="0" smtClean="0"/>
              <a:t>Feld – Wald – Wiese - integriert</a:t>
            </a:r>
            <a:endParaRPr lang="de-DE" sz="3600" dirty="0"/>
          </a:p>
        </p:txBody>
      </p:sp>
      <p:sp>
        <p:nvSpPr>
          <p:cNvPr id="11" name="Textfeld 10"/>
          <p:cNvSpPr txBox="1"/>
          <p:nvPr/>
        </p:nvSpPr>
        <p:spPr>
          <a:xfrm>
            <a:off x="5342041" y="3615254"/>
            <a:ext cx="1145016" cy="338554"/>
          </a:xfrm>
          <a:prstGeom prst="rect">
            <a:avLst/>
          </a:prstGeom>
          <a:noFill/>
        </p:spPr>
        <p:txBody>
          <a:bodyPr wrap="square" rtlCol="0">
            <a:spAutoFit/>
          </a:bodyPr>
          <a:lstStyle>
            <a:defPPr>
              <a:defRPr lang="de-DE"/>
            </a:defPPr>
            <a:lvl1pPr algn="ctr">
              <a:defRPr sz="1600"/>
            </a:lvl1pPr>
          </a:lstStyle>
          <a:p>
            <a:r>
              <a:rPr lang="de-DE" dirty="0"/>
              <a:t>Waldweide</a:t>
            </a:r>
          </a:p>
        </p:txBody>
      </p:sp>
      <p:sp>
        <p:nvSpPr>
          <p:cNvPr id="12" name="Textfeld 11"/>
          <p:cNvSpPr txBox="1"/>
          <p:nvPr/>
        </p:nvSpPr>
        <p:spPr>
          <a:xfrm>
            <a:off x="4829859" y="4167857"/>
            <a:ext cx="1145016" cy="338554"/>
          </a:xfrm>
          <a:prstGeom prst="rect">
            <a:avLst/>
          </a:prstGeom>
          <a:noFill/>
        </p:spPr>
        <p:txBody>
          <a:bodyPr wrap="square" rtlCol="0">
            <a:spAutoFit/>
          </a:bodyPr>
          <a:lstStyle>
            <a:defPPr>
              <a:defRPr lang="de-DE"/>
            </a:defPPr>
            <a:lvl1pPr algn="ctr">
              <a:defRPr sz="1600"/>
            </a:lvl1pPr>
          </a:lstStyle>
          <a:p>
            <a:r>
              <a:rPr lang="de-DE" dirty="0"/>
              <a:t>Obstwiese</a:t>
            </a:r>
          </a:p>
        </p:txBody>
      </p:sp>
      <p:sp>
        <p:nvSpPr>
          <p:cNvPr id="13" name="Textfeld 12"/>
          <p:cNvSpPr txBox="1"/>
          <p:nvPr/>
        </p:nvSpPr>
        <p:spPr>
          <a:xfrm>
            <a:off x="2797012" y="3333728"/>
            <a:ext cx="842786" cy="607432"/>
          </a:xfrm>
          <a:prstGeom prst="rect">
            <a:avLst/>
          </a:prstGeom>
          <a:noFill/>
        </p:spPr>
        <p:txBody>
          <a:bodyPr wrap="square" rtlCol="0">
            <a:spAutoFit/>
          </a:bodyPr>
          <a:lstStyle>
            <a:defPPr>
              <a:defRPr lang="de-DE"/>
            </a:defPPr>
            <a:lvl1pPr algn="ctr">
              <a:defRPr sz="1600"/>
            </a:lvl1pPr>
          </a:lstStyle>
          <a:p>
            <a:r>
              <a:rPr lang="de-DE" dirty="0" err="1"/>
              <a:t>Crop</a:t>
            </a:r>
            <a:r>
              <a:rPr lang="de-DE" dirty="0"/>
              <a:t> </a:t>
            </a:r>
            <a:r>
              <a:rPr lang="de-DE" dirty="0" err="1"/>
              <a:t>Grazing</a:t>
            </a:r>
            <a:endParaRPr lang="de-DE" dirty="0"/>
          </a:p>
        </p:txBody>
      </p:sp>
      <p:sp>
        <p:nvSpPr>
          <p:cNvPr id="14" name="Textfeld 13"/>
          <p:cNvSpPr txBox="1"/>
          <p:nvPr/>
        </p:nvSpPr>
        <p:spPr>
          <a:xfrm>
            <a:off x="3435825" y="4282157"/>
            <a:ext cx="1180474" cy="584775"/>
          </a:xfrm>
          <a:prstGeom prst="rect">
            <a:avLst/>
          </a:prstGeom>
          <a:noFill/>
        </p:spPr>
        <p:txBody>
          <a:bodyPr wrap="square" rtlCol="0">
            <a:spAutoFit/>
          </a:bodyPr>
          <a:lstStyle/>
          <a:p>
            <a:pPr algn="ctr"/>
            <a:r>
              <a:rPr lang="de-DE" sz="1600" dirty="0" err="1" smtClean="0"/>
              <a:t>Pasture</a:t>
            </a:r>
            <a:r>
              <a:rPr lang="de-DE" sz="1600" dirty="0" smtClean="0"/>
              <a:t> </a:t>
            </a:r>
            <a:r>
              <a:rPr lang="de-DE" sz="1600" dirty="0" err="1" smtClean="0"/>
              <a:t>Cropping</a:t>
            </a:r>
            <a:endParaRPr lang="de-DE" sz="1600" dirty="0" smtClean="0"/>
          </a:p>
        </p:txBody>
      </p:sp>
      <p:sp>
        <p:nvSpPr>
          <p:cNvPr id="15" name="Textfeld 14"/>
          <p:cNvSpPr txBox="1"/>
          <p:nvPr/>
        </p:nvSpPr>
        <p:spPr>
          <a:xfrm>
            <a:off x="3790950" y="1284142"/>
            <a:ext cx="1533525" cy="338554"/>
          </a:xfrm>
          <a:prstGeom prst="rect">
            <a:avLst/>
          </a:prstGeom>
          <a:noFill/>
        </p:spPr>
        <p:txBody>
          <a:bodyPr wrap="square" rtlCol="0">
            <a:spAutoFit/>
          </a:bodyPr>
          <a:lstStyle>
            <a:defPPr>
              <a:defRPr lang="de-DE"/>
            </a:defPPr>
            <a:lvl1pPr algn="ctr">
              <a:defRPr sz="1600"/>
            </a:lvl1pPr>
          </a:lstStyle>
          <a:p>
            <a:r>
              <a:rPr lang="de-DE" dirty="0" smtClean="0"/>
              <a:t>Dauerkulturen</a:t>
            </a:r>
          </a:p>
        </p:txBody>
      </p:sp>
      <p:sp>
        <p:nvSpPr>
          <p:cNvPr id="16" name="Textfeld 15"/>
          <p:cNvSpPr txBox="1"/>
          <p:nvPr/>
        </p:nvSpPr>
        <p:spPr>
          <a:xfrm>
            <a:off x="4753659" y="2645779"/>
            <a:ext cx="1145016" cy="338554"/>
          </a:xfrm>
          <a:prstGeom prst="rect">
            <a:avLst/>
          </a:prstGeom>
          <a:noFill/>
        </p:spPr>
        <p:txBody>
          <a:bodyPr wrap="square" rtlCol="0">
            <a:spAutoFit/>
          </a:bodyPr>
          <a:lstStyle>
            <a:defPPr>
              <a:defRPr lang="de-DE"/>
            </a:defPPr>
            <a:lvl1pPr algn="ctr">
              <a:defRPr sz="1600"/>
            </a:lvl1pPr>
          </a:lstStyle>
          <a:p>
            <a:r>
              <a:rPr lang="de-DE" dirty="0" smtClean="0"/>
              <a:t>Waldgarten</a:t>
            </a:r>
          </a:p>
        </p:txBody>
      </p:sp>
      <p:sp>
        <p:nvSpPr>
          <p:cNvPr id="17" name="Textfeld 16"/>
          <p:cNvSpPr txBox="1"/>
          <p:nvPr/>
        </p:nvSpPr>
        <p:spPr>
          <a:xfrm>
            <a:off x="3989967" y="3555819"/>
            <a:ext cx="1145016" cy="338554"/>
          </a:xfrm>
          <a:prstGeom prst="rect">
            <a:avLst/>
          </a:prstGeom>
          <a:noFill/>
        </p:spPr>
        <p:txBody>
          <a:bodyPr wrap="square" rtlCol="0">
            <a:spAutoFit/>
          </a:bodyPr>
          <a:lstStyle>
            <a:defPPr>
              <a:defRPr lang="de-DE"/>
            </a:defPPr>
            <a:lvl1pPr algn="ctr">
              <a:defRPr sz="1600"/>
            </a:lvl1pPr>
          </a:lstStyle>
          <a:p>
            <a:r>
              <a:rPr lang="de-DE" dirty="0" err="1" smtClean="0"/>
              <a:t>Wertholz</a:t>
            </a:r>
            <a:endParaRPr lang="de-DE" dirty="0" smtClean="0"/>
          </a:p>
        </p:txBody>
      </p:sp>
      <p:sp>
        <p:nvSpPr>
          <p:cNvPr id="18" name="Textfeld 17"/>
          <p:cNvSpPr txBox="1"/>
          <p:nvPr/>
        </p:nvSpPr>
        <p:spPr>
          <a:xfrm>
            <a:off x="3988275" y="2405539"/>
            <a:ext cx="1145016" cy="338554"/>
          </a:xfrm>
          <a:prstGeom prst="rect">
            <a:avLst/>
          </a:prstGeom>
          <a:noFill/>
        </p:spPr>
        <p:txBody>
          <a:bodyPr wrap="square" rtlCol="0">
            <a:spAutoFit/>
          </a:bodyPr>
          <a:lstStyle>
            <a:defPPr>
              <a:defRPr lang="de-DE"/>
            </a:defPPr>
            <a:lvl1pPr algn="ctr">
              <a:defRPr sz="1600"/>
            </a:lvl1pPr>
          </a:lstStyle>
          <a:p>
            <a:r>
              <a:rPr lang="de-DE" b="1" dirty="0" smtClean="0"/>
              <a:t>Agroforst</a:t>
            </a:r>
          </a:p>
        </p:txBody>
      </p:sp>
      <p:sp>
        <p:nvSpPr>
          <p:cNvPr id="19" name="Textfeld 18"/>
          <p:cNvSpPr txBox="1"/>
          <p:nvPr/>
        </p:nvSpPr>
        <p:spPr>
          <a:xfrm>
            <a:off x="3947207" y="3138596"/>
            <a:ext cx="1250475" cy="338554"/>
          </a:xfrm>
          <a:prstGeom prst="rect">
            <a:avLst/>
          </a:prstGeom>
          <a:noFill/>
        </p:spPr>
        <p:txBody>
          <a:bodyPr wrap="square" rtlCol="0">
            <a:spAutoFit/>
          </a:bodyPr>
          <a:lstStyle>
            <a:defPPr>
              <a:defRPr lang="de-DE"/>
            </a:defPPr>
            <a:lvl1pPr algn="ctr">
              <a:defRPr sz="1600"/>
            </a:lvl1pPr>
          </a:lstStyle>
          <a:p>
            <a:r>
              <a:rPr lang="de-DE" b="1" dirty="0" smtClean="0"/>
              <a:t>Permakultur</a:t>
            </a:r>
          </a:p>
        </p:txBody>
      </p:sp>
      <p:sp>
        <p:nvSpPr>
          <p:cNvPr id="20" name="Textfeld 19"/>
          <p:cNvSpPr txBox="1"/>
          <p:nvPr/>
        </p:nvSpPr>
        <p:spPr>
          <a:xfrm>
            <a:off x="4620069" y="2013582"/>
            <a:ext cx="896358" cy="338554"/>
          </a:xfrm>
          <a:prstGeom prst="rect">
            <a:avLst/>
          </a:prstGeom>
          <a:noFill/>
        </p:spPr>
        <p:txBody>
          <a:bodyPr wrap="square" rtlCol="0">
            <a:spAutoFit/>
          </a:bodyPr>
          <a:lstStyle>
            <a:defPPr>
              <a:defRPr lang="de-DE"/>
            </a:defPPr>
            <a:lvl1pPr algn="ctr">
              <a:defRPr sz="1600"/>
            </a:lvl1pPr>
          </a:lstStyle>
          <a:p>
            <a:r>
              <a:rPr lang="de-DE" dirty="0" smtClean="0"/>
              <a:t>Hecken</a:t>
            </a:r>
          </a:p>
        </p:txBody>
      </p:sp>
      <p:sp>
        <p:nvSpPr>
          <p:cNvPr id="21" name="Textfeld 20"/>
          <p:cNvSpPr txBox="1"/>
          <p:nvPr/>
        </p:nvSpPr>
        <p:spPr>
          <a:xfrm>
            <a:off x="3087582" y="4018122"/>
            <a:ext cx="1145016" cy="338554"/>
          </a:xfrm>
          <a:prstGeom prst="rect">
            <a:avLst/>
          </a:prstGeom>
          <a:noFill/>
        </p:spPr>
        <p:txBody>
          <a:bodyPr wrap="square" rtlCol="0">
            <a:spAutoFit/>
          </a:bodyPr>
          <a:lstStyle>
            <a:defPPr>
              <a:defRPr lang="de-DE"/>
            </a:defPPr>
            <a:lvl1pPr algn="ctr">
              <a:defRPr sz="1600"/>
            </a:lvl1pPr>
          </a:lstStyle>
          <a:p>
            <a:r>
              <a:rPr lang="de-DE" dirty="0" smtClean="0"/>
              <a:t>Kunstwiese</a:t>
            </a:r>
            <a:endParaRPr lang="de-DE" dirty="0"/>
          </a:p>
        </p:txBody>
      </p:sp>
      <p:sp>
        <p:nvSpPr>
          <p:cNvPr id="9" name="Bogen 8"/>
          <p:cNvSpPr/>
          <p:nvPr/>
        </p:nvSpPr>
        <p:spPr>
          <a:xfrm>
            <a:off x="3786615" y="1152280"/>
            <a:ext cx="1556093" cy="864632"/>
          </a:xfrm>
          <a:prstGeom prst="arc">
            <a:avLst>
              <a:gd name="adj1" fmla="val 10818762"/>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 name="Textfeld 21"/>
          <p:cNvSpPr txBox="1"/>
          <p:nvPr/>
        </p:nvSpPr>
        <p:spPr>
          <a:xfrm>
            <a:off x="2698312" y="2122215"/>
            <a:ext cx="1145016" cy="307777"/>
          </a:xfrm>
          <a:prstGeom prst="rect">
            <a:avLst/>
          </a:prstGeom>
          <a:noFill/>
        </p:spPr>
        <p:txBody>
          <a:bodyPr wrap="square" rtlCol="0">
            <a:spAutoFit/>
          </a:bodyPr>
          <a:lstStyle>
            <a:defPPr>
              <a:defRPr lang="de-DE"/>
            </a:defPPr>
            <a:lvl1pPr algn="ctr">
              <a:defRPr sz="1600"/>
            </a:lvl1pPr>
          </a:lstStyle>
          <a:p>
            <a:pPr algn="l"/>
            <a:r>
              <a:rPr lang="de-DE" sz="1400" dirty="0" smtClean="0"/>
              <a:t>Untersaaten</a:t>
            </a:r>
            <a:endParaRPr lang="de-DE" sz="1400" dirty="0"/>
          </a:p>
        </p:txBody>
      </p:sp>
      <p:sp>
        <p:nvSpPr>
          <p:cNvPr id="23" name="Textfeld 22"/>
          <p:cNvSpPr txBox="1"/>
          <p:nvPr/>
        </p:nvSpPr>
        <p:spPr>
          <a:xfrm>
            <a:off x="2476166" y="2433340"/>
            <a:ext cx="1404365" cy="307777"/>
          </a:xfrm>
          <a:prstGeom prst="rect">
            <a:avLst/>
          </a:prstGeom>
          <a:noFill/>
        </p:spPr>
        <p:txBody>
          <a:bodyPr wrap="square" rtlCol="0">
            <a:spAutoFit/>
          </a:bodyPr>
          <a:lstStyle>
            <a:defPPr>
              <a:defRPr lang="de-DE"/>
            </a:defPPr>
            <a:lvl1pPr algn="ctr">
              <a:defRPr sz="1600"/>
            </a:lvl1pPr>
          </a:lstStyle>
          <a:p>
            <a:pPr algn="l"/>
            <a:r>
              <a:rPr lang="de-DE" sz="1400" dirty="0" smtClean="0"/>
              <a:t>Mischkulturen</a:t>
            </a:r>
            <a:endParaRPr lang="de-DE" sz="1400" dirty="0"/>
          </a:p>
        </p:txBody>
      </p:sp>
      <p:sp>
        <p:nvSpPr>
          <p:cNvPr id="24" name="Textfeld 23"/>
          <p:cNvSpPr txBox="1"/>
          <p:nvPr/>
        </p:nvSpPr>
        <p:spPr>
          <a:xfrm>
            <a:off x="2312549" y="2726570"/>
            <a:ext cx="1447125" cy="307777"/>
          </a:xfrm>
          <a:prstGeom prst="rect">
            <a:avLst/>
          </a:prstGeom>
          <a:noFill/>
        </p:spPr>
        <p:txBody>
          <a:bodyPr wrap="square" rtlCol="0">
            <a:spAutoFit/>
          </a:bodyPr>
          <a:lstStyle>
            <a:defPPr>
              <a:defRPr lang="de-DE"/>
            </a:defPPr>
            <a:lvl1pPr algn="ctr">
              <a:defRPr sz="1600"/>
            </a:lvl1pPr>
          </a:lstStyle>
          <a:p>
            <a:pPr algn="l"/>
            <a:r>
              <a:rPr lang="de-DE" sz="1400" dirty="0" smtClean="0"/>
              <a:t>Zwischenfrüchte</a:t>
            </a:r>
            <a:endParaRPr lang="de-DE" sz="1400" dirty="0"/>
          </a:p>
        </p:txBody>
      </p:sp>
      <p:sp>
        <p:nvSpPr>
          <p:cNvPr id="27" name="Textfeld 26"/>
          <p:cNvSpPr txBox="1"/>
          <p:nvPr/>
        </p:nvSpPr>
        <p:spPr>
          <a:xfrm>
            <a:off x="4105804" y="4953690"/>
            <a:ext cx="1942571" cy="584775"/>
          </a:xfrm>
          <a:prstGeom prst="rect">
            <a:avLst/>
          </a:prstGeom>
          <a:noFill/>
        </p:spPr>
        <p:txBody>
          <a:bodyPr wrap="square" rtlCol="0">
            <a:spAutoFit/>
          </a:bodyPr>
          <a:lstStyle>
            <a:defPPr>
              <a:defRPr lang="de-DE"/>
            </a:defPPr>
            <a:lvl1pPr algn="ctr">
              <a:defRPr sz="1600"/>
            </a:lvl1pPr>
          </a:lstStyle>
          <a:p>
            <a:r>
              <a:rPr lang="de-DE" dirty="0" smtClean="0"/>
              <a:t>Weide-Management</a:t>
            </a:r>
            <a:br>
              <a:rPr lang="de-DE" dirty="0" smtClean="0"/>
            </a:br>
            <a:r>
              <a:rPr lang="de-DE" dirty="0" smtClean="0"/>
              <a:t>Mob-</a:t>
            </a:r>
            <a:r>
              <a:rPr lang="de-DE" dirty="0" err="1" smtClean="0"/>
              <a:t>Grazing</a:t>
            </a:r>
            <a:endParaRPr lang="de-DE" dirty="0"/>
          </a:p>
        </p:txBody>
      </p:sp>
      <p:pic>
        <p:nvPicPr>
          <p:cNvPr id="2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
          <a:stretch/>
        </p:blipFill>
        <p:spPr bwMode="auto">
          <a:xfrm>
            <a:off x="7354800" y="3418157"/>
            <a:ext cx="1332000" cy="864000"/>
          </a:xfrm>
          <a:prstGeom prst="rect">
            <a:avLst/>
          </a:prstGeom>
          <a:solidFill>
            <a:schemeClr val="accent1"/>
          </a:solidFill>
          <a:ln w="9525">
            <a:solidFill>
              <a:schemeClr val="tx1"/>
            </a:solidFill>
            <a:miter lim="800000"/>
            <a:headEnd/>
            <a:tailEnd/>
          </a:ln>
        </p:spPr>
      </p:pic>
      <p:pic>
        <p:nvPicPr>
          <p:cNvPr id="29" name="Picture 4">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288197" y="5684099"/>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4">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537084" y="4671351"/>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65412" y="1421111"/>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57200" y="2300787"/>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457200" y="3194248"/>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8784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9" grpId="0" animBg="1"/>
      <p:bldP spid="22" grpId="0"/>
      <p:bldP spid="23" grpId="0"/>
      <p:bldP spid="24"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X:\AgrarOekologie\Partner\Osez-Agroecolgie\osez-agroecologie_Seite_3.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83968" y="1"/>
            <a:ext cx="4860032" cy="688528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idx="4294967295"/>
          </p:nvPr>
        </p:nvSpPr>
        <p:spPr>
          <a:xfrm>
            <a:off x="0" y="131192"/>
            <a:ext cx="4356099" cy="548680"/>
          </a:xfrm>
        </p:spPr>
        <p:txBody>
          <a:bodyPr>
            <a:noAutofit/>
          </a:bodyPr>
          <a:lstStyle/>
          <a:p>
            <a:r>
              <a:rPr lang="de-CH" sz="3200" b="1" dirty="0">
                <a:solidFill>
                  <a:srgbClr val="76BA38"/>
                </a:solidFill>
              </a:rPr>
              <a:t>Agrarökologie</a:t>
            </a:r>
            <a:r>
              <a:rPr lang="de-CH" sz="4000" dirty="0" smtClean="0"/>
              <a:t> </a:t>
            </a:r>
            <a:r>
              <a:rPr lang="de-CH" sz="2800" dirty="0" smtClean="0"/>
              <a:t>nach </a:t>
            </a:r>
            <a:r>
              <a:rPr lang="de-CH" sz="2800" dirty="0" err="1" smtClean="0"/>
              <a:t>Osaé</a:t>
            </a:r>
            <a:endParaRPr lang="de-CH" sz="2000" dirty="0"/>
          </a:p>
        </p:txBody>
      </p:sp>
      <p:sp>
        <p:nvSpPr>
          <p:cNvPr id="4" name="Textplatzhalter 3"/>
          <p:cNvSpPr>
            <a:spLocks noGrp="1"/>
          </p:cNvSpPr>
          <p:nvPr>
            <p:ph type="body" idx="4294967295"/>
          </p:nvPr>
        </p:nvSpPr>
        <p:spPr>
          <a:xfrm>
            <a:off x="139701" y="815380"/>
            <a:ext cx="4283968" cy="6042620"/>
          </a:xfrm>
        </p:spPr>
        <p:txBody>
          <a:bodyPr>
            <a:normAutofit lnSpcReduction="10000"/>
          </a:bodyPr>
          <a:lstStyle/>
          <a:p>
            <a:pPr marL="90488" lvl="1" indent="0" algn="ctr">
              <a:buNone/>
            </a:pPr>
            <a:r>
              <a:rPr lang="de-CH" sz="1200" b="1" dirty="0" smtClean="0">
                <a:solidFill>
                  <a:srgbClr val="426337"/>
                </a:solidFill>
              </a:rPr>
              <a:t>Es gibt keine einheitliche Definition von Agrarökologie.</a:t>
            </a:r>
            <a:br>
              <a:rPr lang="de-CH" sz="1200" b="1" dirty="0" smtClean="0">
                <a:solidFill>
                  <a:srgbClr val="426337"/>
                </a:solidFill>
              </a:rPr>
            </a:br>
            <a:r>
              <a:rPr lang="de-CH" sz="1200" b="1" dirty="0" smtClean="0">
                <a:solidFill>
                  <a:srgbClr val="426337"/>
                </a:solidFill>
              </a:rPr>
              <a:t>Für den Aufbau von </a:t>
            </a:r>
            <a:r>
              <a:rPr lang="de-CH" sz="1200" b="1" dirty="0" err="1" smtClean="0">
                <a:solidFill>
                  <a:srgbClr val="426337"/>
                </a:solidFill>
              </a:rPr>
              <a:t>Osaé</a:t>
            </a:r>
            <a:r>
              <a:rPr lang="de-CH" sz="1200" b="1" dirty="0" smtClean="0">
                <a:solidFill>
                  <a:srgbClr val="426337"/>
                </a:solidFill>
              </a:rPr>
              <a:t> und die Beurteilung </a:t>
            </a:r>
            <a:br>
              <a:rPr lang="de-CH" sz="1200" b="1" dirty="0" smtClean="0">
                <a:solidFill>
                  <a:srgbClr val="426337"/>
                </a:solidFill>
              </a:rPr>
            </a:br>
            <a:r>
              <a:rPr lang="de-CH" sz="1200" b="1" dirty="0" smtClean="0">
                <a:solidFill>
                  <a:srgbClr val="426337"/>
                </a:solidFill>
              </a:rPr>
              <a:t>der teilnehmenden Farmen haben wir </a:t>
            </a:r>
            <a:br>
              <a:rPr lang="de-CH" sz="1200" b="1" dirty="0" smtClean="0">
                <a:solidFill>
                  <a:srgbClr val="426337"/>
                </a:solidFill>
              </a:rPr>
            </a:br>
            <a:r>
              <a:rPr lang="de-CH" sz="1200" b="1" dirty="0" smtClean="0">
                <a:solidFill>
                  <a:srgbClr val="426337"/>
                </a:solidFill>
              </a:rPr>
              <a:t>7 Grundprinzipien für die Betriebsführung ausgemacht</a:t>
            </a:r>
          </a:p>
          <a:p>
            <a:pPr lvl="1" algn="l"/>
            <a:endParaRPr lang="de-CH" sz="1000" b="1" dirty="0" smtClean="0">
              <a:solidFill>
                <a:schemeClr val="accent3">
                  <a:lumMod val="75000"/>
                </a:schemeClr>
              </a:solidFill>
            </a:endParaRPr>
          </a:p>
          <a:p>
            <a:pPr marL="176213" lvl="1" indent="-171450">
              <a:buFont typeface="Arial" panose="020B0604020202020204" pitchFamily="34" charset="0"/>
              <a:buChar char="•"/>
              <a:tabLst>
                <a:tab pos="2597150" algn="l"/>
              </a:tabLst>
            </a:pPr>
            <a:r>
              <a:rPr lang="de-CH" sz="1400" b="1" u="sng" dirty="0" smtClean="0"/>
              <a:t>Die Resilienz </a:t>
            </a:r>
            <a:r>
              <a:rPr lang="de-CH" sz="1400" u="sng" dirty="0" smtClean="0"/>
              <a:t>des Systems </a:t>
            </a:r>
            <a:r>
              <a:rPr lang="de-CH" sz="1400" b="1" u="sng" dirty="0" smtClean="0"/>
              <a:t>fördern</a:t>
            </a:r>
            <a:r>
              <a:rPr lang="de-CH" sz="1600" b="1" dirty="0" smtClean="0"/>
              <a:t/>
            </a:r>
            <a:br>
              <a:rPr lang="de-CH" sz="1600" b="1" dirty="0" smtClean="0"/>
            </a:br>
            <a:r>
              <a:rPr lang="de-CH" sz="1200" dirty="0" smtClean="0"/>
              <a:t>(Vielfalt, Autonomie, </a:t>
            </a:r>
            <a:r>
              <a:rPr lang="de-CH" sz="1200" dirty="0" err="1" smtClean="0"/>
              <a:t>Widerstandsfähikeit</a:t>
            </a:r>
            <a:r>
              <a:rPr lang="de-CH" sz="1200" dirty="0" smtClean="0"/>
              <a:t> gegen Klima-</a:t>
            </a:r>
            <a:r>
              <a:rPr lang="de-CH" sz="1200" dirty="0" err="1" smtClean="0"/>
              <a:t>Exterme</a:t>
            </a:r>
            <a:r>
              <a:rPr lang="de-CH" sz="1200" dirty="0" smtClean="0"/>
              <a:t>)</a:t>
            </a:r>
            <a:endParaRPr lang="de-CH" sz="1400" dirty="0" smtClean="0"/>
          </a:p>
          <a:p>
            <a:pPr marL="176213" lvl="1" indent="-171450">
              <a:buFont typeface="Arial" panose="020B0604020202020204" pitchFamily="34" charset="0"/>
              <a:buChar char="•"/>
            </a:pPr>
            <a:r>
              <a:rPr lang="de-CH" sz="1400" b="1" dirty="0" smtClean="0">
                <a:solidFill>
                  <a:schemeClr val="accent6">
                    <a:lumMod val="75000"/>
                  </a:schemeClr>
                </a:solidFill>
              </a:rPr>
              <a:t>Nährstoffflüsse </a:t>
            </a:r>
            <a:r>
              <a:rPr lang="de-CH" sz="1400" dirty="0" smtClean="0">
                <a:solidFill>
                  <a:schemeClr val="accent6">
                    <a:lumMod val="75000"/>
                  </a:schemeClr>
                </a:solidFill>
              </a:rPr>
              <a:t>optimieren und ausgleichen</a:t>
            </a:r>
            <a:r>
              <a:rPr lang="de-CH" sz="1600" dirty="0" smtClean="0">
                <a:solidFill>
                  <a:schemeClr val="accent6">
                    <a:lumMod val="75000"/>
                  </a:schemeClr>
                </a:solidFill>
              </a:rPr>
              <a:t/>
            </a:r>
            <a:br>
              <a:rPr lang="de-CH" sz="1600" dirty="0" smtClean="0">
                <a:solidFill>
                  <a:schemeClr val="accent6">
                    <a:lumMod val="75000"/>
                  </a:schemeClr>
                </a:solidFill>
              </a:rPr>
            </a:br>
            <a:r>
              <a:rPr lang="de-CH" sz="1200" dirty="0" smtClean="0">
                <a:solidFill>
                  <a:schemeClr val="accent6">
                    <a:lumMod val="75000"/>
                  </a:schemeClr>
                </a:solidFill>
              </a:rPr>
              <a:t>(Deckfrüchte, Leguminosen, Vielfalt im </a:t>
            </a:r>
            <a:r>
              <a:rPr lang="de-CH" sz="1200" dirty="0" err="1" smtClean="0">
                <a:solidFill>
                  <a:schemeClr val="accent6">
                    <a:lumMod val="75000"/>
                  </a:schemeClr>
                </a:solidFill>
              </a:rPr>
              <a:t>Systen</a:t>
            </a:r>
            <a:r>
              <a:rPr lang="de-CH" sz="1200" dirty="0" smtClean="0">
                <a:solidFill>
                  <a:schemeClr val="accent6">
                    <a:lumMod val="75000"/>
                  </a:schemeClr>
                </a:solidFill>
              </a:rPr>
              <a:t>)</a:t>
            </a:r>
          </a:p>
          <a:p>
            <a:pPr marL="176213" lvl="1" indent="-171450">
              <a:buFont typeface="Arial" panose="020B0604020202020204" pitchFamily="34" charset="0"/>
              <a:buChar char="•"/>
            </a:pPr>
            <a:r>
              <a:rPr lang="de-CH" sz="1400" b="1" dirty="0" smtClean="0">
                <a:solidFill>
                  <a:schemeClr val="tx2">
                    <a:lumMod val="60000"/>
                    <a:lumOff val="40000"/>
                  </a:schemeClr>
                </a:solidFill>
              </a:rPr>
              <a:t>Naturressourcen</a:t>
            </a:r>
            <a:r>
              <a:rPr lang="de-CH" sz="1400" dirty="0" smtClean="0">
                <a:solidFill>
                  <a:schemeClr val="tx2">
                    <a:lumMod val="60000"/>
                    <a:lumOff val="40000"/>
                  </a:schemeClr>
                </a:solidFill>
              </a:rPr>
              <a:t> erhalten</a:t>
            </a:r>
            <a:r>
              <a:rPr lang="de-CH" sz="1600" dirty="0" smtClean="0">
                <a:solidFill>
                  <a:schemeClr val="tx2">
                    <a:lumMod val="60000"/>
                    <a:lumOff val="40000"/>
                  </a:schemeClr>
                </a:solidFill>
              </a:rPr>
              <a:t/>
            </a:r>
            <a:br>
              <a:rPr lang="de-CH" sz="1600" dirty="0" smtClean="0">
                <a:solidFill>
                  <a:schemeClr val="tx2">
                    <a:lumMod val="60000"/>
                    <a:lumOff val="40000"/>
                  </a:schemeClr>
                </a:solidFill>
              </a:rPr>
            </a:br>
            <a:r>
              <a:rPr lang="de-CH" sz="1200" dirty="0" smtClean="0">
                <a:solidFill>
                  <a:schemeClr val="tx2">
                    <a:lumMod val="60000"/>
                    <a:lumOff val="40000"/>
                  </a:schemeClr>
                </a:solidFill>
              </a:rPr>
              <a:t>(Wasser, Boden, Luft, Biodiversität)</a:t>
            </a:r>
            <a:endParaRPr lang="de-CH" sz="1600" dirty="0" smtClean="0">
              <a:solidFill>
                <a:schemeClr val="tx2">
                  <a:lumMod val="60000"/>
                  <a:lumOff val="40000"/>
                </a:schemeClr>
              </a:solidFill>
            </a:endParaRPr>
          </a:p>
          <a:p>
            <a:pPr marL="176213" lvl="1" indent="-171450">
              <a:buFont typeface="Arial" panose="020B0604020202020204" pitchFamily="34" charset="0"/>
              <a:buChar char="•"/>
            </a:pPr>
            <a:r>
              <a:rPr lang="de-CH" sz="1400" b="1" dirty="0" smtClean="0">
                <a:solidFill>
                  <a:srgbClr val="B63868"/>
                </a:solidFill>
              </a:rPr>
              <a:t>Artenvielfalt und genetische Diversität </a:t>
            </a:r>
            <a:r>
              <a:rPr lang="de-CH" sz="1400" dirty="0" smtClean="0">
                <a:solidFill>
                  <a:srgbClr val="B63868"/>
                </a:solidFill>
              </a:rPr>
              <a:t>fördern </a:t>
            </a:r>
            <a:r>
              <a:rPr lang="de-CH" sz="1600" dirty="0" smtClean="0">
                <a:solidFill>
                  <a:srgbClr val="B63868"/>
                </a:solidFill>
              </a:rPr>
              <a:t/>
            </a:r>
            <a:br>
              <a:rPr lang="de-CH" sz="1600" dirty="0" smtClean="0">
                <a:solidFill>
                  <a:srgbClr val="B63868"/>
                </a:solidFill>
              </a:rPr>
            </a:br>
            <a:r>
              <a:rPr lang="de-CH" sz="1200" dirty="0" smtClean="0">
                <a:solidFill>
                  <a:srgbClr val="B63868"/>
                </a:solidFill>
              </a:rPr>
              <a:t>in Raum und Zeit (Arten, Populationen, Spezies)</a:t>
            </a:r>
            <a:endParaRPr lang="de-CH" sz="1600" dirty="0" smtClean="0">
              <a:solidFill>
                <a:srgbClr val="B63868"/>
              </a:solidFill>
            </a:endParaRPr>
          </a:p>
          <a:p>
            <a:pPr marL="176213" lvl="1" indent="-171450">
              <a:buFont typeface="Arial" panose="020B0604020202020204" pitchFamily="34" charset="0"/>
              <a:buChar char="•"/>
            </a:pPr>
            <a:r>
              <a:rPr lang="de-CH" sz="1400" b="1" dirty="0" smtClean="0">
                <a:solidFill>
                  <a:srgbClr val="76BA38"/>
                </a:solidFill>
              </a:rPr>
              <a:t>Ökosystem-Leistungen </a:t>
            </a:r>
            <a:r>
              <a:rPr lang="de-CH" sz="1400" dirty="0" smtClean="0">
                <a:solidFill>
                  <a:srgbClr val="76BA38"/>
                </a:solidFill>
              </a:rPr>
              <a:t>fördern</a:t>
            </a:r>
            <a:r>
              <a:rPr lang="de-CH" sz="1600" dirty="0" smtClean="0">
                <a:solidFill>
                  <a:srgbClr val="76BA38"/>
                </a:solidFill>
              </a:rPr>
              <a:t/>
            </a:r>
            <a:br>
              <a:rPr lang="de-CH" sz="1600" dirty="0" smtClean="0">
                <a:solidFill>
                  <a:srgbClr val="76BA38"/>
                </a:solidFill>
              </a:rPr>
            </a:br>
            <a:r>
              <a:rPr lang="de-CH" sz="1200" dirty="0" smtClean="0">
                <a:solidFill>
                  <a:srgbClr val="76BA38"/>
                </a:solidFill>
              </a:rPr>
              <a:t>(Bestäubung, biologische Regulierung, Kohlenstoff-Bindung, </a:t>
            </a:r>
            <a:br>
              <a:rPr lang="de-CH" sz="1200" dirty="0" smtClean="0">
                <a:solidFill>
                  <a:srgbClr val="76BA38"/>
                </a:solidFill>
              </a:rPr>
            </a:br>
            <a:r>
              <a:rPr lang="de-CH" sz="1200" dirty="0" smtClean="0">
                <a:solidFill>
                  <a:srgbClr val="76BA38"/>
                </a:solidFill>
              </a:rPr>
              <a:t>Klima-Ausgleich)</a:t>
            </a:r>
          </a:p>
          <a:p>
            <a:pPr marL="176213" lvl="1" indent="-171450">
              <a:buFont typeface="Arial" panose="020B0604020202020204" pitchFamily="34" charset="0"/>
              <a:buChar char="•"/>
            </a:pPr>
            <a:r>
              <a:rPr lang="de-CH" sz="1400" dirty="0">
                <a:solidFill>
                  <a:schemeClr val="accent6">
                    <a:lumMod val="75000"/>
                  </a:schemeClr>
                </a:solidFill>
              </a:rPr>
              <a:t>Beitragen zum </a:t>
            </a:r>
            <a:r>
              <a:rPr lang="de-CH" sz="1400" b="1" dirty="0">
                <a:solidFill>
                  <a:schemeClr val="accent6">
                    <a:lumMod val="75000"/>
                  </a:schemeClr>
                </a:solidFill>
              </a:rPr>
              <a:t>lokalen </a:t>
            </a:r>
            <a:r>
              <a:rPr lang="de-CH" sz="1400" b="1" dirty="0" smtClean="0">
                <a:solidFill>
                  <a:schemeClr val="accent6">
                    <a:lumMod val="75000"/>
                  </a:schemeClr>
                </a:solidFill>
              </a:rPr>
              <a:t>Ernährungssystem</a:t>
            </a:r>
          </a:p>
          <a:p>
            <a:pPr marL="176213" lvl="1" indent="-171450">
              <a:buFont typeface="Arial" panose="020B0604020202020204" pitchFamily="34" charset="0"/>
              <a:buChar char="•"/>
            </a:pPr>
            <a:r>
              <a:rPr lang="de-CH" sz="1400" dirty="0" smtClean="0">
                <a:solidFill>
                  <a:schemeClr val="accent6">
                    <a:lumMod val="75000"/>
                  </a:schemeClr>
                </a:solidFill>
              </a:rPr>
              <a:t>Verwendung </a:t>
            </a:r>
            <a:r>
              <a:rPr lang="de-CH" sz="1400" b="1" dirty="0" smtClean="0">
                <a:solidFill>
                  <a:schemeClr val="accent6">
                    <a:lumMod val="75000"/>
                  </a:schemeClr>
                </a:solidFill>
              </a:rPr>
              <a:t>sensibler Ressourcen </a:t>
            </a:r>
            <a:r>
              <a:rPr lang="de-CH" sz="1400" dirty="0" smtClean="0">
                <a:solidFill>
                  <a:schemeClr val="accent6">
                    <a:lumMod val="75000"/>
                  </a:schemeClr>
                </a:solidFill>
              </a:rPr>
              <a:t>minimieren</a:t>
            </a:r>
            <a:r>
              <a:rPr lang="de-CH" sz="1600" dirty="0" smtClean="0">
                <a:solidFill>
                  <a:schemeClr val="accent6">
                    <a:lumMod val="75000"/>
                  </a:schemeClr>
                </a:solidFill>
              </a:rPr>
              <a:t/>
            </a:r>
            <a:br>
              <a:rPr lang="de-CH" sz="1600" dirty="0" smtClean="0">
                <a:solidFill>
                  <a:schemeClr val="accent6">
                    <a:lumMod val="75000"/>
                  </a:schemeClr>
                </a:solidFill>
              </a:rPr>
            </a:br>
            <a:r>
              <a:rPr lang="de-CH" sz="1200" dirty="0" smtClean="0">
                <a:solidFill>
                  <a:schemeClr val="accent6">
                    <a:lumMod val="75000"/>
                  </a:schemeClr>
                </a:solidFill>
              </a:rPr>
              <a:t>(Düngemittel, Pflanzenschutzmittel, Treibstoffe, Bewässerung)</a:t>
            </a:r>
            <a:endParaRPr lang="de-CH" sz="1200" dirty="0">
              <a:solidFill>
                <a:schemeClr val="accent6">
                  <a:lumMod val="75000"/>
                </a:schemeClr>
              </a:solidFill>
            </a:endParaRPr>
          </a:p>
          <a:p>
            <a:pPr marL="285750" lvl="1"/>
            <a:endParaRPr lang="de-CH" sz="1600" b="1" dirty="0" smtClean="0">
              <a:solidFill>
                <a:schemeClr val="accent3">
                  <a:lumMod val="75000"/>
                </a:schemeClr>
              </a:solidFill>
            </a:endParaRPr>
          </a:p>
          <a:p>
            <a:pPr marL="285750" lvl="1"/>
            <a:endParaRPr lang="de-CH" sz="1600" b="1" dirty="0" smtClean="0">
              <a:solidFill>
                <a:schemeClr val="accent3">
                  <a:lumMod val="75000"/>
                </a:schemeClr>
              </a:solidFill>
            </a:endParaRPr>
          </a:p>
          <a:p>
            <a:pPr marL="0" indent="0">
              <a:buNone/>
            </a:pPr>
            <a:r>
              <a:rPr lang="de-CH" sz="1600" b="1" dirty="0" smtClean="0">
                <a:solidFill>
                  <a:srgbClr val="76BA38"/>
                </a:solidFill>
              </a:rPr>
              <a:t>Vorgestellte Praktiken </a:t>
            </a:r>
            <a:r>
              <a:rPr lang="de-CH" sz="1600" dirty="0" smtClean="0">
                <a:solidFill>
                  <a:srgbClr val="76BA38"/>
                </a:solidFill>
              </a:rPr>
              <a:t>(Fortsetzung)</a:t>
            </a:r>
          </a:p>
          <a:p>
            <a:r>
              <a:rPr lang="de-CH" sz="1400" dirty="0" smtClean="0">
                <a:solidFill>
                  <a:srgbClr val="76BA38"/>
                </a:solidFill>
              </a:rPr>
              <a:t>Direktsaat unter Pflanzendecke</a:t>
            </a:r>
          </a:p>
          <a:p>
            <a:r>
              <a:rPr lang="de-CH" sz="1400" dirty="0">
                <a:solidFill>
                  <a:srgbClr val="76BA38"/>
                </a:solidFill>
              </a:rPr>
              <a:t>Beweidete Obstwiesen</a:t>
            </a:r>
          </a:p>
          <a:p>
            <a:r>
              <a:rPr lang="de-CH" sz="1400" dirty="0" smtClean="0">
                <a:solidFill>
                  <a:schemeClr val="accent3">
                    <a:lumMod val="50000"/>
                  </a:schemeClr>
                </a:solidFill>
              </a:rPr>
              <a:t>Weide-Management</a:t>
            </a:r>
          </a:p>
          <a:p>
            <a:r>
              <a:rPr lang="de-CH" sz="1400" dirty="0" smtClean="0">
                <a:solidFill>
                  <a:srgbClr val="FFC000"/>
                </a:solidFill>
              </a:rPr>
              <a:t>lokal angepasstes Saatgut</a:t>
            </a:r>
          </a:p>
          <a:p>
            <a:pPr marL="361950" lvl="1" indent="-357188">
              <a:buFont typeface="Arial" panose="020B0604020202020204" pitchFamily="34" charset="0"/>
              <a:buChar char="•"/>
            </a:pPr>
            <a:r>
              <a:rPr lang="de-CH" sz="1400" dirty="0" err="1">
                <a:solidFill>
                  <a:schemeClr val="tx2">
                    <a:lumMod val="60000"/>
                    <a:lumOff val="40000"/>
                  </a:schemeClr>
                </a:solidFill>
              </a:rPr>
              <a:t>Conservation</a:t>
            </a:r>
            <a:r>
              <a:rPr lang="de-CH" sz="1400" dirty="0">
                <a:solidFill>
                  <a:schemeClr val="tx2">
                    <a:lumMod val="60000"/>
                    <a:lumOff val="40000"/>
                  </a:schemeClr>
                </a:solidFill>
              </a:rPr>
              <a:t> </a:t>
            </a:r>
            <a:r>
              <a:rPr lang="de-CH" sz="1400" dirty="0" err="1" smtClean="0">
                <a:solidFill>
                  <a:schemeClr val="tx2">
                    <a:lumMod val="60000"/>
                    <a:lumOff val="40000"/>
                  </a:schemeClr>
                </a:solidFill>
              </a:rPr>
              <a:t>Agriculture</a:t>
            </a:r>
            <a:endParaRPr lang="de-CH" sz="1400" dirty="0">
              <a:solidFill>
                <a:schemeClr val="tx2">
                  <a:lumMod val="60000"/>
                  <a:lumOff val="40000"/>
                </a:schemeClr>
              </a:solidFill>
            </a:endParaRPr>
          </a:p>
        </p:txBody>
      </p:sp>
    </p:spTree>
    <p:extLst>
      <p:ext uri="{BB962C8B-B14F-4D97-AF65-F5344CB8AC3E}">
        <p14:creationId xmlns:p14="http://schemas.microsoft.com/office/powerpoint/2010/main" val="3255434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5" end="1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9" y="692696"/>
            <a:ext cx="7560839" cy="542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457200" y="274638"/>
            <a:ext cx="8229600" cy="490066"/>
          </a:xfrm>
        </p:spPr>
        <p:txBody>
          <a:bodyPr vert="horz" lIns="91440" tIns="45720" rIns="91440" bIns="45720" rtlCol="0" anchor="ctr">
            <a:normAutofit/>
          </a:bodyPr>
          <a:lstStyle/>
          <a:p>
            <a:r>
              <a:rPr lang="de-DE" sz="2400" b="1" dirty="0">
                <a:solidFill>
                  <a:schemeClr val="tx2"/>
                </a:solidFill>
              </a:rPr>
              <a:t>Intensivierung der Lebensprozesse </a:t>
            </a:r>
            <a:r>
              <a:rPr lang="de-DE" sz="2400" dirty="0">
                <a:solidFill>
                  <a:schemeClr val="tx2"/>
                </a:solidFill>
              </a:rPr>
              <a:t>als entscheidende </a:t>
            </a:r>
            <a:r>
              <a:rPr lang="de-DE" sz="2400" dirty="0" smtClean="0">
                <a:solidFill>
                  <a:schemeClr val="tx2"/>
                </a:solidFill>
              </a:rPr>
              <a:t>Aufgabe</a:t>
            </a:r>
            <a:endParaRPr lang="de-DE" sz="2400" dirty="0">
              <a:solidFill>
                <a:schemeClr val="tx2"/>
              </a:solidFill>
            </a:endParaRPr>
          </a:p>
        </p:txBody>
      </p:sp>
      <p:sp>
        <p:nvSpPr>
          <p:cNvPr id="3" name="Pfeil nach unten 2"/>
          <p:cNvSpPr/>
          <p:nvPr/>
        </p:nvSpPr>
        <p:spPr>
          <a:xfrm>
            <a:off x="4716016" y="2564904"/>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792088" y="6218148"/>
            <a:ext cx="7164288" cy="338554"/>
          </a:xfrm>
          <a:prstGeom prst="rect">
            <a:avLst/>
          </a:prstGeom>
        </p:spPr>
        <p:txBody>
          <a:bodyPr wrap="square">
            <a:spAutoFit/>
          </a:bodyPr>
          <a:lstStyle/>
          <a:p>
            <a:r>
              <a:rPr lang="de-DE" sz="1600" dirty="0" smtClean="0"/>
              <a:t>Quelle: </a:t>
            </a:r>
            <a:r>
              <a:rPr lang="de-DE" sz="1600" dirty="0"/>
              <a:t>IAASTD, Lateinamerika und Karibik, Summary </a:t>
            </a:r>
            <a:r>
              <a:rPr lang="de-DE" sz="1600" dirty="0" err="1"/>
              <a:t>for</a:t>
            </a:r>
            <a:r>
              <a:rPr lang="de-DE" sz="1600" dirty="0"/>
              <a:t> </a:t>
            </a:r>
            <a:r>
              <a:rPr lang="de-DE" sz="1600" dirty="0" err="1"/>
              <a:t>Decision</a:t>
            </a:r>
            <a:r>
              <a:rPr lang="de-DE" sz="1600" dirty="0"/>
              <a:t> </a:t>
            </a:r>
            <a:r>
              <a:rPr lang="de-DE" sz="1600" dirty="0" err="1"/>
              <a:t>Makers</a:t>
            </a:r>
            <a:r>
              <a:rPr lang="de-DE" sz="1600" dirty="0"/>
              <a:t>, S.9)</a:t>
            </a:r>
          </a:p>
        </p:txBody>
      </p:sp>
    </p:spTree>
    <p:extLst>
      <p:ext uri="{BB962C8B-B14F-4D97-AF65-F5344CB8AC3E}">
        <p14:creationId xmlns:p14="http://schemas.microsoft.com/office/powerpoint/2010/main" val="2370617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00113" y="503238"/>
            <a:ext cx="6246812" cy="381000"/>
          </a:xfrm>
        </p:spPr>
        <p:txBody>
          <a:bodyPr>
            <a:normAutofit fontScale="90000"/>
          </a:bodyPr>
          <a:lstStyle/>
          <a:p>
            <a:r>
              <a:rPr lang="de-CH" altLang="de-DE" sz="2800" dirty="0" smtClean="0">
                <a:solidFill>
                  <a:schemeClr val="tx1"/>
                </a:solidFill>
              </a:rPr>
              <a:t>Zuwachs und Mehrwert</a:t>
            </a:r>
            <a:endParaRPr lang="de-DE" altLang="de-DE" sz="2800" dirty="0" smtClean="0">
              <a:solidFill>
                <a:schemeClr val="tx1"/>
              </a:solidFill>
            </a:endParaRPr>
          </a:p>
        </p:txBody>
      </p:sp>
      <p:grpSp>
        <p:nvGrpSpPr>
          <p:cNvPr id="175249" name="Group 145"/>
          <p:cNvGrpSpPr>
            <a:grpSpLocks/>
          </p:cNvGrpSpPr>
          <p:nvPr/>
        </p:nvGrpSpPr>
        <p:grpSpPr bwMode="auto">
          <a:xfrm>
            <a:off x="427038" y="2132013"/>
            <a:ext cx="1489075" cy="2538412"/>
            <a:chOff x="269" y="1277"/>
            <a:chExt cx="938" cy="1599"/>
          </a:xfrm>
        </p:grpSpPr>
        <p:sp>
          <p:nvSpPr>
            <p:cNvPr id="6218" name="Rectangle 3">
              <a:hlinkClick r:id="rId2" tooltip="Fotos Freie Betriebe H.J.Koch, Glüsingen, 2002"/>
            </p:cNvPr>
            <p:cNvSpPr>
              <a:spLocks noChangeArrowheads="1"/>
            </p:cNvSpPr>
            <p:nvPr/>
          </p:nvSpPr>
          <p:spPr bwMode="auto">
            <a:xfrm>
              <a:off x="547" y="2550"/>
              <a:ext cx="53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Pflanzen</a:t>
              </a:r>
              <a:br>
                <a:rPr lang="de-DE" altLang="de-DE" sz="1400">
                  <a:solidFill>
                    <a:schemeClr val="tx2"/>
                  </a:solidFill>
                </a:rPr>
              </a:br>
              <a:r>
                <a:rPr lang="de-DE" altLang="de-DE" sz="1400">
                  <a:solidFill>
                    <a:schemeClr val="tx2"/>
                  </a:solidFill>
                </a:rPr>
                <a:t>-Biotope</a:t>
              </a:r>
            </a:p>
          </p:txBody>
        </p:sp>
        <p:sp>
          <p:nvSpPr>
            <p:cNvPr id="6219" name="Line 5"/>
            <p:cNvSpPr>
              <a:spLocks noChangeShapeType="1"/>
            </p:cNvSpPr>
            <p:nvPr/>
          </p:nvSpPr>
          <p:spPr bwMode="auto">
            <a:xfrm>
              <a:off x="557" y="1485"/>
              <a:ext cx="292" cy="21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20" name="Line 6"/>
            <p:cNvSpPr>
              <a:spLocks noChangeShapeType="1"/>
            </p:cNvSpPr>
            <p:nvPr/>
          </p:nvSpPr>
          <p:spPr bwMode="auto">
            <a:xfrm>
              <a:off x="473" y="1538"/>
              <a:ext cx="293" cy="21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21" name="Arc 7"/>
            <p:cNvSpPr>
              <a:spLocks/>
            </p:cNvSpPr>
            <p:nvPr/>
          </p:nvSpPr>
          <p:spPr bwMode="auto">
            <a:xfrm rot="11245196" flipV="1">
              <a:off x="620" y="1835"/>
              <a:ext cx="239" cy="157"/>
            </a:xfrm>
            <a:custGeom>
              <a:avLst/>
              <a:gdLst>
                <a:gd name="T0" fmla="*/ 117 w 21600"/>
                <a:gd name="T1" fmla="*/ 0 h 18969"/>
                <a:gd name="T2" fmla="*/ 239 w 21600"/>
                <a:gd name="T3" fmla="*/ 157 h 18969"/>
                <a:gd name="T4" fmla="*/ 0 w 21600"/>
                <a:gd name="T5" fmla="*/ 156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22" name="Arc 8"/>
            <p:cNvSpPr>
              <a:spLocks/>
            </p:cNvSpPr>
            <p:nvPr/>
          </p:nvSpPr>
          <p:spPr bwMode="auto">
            <a:xfrm rot="1480644" flipV="1">
              <a:off x="679" y="2001"/>
              <a:ext cx="204" cy="130"/>
            </a:xfrm>
            <a:custGeom>
              <a:avLst/>
              <a:gdLst>
                <a:gd name="T0" fmla="*/ 63 w 21239"/>
                <a:gd name="T1" fmla="*/ 0 h 20574"/>
                <a:gd name="T2" fmla="*/ 204 w 21239"/>
                <a:gd name="T3" fmla="*/ 105 h 20574"/>
                <a:gd name="T4" fmla="*/ 0 w 21239"/>
                <a:gd name="T5" fmla="*/ 130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6223" name="Group 9"/>
            <p:cNvGrpSpPr>
              <a:grpSpLocks/>
            </p:cNvGrpSpPr>
            <p:nvPr/>
          </p:nvGrpSpPr>
          <p:grpSpPr bwMode="auto">
            <a:xfrm>
              <a:off x="504" y="1532"/>
              <a:ext cx="703" cy="641"/>
              <a:chOff x="256" y="1570"/>
              <a:chExt cx="1194" cy="1128"/>
            </a:xfrm>
          </p:grpSpPr>
          <p:sp>
            <p:nvSpPr>
              <p:cNvPr id="6226" name="Oval 10"/>
              <p:cNvSpPr>
                <a:spLocks noChangeArrowheads="1"/>
              </p:cNvSpPr>
              <p:nvPr/>
            </p:nvSpPr>
            <p:spPr bwMode="auto">
              <a:xfrm>
                <a:off x="302" y="1570"/>
                <a:ext cx="1099" cy="112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27" name="Line 11"/>
              <p:cNvSpPr>
                <a:spLocks noChangeShapeType="1"/>
              </p:cNvSpPr>
              <p:nvPr/>
            </p:nvSpPr>
            <p:spPr bwMode="auto">
              <a:xfrm flipV="1">
                <a:off x="256" y="2301"/>
                <a:ext cx="1194"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28" name="Freeform 12"/>
              <p:cNvSpPr>
                <a:spLocks/>
              </p:cNvSpPr>
              <p:nvPr/>
            </p:nvSpPr>
            <p:spPr bwMode="auto">
              <a:xfrm rot="-8195732">
                <a:off x="626" y="2375"/>
                <a:ext cx="122" cy="119"/>
              </a:xfrm>
              <a:custGeom>
                <a:avLst/>
                <a:gdLst>
                  <a:gd name="T0" fmla="*/ 0 w 229"/>
                  <a:gd name="T1" fmla="*/ 52 h 153"/>
                  <a:gd name="T2" fmla="*/ 60 w 229"/>
                  <a:gd name="T3" fmla="*/ 7 h 153"/>
                  <a:gd name="T4" fmla="*/ 65 w 229"/>
                  <a:gd name="T5" fmla="*/ 94 h 153"/>
                  <a:gd name="T6" fmla="*/ 105 w 229"/>
                  <a:gd name="T7" fmla="*/ 69 h 153"/>
                  <a:gd name="T8" fmla="*/ 122 w 229"/>
                  <a:gd name="T9" fmla="*/ 119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6229" name="Group 13"/>
              <p:cNvGrpSpPr>
                <a:grpSpLocks/>
              </p:cNvGrpSpPr>
              <p:nvPr/>
            </p:nvGrpSpPr>
            <p:grpSpPr bwMode="auto">
              <a:xfrm>
                <a:off x="446" y="2397"/>
                <a:ext cx="188" cy="153"/>
                <a:chOff x="1760" y="1087"/>
                <a:chExt cx="278" cy="225"/>
              </a:xfrm>
            </p:grpSpPr>
            <p:sp>
              <p:nvSpPr>
                <p:cNvPr id="6284" name="Oval 14"/>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85" name="Oval 15"/>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86" name="Line 16"/>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87" name="Line 17"/>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88" name="Line 18"/>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89" name="Line 19"/>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90" name="Line 20"/>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91" name="Line 21"/>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92" name="Arc 22"/>
                <p:cNvSpPr>
                  <a:spLocks/>
                </p:cNvSpPr>
                <p:nvPr/>
              </p:nvSpPr>
              <p:spPr bwMode="auto">
                <a:xfrm rot="7259347" flipV="1">
                  <a:off x="1807" y="1089"/>
                  <a:ext cx="62" cy="58"/>
                </a:xfrm>
                <a:custGeom>
                  <a:avLst/>
                  <a:gdLst>
                    <a:gd name="T0" fmla="*/ 23 w 21544"/>
                    <a:gd name="T1" fmla="*/ 0 h 20131"/>
                    <a:gd name="T2" fmla="*/ 62 w 21544"/>
                    <a:gd name="T3" fmla="*/ 54 h 20131"/>
                    <a:gd name="T4" fmla="*/ 0 w 21544"/>
                    <a:gd name="T5" fmla="*/ 58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93" name="Arc 23"/>
                <p:cNvSpPr>
                  <a:spLocks/>
                </p:cNvSpPr>
                <p:nvPr/>
              </p:nvSpPr>
              <p:spPr bwMode="auto">
                <a:xfrm rot="-1957542">
                  <a:off x="1760" y="1143"/>
                  <a:ext cx="62" cy="54"/>
                </a:xfrm>
                <a:custGeom>
                  <a:avLst/>
                  <a:gdLst>
                    <a:gd name="T0" fmla="*/ 12 w 21544"/>
                    <a:gd name="T1" fmla="*/ 0 h 21165"/>
                    <a:gd name="T2" fmla="*/ 62 w 21544"/>
                    <a:gd name="T3" fmla="*/ 50 h 21165"/>
                    <a:gd name="T4" fmla="*/ 0 w 21544"/>
                    <a:gd name="T5" fmla="*/ 54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6230" name="Oval 24"/>
              <p:cNvSpPr>
                <a:spLocks noChangeArrowheads="1"/>
              </p:cNvSpPr>
              <p:nvPr/>
            </p:nvSpPr>
            <p:spPr bwMode="auto">
              <a:xfrm>
                <a:off x="1010" y="2592"/>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31" name="Oval 25"/>
              <p:cNvSpPr>
                <a:spLocks noChangeArrowheads="1"/>
              </p:cNvSpPr>
              <p:nvPr/>
            </p:nvSpPr>
            <p:spPr bwMode="auto">
              <a:xfrm>
                <a:off x="1127" y="2527"/>
                <a:ext cx="28"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32" name="Oval 26"/>
              <p:cNvSpPr>
                <a:spLocks noChangeArrowheads="1"/>
              </p:cNvSpPr>
              <p:nvPr/>
            </p:nvSpPr>
            <p:spPr bwMode="auto">
              <a:xfrm>
                <a:off x="1209" y="2441"/>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33" name="Oval 27"/>
              <p:cNvSpPr>
                <a:spLocks noChangeArrowheads="1"/>
              </p:cNvSpPr>
              <p:nvPr/>
            </p:nvSpPr>
            <p:spPr bwMode="auto">
              <a:xfrm>
                <a:off x="1268" y="2366"/>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nvGrpSpPr>
              <p:cNvPr id="6234" name="Group 28"/>
              <p:cNvGrpSpPr>
                <a:grpSpLocks/>
              </p:cNvGrpSpPr>
              <p:nvPr/>
            </p:nvGrpSpPr>
            <p:grpSpPr bwMode="auto">
              <a:xfrm>
                <a:off x="893" y="1810"/>
                <a:ext cx="157" cy="663"/>
                <a:chOff x="1131" y="1940"/>
                <a:chExt cx="174" cy="695"/>
              </a:xfrm>
            </p:grpSpPr>
            <p:grpSp>
              <p:nvGrpSpPr>
                <p:cNvPr id="6260" name="Group 29"/>
                <p:cNvGrpSpPr>
                  <a:grpSpLocks/>
                </p:cNvGrpSpPr>
                <p:nvPr/>
              </p:nvGrpSpPr>
              <p:grpSpPr bwMode="auto">
                <a:xfrm>
                  <a:off x="1172" y="1940"/>
                  <a:ext cx="87" cy="326"/>
                  <a:chOff x="1326" y="980"/>
                  <a:chExt cx="205" cy="672"/>
                </a:xfrm>
              </p:grpSpPr>
              <p:sp>
                <p:nvSpPr>
                  <p:cNvPr id="6272" name="Oval 30"/>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73" name="Oval 31"/>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74" name="Oval 32"/>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75" name="Oval 33"/>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76" name="Oval 34"/>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77" name="Oval 35"/>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78" name="Oval 36"/>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79" name="Oval 37"/>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80" name="Oval 38"/>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81" name="Oval 39"/>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82" name="Oval 40"/>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83" name="Oval 41"/>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sp>
              <p:nvSpPr>
                <p:cNvPr id="6261" name="Line 42"/>
                <p:cNvSpPr>
                  <a:spLocks noChangeShapeType="1"/>
                </p:cNvSpPr>
                <p:nvPr/>
              </p:nvSpPr>
              <p:spPr bwMode="auto">
                <a:xfrm>
                  <a:off x="1211" y="1963"/>
                  <a:ext cx="10" cy="67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62" name="Freeform 43"/>
                <p:cNvSpPr>
                  <a:spLocks/>
                </p:cNvSpPr>
                <p:nvPr/>
              </p:nvSpPr>
              <p:spPr bwMode="auto">
                <a:xfrm>
                  <a:off x="1221" y="2212"/>
                  <a:ext cx="84" cy="165"/>
                </a:xfrm>
                <a:custGeom>
                  <a:avLst/>
                  <a:gdLst>
                    <a:gd name="T0" fmla="*/ 0 w 116"/>
                    <a:gd name="T1" fmla="*/ 165 h 160"/>
                    <a:gd name="T2" fmla="*/ 74 w 116"/>
                    <a:gd name="T3" fmla="*/ 0 h 160"/>
                    <a:gd name="T4" fmla="*/ 54 w 116"/>
                    <a:gd name="T5" fmla="*/ 99 h 160"/>
                    <a:gd name="T6" fmla="*/ 23 w 116"/>
                    <a:gd name="T7" fmla="*/ 137 h 160"/>
                    <a:gd name="T8" fmla="*/ 0 w 116"/>
                    <a:gd name="T9" fmla="*/ 16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63" name="Freeform 44"/>
                <p:cNvSpPr>
                  <a:spLocks/>
                </p:cNvSpPr>
                <p:nvPr/>
              </p:nvSpPr>
              <p:spPr bwMode="auto">
                <a:xfrm flipH="1">
                  <a:off x="1131" y="2250"/>
                  <a:ext cx="84" cy="165"/>
                </a:xfrm>
                <a:custGeom>
                  <a:avLst/>
                  <a:gdLst>
                    <a:gd name="T0" fmla="*/ 0 w 116"/>
                    <a:gd name="T1" fmla="*/ 165 h 160"/>
                    <a:gd name="T2" fmla="*/ 74 w 116"/>
                    <a:gd name="T3" fmla="*/ 0 h 160"/>
                    <a:gd name="T4" fmla="*/ 54 w 116"/>
                    <a:gd name="T5" fmla="*/ 99 h 160"/>
                    <a:gd name="T6" fmla="*/ 23 w 116"/>
                    <a:gd name="T7" fmla="*/ 137 h 160"/>
                    <a:gd name="T8" fmla="*/ 0 w 116"/>
                    <a:gd name="T9" fmla="*/ 16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6264" name="Group 45"/>
                <p:cNvGrpSpPr>
                  <a:grpSpLocks/>
                </p:cNvGrpSpPr>
                <p:nvPr/>
              </p:nvGrpSpPr>
              <p:grpSpPr bwMode="auto">
                <a:xfrm>
                  <a:off x="1218" y="2475"/>
                  <a:ext cx="83" cy="146"/>
                  <a:chOff x="1218" y="2475"/>
                  <a:chExt cx="83" cy="146"/>
                </a:xfrm>
              </p:grpSpPr>
              <p:sp>
                <p:nvSpPr>
                  <p:cNvPr id="6269" name="Freeform 46"/>
                  <p:cNvSpPr>
                    <a:spLocks/>
                  </p:cNvSpPr>
                  <p:nvPr/>
                </p:nvSpPr>
                <p:spPr bwMode="auto">
                  <a:xfrm>
                    <a:off x="1221" y="2475"/>
                    <a:ext cx="80" cy="96"/>
                  </a:xfrm>
                  <a:custGeom>
                    <a:avLst/>
                    <a:gdLst>
                      <a:gd name="T0" fmla="*/ 0 w 64"/>
                      <a:gd name="T1" fmla="*/ 0 h 80"/>
                      <a:gd name="T2" fmla="*/ 14 w 64"/>
                      <a:gd name="T3" fmla="*/ 19 h 80"/>
                      <a:gd name="T4" fmla="*/ 34 w 64"/>
                      <a:gd name="T5" fmla="*/ 25 h 80"/>
                      <a:gd name="T6" fmla="*/ 40 w 64"/>
                      <a:gd name="T7" fmla="*/ 44 h 80"/>
                      <a:gd name="T8" fmla="*/ 80 w 64"/>
                      <a:gd name="T9" fmla="*/ 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70" name="Freeform 47"/>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71" name="Freeform 48"/>
                  <p:cNvSpPr>
                    <a:spLocks/>
                  </p:cNvSpPr>
                  <p:nvPr/>
                </p:nvSpPr>
                <p:spPr bwMode="auto">
                  <a:xfrm>
                    <a:off x="1218" y="2568"/>
                    <a:ext cx="43" cy="53"/>
                  </a:xfrm>
                  <a:custGeom>
                    <a:avLst/>
                    <a:gdLst>
                      <a:gd name="T0" fmla="*/ 0 w 64"/>
                      <a:gd name="T1" fmla="*/ 0 h 80"/>
                      <a:gd name="T2" fmla="*/ 7 w 64"/>
                      <a:gd name="T3" fmla="*/ 11 h 80"/>
                      <a:gd name="T4" fmla="*/ 18 w 64"/>
                      <a:gd name="T5" fmla="*/ 14 h 80"/>
                      <a:gd name="T6" fmla="*/ 22 w 64"/>
                      <a:gd name="T7" fmla="*/ 25 h 80"/>
                      <a:gd name="T8" fmla="*/ 43 w 64"/>
                      <a:gd name="T9" fmla="*/ 53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6265" name="Group 49"/>
                <p:cNvGrpSpPr>
                  <a:grpSpLocks/>
                </p:cNvGrpSpPr>
                <p:nvPr/>
              </p:nvGrpSpPr>
              <p:grpSpPr bwMode="auto">
                <a:xfrm flipH="1">
                  <a:off x="1139" y="2476"/>
                  <a:ext cx="83" cy="146"/>
                  <a:chOff x="1218" y="2475"/>
                  <a:chExt cx="83" cy="146"/>
                </a:xfrm>
              </p:grpSpPr>
              <p:sp>
                <p:nvSpPr>
                  <p:cNvPr id="6266" name="Freeform 50"/>
                  <p:cNvSpPr>
                    <a:spLocks/>
                  </p:cNvSpPr>
                  <p:nvPr/>
                </p:nvSpPr>
                <p:spPr bwMode="auto">
                  <a:xfrm>
                    <a:off x="1221" y="2475"/>
                    <a:ext cx="80" cy="96"/>
                  </a:xfrm>
                  <a:custGeom>
                    <a:avLst/>
                    <a:gdLst>
                      <a:gd name="T0" fmla="*/ 0 w 64"/>
                      <a:gd name="T1" fmla="*/ 0 h 80"/>
                      <a:gd name="T2" fmla="*/ 14 w 64"/>
                      <a:gd name="T3" fmla="*/ 19 h 80"/>
                      <a:gd name="T4" fmla="*/ 34 w 64"/>
                      <a:gd name="T5" fmla="*/ 25 h 80"/>
                      <a:gd name="T6" fmla="*/ 40 w 64"/>
                      <a:gd name="T7" fmla="*/ 44 h 80"/>
                      <a:gd name="T8" fmla="*/ 80 w 64"/>
                      <a:gd name="T9" fmla="*/ 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67" name="Freeform 51"/>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68" name="Freeform 52"/>
                  <p:cNvSpPr>
                    <a:spLocks/>
                  </p:cNvSpPr>
                  <p:nvPr/>
                </p:nvSpPr>
                <p:spPr bwMode="auto">
                  <a:xfrm>
                    <a:off x="1218" y="2568"/>
                    <a:ext cx="43" cy="53"/>
                  </a:xfrm>
                  <a:custGeom>
                    <a:avLst/>
                    <a:gdLst>
                      <a:gd name="T0" fmla="*/ 0 w 64"/>
                      <a:gd name="T1" fmla="*/ 0 h 80"/>
                      <a:gd name="T2" fmla="*/ 7 w 64"/>
                      <a:gd name="T3" fmla="*/ 11 h 80"/>
                      <a:gd name="T4" fmla="*/ 18 w 64"/>
                      <a:gd name="T5" fmla="*/ 14 h 80"/>
                      <a:gd name="T6" fmla="*/ 22 w 64"/>
                      <a:gd name="T7" fmla="*/ 25 h 80"/>
                      <a:gd name="T8" fmla="*/ 43 w 64"/>
                      <a:gd name="T9" fmla="*/ 53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6235" name="Group 53"/>
              <p:cNvGrpSpPr>
                <a:grpSpLocks/>
              </p:cNvGrpSpPr>
              <p:nvPr/>
            </p:nvGrpSpPr>
            <p:grpSpPr bwMode="auto">
              <a:xfrm>
                <a:off x="710" y="1965"/>
                <a:ext cx="167" cy="462"/>
                <a:chOff x="1169" y="706"/>
                <a:chExt cx="233" cy="693"/>
              </a:xfrm>
            </p:grpSpPr>
            <p:sp>
              <p:nvSpPr>
                <p:cNvPr id="6236" name="Line 54"/>
                <p:cNvSpPr>
                  <a:spLocks noChangeShapeType="1"/>
                </p:cNvSpPr>
                <p:nvPr/>
              </p:nvSpPr>
              <p:spPr bwMode="auto">
                <a:xfrm>
                  <a:off x="1276" y="1037"/>
                  <a:ext cx="10" cy="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37" name="Freeform 55"/>
                <p:cNvSpPr>
                  <a:spLocks/>
                </p:cNvSpPr>
                <p:nvPr/>
              </p:nvSpPr>
              <p:spPr bwMode="auto">
                <a:xfrm>
                  <a:off x="1286" y="976"/>
                  <a:ext cx="116" cy="165"/>
                </a:xfrm>
                <a:custGeom>
                  <a:avLst/>
                  <a:gdLst>
                    <a:gd name="T0" fmla="*/ 0 w 116"/>
                    <a:gd name="T1" fmla="*/ 165 h 160"/>
                    <a:gd name="T2" fmla="*/ 102 w 116"/>
                    <a:gd name="T3" fmla="*/ 0 h 160"/>
                    <a:gd name="T4" fmla="*/ 75 w 116"/>
                    <a:gd name="T5" fmla="*/ 99 h 160"/>
                    <a:gd name="T6" fmla="*/ 32 w 116"/>
                    <a:gd name="T7" fmla="*/ 137 h 160"/>
                    <a:gd name="T8" fmla="*/ 0 w 116"/>
                    <a:gd name="T9" fmla="*/ 16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38" name="Freeform 56"/>
                <p:cNvSpPr>
                  <a:spLocks/>
                </p:cNvSpPr>
                <p:nvPr/>
              </p:nvSpPr>
              <p:spPr bwMode="auto">
                <a:xfrm flipH="1">
                  <a:off x="1169" y="1014"/>
                  <a:ext cx="111" cy="181"/>
                </a:xfrm>
                <a:custGeom>
                  <a:avLst/>
                  <a:gdLst>
                    <a:gd name="T0" fmla="*/ 0 w 116"/>
                    <a:gd name="T1" fmla="*/ 181 h 160"/>
                    <a:gd name="T2" fmla="*/ 98 w 116"/>
                    <a:gd name="T3" fmla="*/ 0 h 160"/>
                    <a:gd name="T4" fmla="*/ 72 w 116"/>
                    <a:gd name="T5" fmla="*/ 109 h 160"/>
                    <a:gd name="T6" fmla="*/ 31 w 116"/>
                    <a:gd name="T7" fmla="*/ 150 h 160"/>
                    <a:gd name="T8" fmla="*/ 0 w 116"/>
                    <a:gd name="T9" fmla="*/ 181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6239" name="Group 57"/>
                <p:cNvGrpSpPr>
                  <a:grpSpLocks/>
                </p:cNvGrpSpPr>
                <p:nvPr/>
              </p:nvGrpSpPr>
              <p:grpSpPr bwMode="auto">
                <a:xfrm>
                  <a:off x="1283" y="1239"/>
                  <a:ext cx="83" cy="146"/>
                  <a:chOff x="1218" y="2475"/>
                  <a:chExt cx="83" cy="146"/>
                </a:xfrm>
              </p:grpSpPr>
              <p:sp>
                <p:nvSpPr>
                  <p:cNvPr id="6257" name="Freeform 58"/>
                  <p:cNvSpPr>
                    <a:spLocks/>
                  </p:cNvSpPr>
                  <p:nvPr/>
                </p:nvSpPr>
                <p:spPr bwMode="auto">
                  <a:xfrm>
                    <a:off x="1221" y="2475"/>
                    <a:ext cx="80" cy="96"/>
                  </a:xfrm>
                  <a:custGeom>
                    <a:avLst/>
                    <a:gdLst>
                      <a:gd name="T0" fmla="*/ 0 w 64"/>
                      <a:gd name="T1" fmla="*/ 0 h 80"/>
                      <a:gd name="T2" fmla="*/ 14 w 64"/>
                      <a:gd name="T3" fmla="*/ 19 h 80"/>
                      <a:gd name="T4" fmla="*/ 34 w 64"/>
                      <a:gd name="T5" fmla="*/ 25 h 80"/>
                      <a:gd name="T6" fmla="*/ 40 w 64"/>
                      <a:gd name="T7" fmla="*/ 44 h 80"/>
                      <a:gd name="T8" fmla="*/ 80 w 64"/>
                      <a:gd name="T9" fmla="*/ 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58" name="Freeform 59"/>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59" name="Freeform 60"/>
                  <p:cNvSpPr>
                    <a:spLocks/>
                  </p:cNvSpPr>
                  <p:nvPr/>
                </p:nvSpPr>
                <p:spPr bwMode="auto">
                  <a:xfrm>
                    <a:off x="1218" y="2568"/>
                    <a:ext cx="43" cy="53"/>
                  </a:xfrm>
                  <a:custGeom>
                    <a:avLst/>
                    <a:gdLst>
                      <a:gd name="T0" fmla="*/ 0 w 64"/>
                      <a:gd name="T1" fmla="*/ 0 h 80"/>
                      <a:gd name="T2" fmla="*/ 7 w 64"/>
                      <a:gd name="T3" fmla="*/ 11 h 80"/>
                      <a:gd name="T4" fmla="*/ 18 w 64"/>
                      <a:gd name="T5" fmla="*/ 14 h 80"/>
                      <a:gd name="T6" fmla="*/ 22 w 64"/>
                      <a:gd name="T7" fmla="*/ 25 h 80"/>
                      <a:gd name="T8" fmla="*/ 43 w 64"/>
                      <a:gd name="T9" fmla="*/ 53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6240" name="Group 61"/>
                <p:cNvGrpSpPr>
                  <a:grpSpLocks/>
                </p:cNvGrpSpPr>
                <p:nvPr/>
              </p:nvGrpSpPr>
              <p:grpSpPr bwMode="auto">
                <a:xfrm flipH="1">
                  <a:off x="1204" y="1240"/>
                  <a:ext cx="83" cy="146"/>
                  <a:chOff x="1218" y="2475"/>
                  <a:chExt cx="83" cy="146"/>
                </a:xfrm>
              </p:grpSpPr>
              <p:sp>
                <p:nvSpPr>
                  <p:cNvPr id="6254" name="Freeform 62"/>
                  <p:cNvSpPr>
                    <a:spLocks/>
                  </p:cNvSpPr>
                  <p:nvPr/>
                </p:nvSpPr>
                <p:spPr bwMode="auto">
                  <a:xfrm>
                    <a:off x="1221" y="2475"/>
                    <a:ext cx="80" cy="96"/>
                  </a:xfrm>
                  <a:custGeom>
                    <a:avLst/>
                    <a:gdLst>
                      <a:gd name="T0" fmla="*/ 0 w 64"/>
                      <a:gd name="T1" fmla="*/ 0 h 80"/>
                      <a:gd name="T2" fmla="*/ 14 w 64"/>
                      <a:gd name="T3" fmla="*/ 19 h 80"/>
                      <a:gd name="T4" fmla="*/ 34 w 64"/>
                      <a:gd name="T5" fmla="*/ 25 h 80"/>
                      <a:gd name="T6" fmla="*/ 40 w 64"/>
                      <a:gd name="T7" fmla="*/ 44 h 80"/>
                      <a:gd name="T8" fmla="*/ 80 w 64"/>
                      <a:gd name="T9" fmla="*/ 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55" name="Freeform 63"/>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56" name="Freeform 64"/>
                  <p:cNvSpPr>
                    <a:spLocks/>
                  </p:cNvSpPr>
                  <p:nvPr/>
                </p:nvSpPr>
                <p:spPr bwMode="auto">
                  <a:xfrm>
                    <a:off x="1218" y="2568"/>
                    <a:ext cx="43" cy="53"/>
                  </a:xfrm>
                  <a:custGeom>
                    <a:avLst/>
                    <a:gdLst>
                      <a:gd name="T0" fmla="*/ 0 w 64"/>
                      <a:gd name="T1" fmla="*/ 0 h 80"/>
                      <a:gd name="T2" fmla="*/ 7 w 64"/>
                      <a:gd name="T3" fmla="*/ 11 h 80"/>
                      <a:gd name="T4" fmla="*/ 18 w 64"/>
                      <a:gd name="T5" fmla="*/ 14 h 80"/>
                      <a:gd name="T6" fmla="*/ 22 w 64"/>
                      <a:gd name="T7" fmla="*/ 25 h 80"/>
                      <a:gd name="T8" fmla="*/ 43 w 64"/>
                      <a:gd name="T9" fmla="*/ 53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6241" name="Freeform 65"/>
                <p:cNvSpPr>
                  <a:spLocks/>
                </p:cNvSpPr>
                <p:nvPr/>
              </p:nvSpPr>
              <p:spPr bwMode="auto">
                <a:xfrm>
                  <a:off x="1292" y="823"/>
                  <a:ext cx="84" cy="165"/>
                </a:xfrm>
                <a:custGeom>
                  <a:avLst/>
                  <a:gdLst>
                    <a:gd name="T0" fmla="*/ 0 w 116"/>
                    <a:gd name="T1" fmla="*/ 165 h 160"/>
                    <a:gd name="T2" fmla="*/ 74 w 116"/>
                    <a:gd name="T3" fmla="*/ 0 h 160"/>
                    <a:gd name="T4" fmla="*/ 54 w 116"/>
                    <a:gd name="T5" fmla="*/ 99 h 160"/>
                    <a:gd name="T6" fmla="*/ 23 w 116"/>
                    <a:gd name="T7" fmla="*/ 137 h 160"/>
                    <a:gd name="T8" fmla="*/ 0 w 116"/>
                    <a:gd name="T9" fmla="*/ 16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42" name="Freeform 66"/>
                <p:cNvSpPr>
                  <a:spLocks/>
                </p:cNvSpPr>
                <p:nvPr/>
              </p:nvSpPr>
              <p:spPr bwMode="auto">
                <a:xfrm flipH="1">
                  <a:off x="1202" y="861"/>
                  <a:ext cx="84" cy="165"/>
                </a:xfrm>
                <a:custGeom>
                  <a:avLst/>
                  <a:gdLst>
                    <a:gd name="T0" fmla="*/ 0 w 116"/>
                    <a:gd name="T1" fmla="*/ 165 h 160"/>
                    <a:gd name="T2" fmla="*/ 74 w 116"/>
                    <a:gd name="T3" fmla="*/ 0 h 160"/>
                    <a:gd name="T4" fmla="*/ 54 w 116"/>
                    <a:gd name="T5" fmla="*/ 99 h 160"/>
                    <a:gd name="T6" fmla="*/ 23 w 116"/>
                    <a:gd name="T7" fmla="*/ 137 h 160"/>
                    <a:gd name="T8" fmla="*/ 0 w 116"/>
                    <a:gd name="T9" fmla="*/ 16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6243" name="Group 67"/>
                <p:cNvGrpSpPr>
                  <a:grpSpLocks/>
                </p:cNvGrpSpPr>
                <p:nvPr/>
              </p:nvGrpSpPr>
              <p:grpSpPr bwMode="auto">
                <a:xfrm>
                  <a:off x="1171" y="706"/>
                  <a:ext cx="118" cy="130"/>
                  <a:chOff x="3726" y="1394"/>
                  <a:chExt cx="1083" cy="1053"/>
                </a:xfrm>
              </p:grpSpPr>
              <p:sp>
                <p:nvSpPr>
                  <p:cNvPr id="6245" name="Oval 68"/>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46" name="Oval 69"/>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47" name="Oval 70"/>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48" name="Oval 71"/>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49" name="Oval 72"/>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50" name="Oval 73"/>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ctr"/>
                    <a:endParaRPr lang="de-CH" altLang="de-DE" sz="2400"/>
                  </a:p>
                </p:txBody>
              </p:sp>
              <p:sp>
                <p:nvSpPr>
                  <p:cNvPr id="6251" name="Oval 74"/>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52" name="Oval 75"/>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53" name="Oval 76"/>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sp>
              <p:nvSpPr>
                <p:cNvPr id="6244" name="Arc 77"/>
                <p:cNvSpPr>
                  <a:spLocks/>
                </p:cNvSpPr>
                <p:nvPr/>
              </p:nvSpPr>
              <p:spPr bwMode="auto">
                <a:xfrm rot="17211774" flipV="1">
                  <a:off x="1068" y="930"/>
                  <a:ext cx="334" cy="121"/>
                </a:xfrm>
                <a:custGeom>
                  <a:avLst/>
                  <a:gdLst>
                    <a:gd name="T0" fmla="*/ 103 w 21417"/>
                    <a:gd name="T1" fmla="*/ 0 h 20574"/>
                    <a:gd name="T2" fmla="*/ 334 w 21417"/>
                    <a:gd name="T3" fmla="*/ 105 h 20574"/>
                    <a:gd name="T4" fmla="*/ 0 w 21417"/>
                    <a:gd name="T5" fmla="*/ 121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6224" name="Line 78"/>
            <p:cNvSpPr>
              <a:spLocks noChangeShapeType="1"/>
            </p:cNvSpPr>
            <p:nvPr/>
          </p:nvSpPr>
          <p:spPr bwMode="auto">
            <a:xfrm flipV="1">
              <a:off x="790" y="2027"/>
              <a:ext cx="258" cy="0"/>
            </a:xfrm>
            <a:prstGeom prst="line">
              <a:avLst/>
            </a:prstGeom>
            <a:noFill/>
            <a:ln w="38100">
              <a:solidFill>
                <a:srgbClr val="FF00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25" name="Oval 79"/>
            <p:cNvSpPr>
              <a:spLocks noChangeArrowheads="1"/>
            </p:cNvSpPr>
            <p:nvPr/>
          </p:nvSpPr>
          <p:spPr bwMode="auto">
            <a:xfrm>
              <a:off x="269" y="1277"/>
              <a:ext cx="305" cy="291"/>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sp>
        <p:nvSpPr>
          <p:cNvPr id="175200" name="Arc 96"/>
          <p:cNvSpPr>
            <a:spLocks/>
          </p:cNvSpPr>
          <p:nvPr/>
        </p:nvSpPr>
        <p:spPr bwMode="auto">
          <a:xfrm rot="11029718" flipH="1">
            <a:off x="1662113" y="2886075"/>
            <a:ext cx="2066925" cy="779463"/>
          </a:xfrm>
          <a:custGeom>
            <a:avLst/>
            <a:gdLst>
              <a:gd name="T0" fmla="*/ 0 w 31981"/>
              <a:gd name="T1" fmla="*/ 220704 h 21600"/>
              <a:gd name="T2" fmla="*/ 2066925 w 31981"/>
              <a:gd name="T3" fmla="*/ 294969 h 21600"/>
              <a:gd name="T4" fmla="*/ 973324 w 31981"/>
              <a:gd name="T5" fmla="*/ 779463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5204" name="Arc 100"/>
          <p:cNvSpPr>
            <a:spLocks/>
          </p:cNvSpPr>
          <p:nvPr/>
        </p:nvSpPr>
        <p:spPr bwMode="auto">
          <a:xfrm rot="10901156" flipH="1">
            <a:off x="1585913" y="2652713"/>
            <a:ext cx="3460750" cy="1179512"/>
          </a:xfrm>
          <a:custGeom>
            <a:avLst/>
            <a:gdLst>
              <a:gd name="T0" fmla="*/ 0 w 31981"/>
              <a:gd name="T1" fmla="*/ 333977 h 21600"/>
              <a:gd name="T2" fmla="*/ 3460750 w 31981"/>
              <a:gd name="T3" fmla="*/ 446358 h 21600"/>
              <a:gd name="T4" fmla="*/ 1629683 w 31981"/>
              <a:gd name="T5" fmla="*/ 1179512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75248" name="Group 144"/>
          <p:cNvGrpSpPr>
            <a:grpSpLocks/>
          </p:cNvGrpSpPr>
          <p:nvPr/>
        </p:nvGrpSpPr>
        <p:grpSpPr bwMode="auto">
          <a:xfrm>
            <a:off x="1724025" y="2547938"/>
            <a:ext cx="1487488" cy="2124075"/>
            <a:chOff x="1086" y="1539"/>
            <a:chExt cx="937" cy="1338"/>
          </a:xfrm>
        </p:grpSpPr>
        <p:pic>
          <p:nvPicPr>
            <p:cNvPr id="6217" name="Picture 102"/>
            <p:cNvPicPr>
              <a:picLocks noChangeAspect="1" noChangeArrowheads="1"/>
            </p:cNvPicPr>
            <p:nvPr/>
          </p:nvPicPr>
          <p:blipFill>
            <a:blip r:embed="rId3"/>
            <a:srcRect/>
            <a:stretch/>
          </p:blipFill>
          <p:spPr bwMode="auto">
            <a:xfrm>
              <a:off x="1504" y="1630"/>
              <a:ext cx="403"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11" name="Arc 81"/>
            <p:cNvSpPr>
              <a:spLocks/>
            </p:cNvSpPr>
            <p:nvPr/>
          </p:nvSpPr>
          <p:spPr bwMode="auto">
            <a:xfrm rot="10800000">
              <a:off x="1086" y="1922"/>
              <a:ext cx="386" cy="193"/>
            </a:xfrm>
            <a:custGeom>
              <a:avLst/>
              <a:gdLst>
                <a:gd name="T0" fmla="*/ 0 w 36164"/>
                <a:gd name="T1" fmla="*/ 72 h 21600"/>
                <a:gd name="T2" fmla="*/ 386 w 36164"/>
                <a:gd name="T3" fmla="*/ 107 h 21600"/>
                <a:gd name="T4" fmla="*/ 179 w 36164"/>
                <a:gd name="T5" fmla="*/ 193 h 21600"/>
                <a:gd name="T6" fmla="*/ 0 60000 65536"/>
                <a:gd name="T7" fmla="*/ 0 60000 65536"/>
                <a:gd name="T8" fmla="*/ 0 60000 65536"/>
              </a:gdLst>
              <a:ahLst/>
              <a:cxnLst>
                <a:cxn ang="T6">
                  <a:pos x="T0" y="T1"/>
                </a:cxn>
                <a:cxn ang="T7">
                  <a:pos x="T2" y="T3"/>
                </a:cxn>
                <a:cxn ang="T8">
                  <a:pos x="T4" y="T5"/>
                </a:cxn>
              </a:cxnLst>
              <a:rect l="0" t="0" r="r" b="b"/>
              <a:pathLst>
                <a:path w="36164" h="21600" fill="none" extrusionOk="0">
                  <a:moveTo>
                    <a:pt x="0" y="8023"/>
                  </a:moveTo>
                  <a:cubicBezTo>
                    <a:pt x="4101" y="2948"/>
                    <a:pt x="10275" y="0"/>
                    <a:pt x="16800" y="0"/>
                  </a:cubicBezTo>
                  <a:cubicBezTo>
                    <a:pt x="25017" y="0"/>
                    <a:pt x="32522" y="4662"/>
                    <a:pt x="36163" y="12029"/>
                  </a:cubicBezTo>
                </a:path>
                <a:path w="36164" h="21600" stroke="0" extrusionOk="0">
                  <a:moveTo>
                    <a:pt x="0" y="8023"/>
                  </a:moveTo>
                  <a:cubicBezTo>
                    <a:pt x="4101" y="2948"/>
                    <a:pt x="10275" y="0"/>
                    <a:pt x="16800" y="0"/>
                  </a:cubicBezTo>
                  <a:cubicBezTo>
                    <a:pt x="25017" y="0"/>
                    <a:pt x="32522" y="4662"/>
                    <a:pt x="36163" y="12029"/>
                  </a:cubicBezTo>
                  <a:lnTo>
                    <a:pt x="16800" y="21600"/>
                  </a:lnTo>
                  <a:lnTo>
                    <a:pt x="0" y="8023"/>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12" name="Oval 82"/>
            <p:cNvSpPr>
              <a:spLocks noChangeArrowheads="1"/>
            </p:cNvSpPr>
            <p:nvPr/>
          </p:nvSpPr>
          <p:spPr bwMode="auto">
            <a:xfrm>
              <a:off x="1373" y="1539"/>
              <a:ext cx="622" cy="6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13" name="Line 83"/>
            <p:cNvSpPr>
              <a:spLocks noChangeShapeType="1"/>
            </p:cNvSpPr>
            <p:nvPr/>
          </p:nvSpPr>
          <p:spPr bwMode="auto">
            <a:xfrm flipV="1">
              <a:off x="1347" y="1947"/>
              <a:ext cx="676"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14" name="Arc 84"/>
            <p:cNvSpPr>
              <a:spLocks/>
            </p:cNvSpPr>
            <p:nvPr/>
          </p:nvSpPr>
          <p:spPr bwMode="auto">
            <a:xfrm rot="10724962" flipH="1" flipV="1">
              <a:off x="1118" y="1731"/>
              <a:ext cx="340" cy="177"/>
            </a:xfrm>
            <a:custGeom>
              <a:avLst/>
              <a:gdLst>
                <a:gd name="T0" fmla="*/ 0 w 31981"/>
                <a:gd name="T1" fmla="*/ 50 h 21600"/>
                <a:gd name="T2" fmla="*/ 340 w 31981"/>
                <a:gd name="T3" fmla="*/ 67 h 21600"/>
                <a:gd name="T4" fmla="*/ 160 w 31981"/>
                <a:gd name="T5" fmla="*/ 17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15" name="Arc 85"/>
            <p:cNvSpPr>
              <a:spLocks/>
            </p:cNvSpPr>
            <p:nvPr/>
          </p:nvSpPr>
          <p:spPr bwMode="auto">
            <a:xfrm rot="10724962" flipH="1" flipV="1">
              <a:off x="1086" y="1665"/>
              <a:ext cx="408" cy="196"/>
            </a:xfrm>
            <a:custGeom>
              <a:avLst/>
              <a:gdLst>
                <a:gd name="T0" fmla="*/ 0 w 31981"/>
                <a:gd name="T1" fmla="*/ 55 h 21600"/>
                <a:gd name="T2" fmla="*/ 408 w 31981"/>
                <a:gd name="T3" fmla="*/ 74 h 21600"/>
                <a:gd name="T4" fmla="*/ 192 w 31981"/>
                <a:gd name="T5" fmla="*/ 196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rgbClr val="0099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16" name="Rectangle 97">
              <a:hlinkClick r:id="rId2" tooltip="Fotos Freie Betriebe H.J.Koch, Glüsingen, 2002"/>
            </p:cNvPr>
            <p:cNvSpPr>
              <a:spLocks noChangeArrowheads="1"/>
            </p:cNvSpPr>
            <p:nvPr/>
          </p:nvSpPr>
          <p:spPr bwMode="auto">
            <a:xfrm>
              <a:off x="1372" y="2551"/>
              <a:ext cx="53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Pflanzen</a:t>
              </a:r>
              <a:br>
                <a:rPr lang="de-DE" altLang="de-DE" sz="1400">
                  <a:solidFill>
                    <a:schemeClr val="tx2"/>
                  </a:solidFill>
                </a:rPr>
              </a:br>
              <a:r>
                <a:rPr lang="de-DE" altLang="de-DE" sz="1400">
                  <a:solidFill>
                    <a:schemeClr val="tx2"/>
                  </a:solidFill>
                </a:rPr>
                <a:t>-Fresser</a:t>
              </a:r>
            </a:p>
          </p:txBody>
        </p:sp>
      </p:grpSp>
      <p:grpSp>
        <p:nvGrpSpPr>
          <p:cNvPr id="175246" name="Group 142"/>
          <p:cNvGrpSpPr>
            <a:grpSpLocks/>
          </p:cNvGrpSpPr>
          <p:nvPr/>
        </p:nvGrpSpPr>
        <p:grpSpPr bwMode="auto">
          <a:xfrm>
            <a:off x="4381707" y="2551113"/>
            <a:ext cx="1506539" cy="2012950"/>
            <a:chOff x="2724" y="1541"/>
            <a:chExt cx="949" cy="1268"/>
          </a:xfrm>
        </p:grpSpPr>
        <p:sp>
          <p:nvSpPr>
            <p:cNvPr id="6205" name="Arc 92"/>
            <p:cNvSpPr>
              <a:spLocks/>
            </p:cNvSpPr>
            <p:nvPr/>
          </p:nvSpPr>
          <p:spPr bwMode="auto">
            <a:xfrm rot="10800000">
              <a:off x="2736" y="1924"/>
              <a:ext cx="386" cy="193"/>
            </a:xfrm>
            <a:custGeom>
              <a:avLst/>
              <a:gdLst>
                <a:gd name="T0" fmla="*/ 0 w 36164"/>
                <a:gd name="T1" fmla="*/ 72 h 21600"/>
                <a:gd name="T2" fmla="*/ 386 w 36164"/>
                <a:gd name="T3" fmla="*/ 107 h 21600"/>
                <a:gd name="T4" fmla="*/ 179 w 36164"/>
                <a:gd name="T5" fmla="*/ 193 h 21600"/>
                <a:gd name="T6" fmla="*/ 0 60000 65536"/>
                <a:gd name="T7" fmla="*/ 0 60000 65536"/>
                <a:gd name="T8" fmla="*/ 0 60000 65536"/>
              </a:gdLst>
              <a:ahLst/>
              <a:cxnLst>
                <a:cxn ang="T6">
                  <a:pos x="T0" y="T1"/>
                </a:cxn>
                <a:cxn ang="T7">
                  <a:pos x="T2" y="T3"/>
                </a:cxn>
                <a:cxn ang="T8">
                  <a:pos x="T4" y="T5"/>
                </a:cxn>
              </a:cxnLst>
              <a:rect l="0" t="0" r="r" b="b"/>
              <a:pathLst>
                <a:path w="36164" h="21600" fill="none" extrusionOk="0">
                  <a:moveTo>
                    <a:pt x="0" y="8023"/>
                  </a:moveTo>
                  <a:cubicBezTo>
                    <a:pt x="4101" y="2948"/>
                    <a:pt x="10275" y="0"/>
                    <a:pt x="16800" y="0"/>
                  </a:cubicBezTo>
                  <a:cubicBezTo>
                    <a:pt x="25017" y="0"/>
                    <a:pt x="32522" y="4662"/>
                    <a:pt x="36163" y="12029"/>
                  </a:cubicBezTo>
                </a:path>
                <a:path w="36164" h="21600" stroke="0" extrusionOk="0">
                  <a:moveTo>
                    <a:pt x="0" y="8023"/>
                  </a:moveTo>
                  <a:cubicBezTo>
                    <a:pt x="4101" y="2948"/>
                    <a:pt x="10275" y="0"/>
                    <a:pt x="16800" y="0"/>
                  </a:cubicBezTo>
                  <a:cubicBezTo>
                    <a:pt x="25017" y="0"/>
                    <a:pt x="32522" y="4662"/>
                    <a:pt x="36163" y="12029"/>
                  </a:cubicBezTo>
                  <a:lnTo>
                    <a:pt x="16800" y="21600"/>
                  </a:lnTo>
                  <a:lnTo>
                    <a:pt x="0" y="8023"/>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06" name="Oval 93"/>
            <p:cNvSpPr>
              <a:spLocks noChangeArrowheads="1"/>
            </p:cNvSpPr>
            <p:nvPr/>
          </p:nvSpPr>
          <p:spPr bwMode="auto">
            <a:xfrm>
              <a:off x="3023" y="1541"/>
              <a:ext cx="622" cy="6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07" name="Line 94"/>
            <p:cNvSpPr>
              <a:spLocks noChangeShapeType="1"/>
            </p:cNvSpPr>
            <p:nvPr/>
          </p:nvSpPr>
          <p:spPr bwMode="auto">
            <a:xfrm flipV="1">
              <a:off x="2997" y="1949"/>
              <a:ext cx="676"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08" name="Arc 95"/>
            <p:cNvSpPr>
              <a:spLocks/>
            </p:cNvSpPr>
            <p:nvPr/>
          </p:nvSpPr>
          <p:spPr bwMode="auto">
            <a:xfrm rot="10724962" flipH="1" flipV="1">
              <a:off x="2724" y="1689"/>
              <a:ext cx="382" cy="170"/>
            </a:xfrm>
            <a:custGeom>
              <a:avLst/>
              <a:gdLst>
                <a:gd name="T0" fmla="*/ 0 w 31981"/>
                <a:gd name="T1" fmla="*/ 55 h 21600"/>
                <a:gd name="T2" fmla="*/ 408 w 31981"/>
                <a:gd name="T3" fmla="*/ 74 h 21600"/>
                <a:gd name="T4" fmla="*/ 192 w 31981"/>
                <a:gd name="T5" fmla="*/ 196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09" name="Rectangle 101">
              <a:hlinkClick r:id="rId2" tooltip="Fotos Freie Betriebe H.J.Koch, Glüsingen, 2002"/>
            </p:cNvPr>
            <p:cNvSpPr>
              <a:spLocks noChangeArrowheads="1"/>
            </p:cNvSpPr>
            <p:nvPr/>
          </p:nvSpPr>
          <p:spPr bwMode="auto">
            <a:xfrm>
              <a:off x="3087" y="2617"/>
              <a:ext cx="4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Mensch</a:t>
              </a:r>
            </a:p>
          </p:txBody>
        </p:sp>
        <p:pic>
          <p:nvPicPr>
            <p:cNvPr id="6210"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 y="1601"/>
              <a:ext cx="334"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5247" name="Group 143"/>
          <p:cNvGrpSpPr>
            <a:grpSpLocks/>
          </p:cNvGrpSpPr>
          <p:nvPr/>
        </p:nvGrpSpPr>
        <p:grpSpPr bwMode="auto">
          <a:xfrm>
            <a:off x="3033713" y="2549525"/>
            <a:ext cx="1487487" cy="2014538"/>
            <a:chOff x="1911" y="1540"/>
            <a:chExt cx="937" cy="1269"/>
          </a:xfrm>
        </p:grpSpPr>
        <p:sp>
          <p:nvSpPr>
            <p:cNvPr id="6199" name="Arc 87"/>
            <p:cNvSpPr>
              <a:spLocks/>
            </p:cNvSpPr>
            <p:nvPr/>
          </p:nvSpPr>
          <p:spPr bwMode="auto">
            <a:xfrm rot="10800000">
              <a:off x="1911" y="1923"/>
              <a:ext cx="386" cy="193"/>
            </a:xfrm>
            <a:custGeom>
              <a:avLst/>
              <a:gdLst>
                <a:gd name="T0" fmla="*/ 0 w 36164"/>
                <a:gd name="T1" fmla="*/ 72 h 21600"/>
                <a:gd name="T2" fmla="*/ 386 w 36164"/>
                <a:gd name="T3" fmla="*/ 107 h 21600"/>
                <a:gd name="T4" fmla="*/ 179 w 36164"/>
                <a:gd name="T5" fmla="*/ 193 h 21600"/>
                <a:gd name="T6" fmla="*/ 0 60000 65536"/>
                <a:gd name="T7" fmla="*/ 0 60000 65536"/>
                <a:gd name="T8" fmla="*/ 0 60000 65536"/>
              </a:gdLst>
              <a:ahLst/>
              <a:cxnLst>
                <a:cxn ang="T6">
                  <a:pos x="T0" y="T1"/>
                </a:cxn>
                <a:cxn ang="T7">
                  <a:pos x="T2" y="T3"/>
                </a:cxn>
                <a:cxn ang="T8">
                  <a:pos x="T4" y="T5"/>
                </a:cxn>
              </a:cxnLst>
              <a:rect l="0" t="0" r="r" b="b"/>
              <a:pathLst>
                <a:path w="36164" h="21600" fill="none" extrusionOk="0">
                  <a:moveTo>
                    <a:pt x="0" y="8023"/>
                  </a:moveTo>
                  <a:cubicBezTo>
                    <a:pt x="4101" y="2948"/>
                    <a:pt x="10275" y="0"/>
                    <a:pt x="16800" y="0"/>
                  </a:cubicBezTo>
                  <a:cubicBezTo>
                    <a:pt x="25017" y="0"/>
                    <a:pt x="32522" y="4662"/>
                    <a:pt x="36163" y="12029"/>
                  </a:cubicBezTo>
                </a:path>
                <a:path w="36164" h="21600" stroke="0" extrusionOk="0">
                  <a:moveTo>
                    <a:pt x="0" y="8023"/>
                  </a:moveTo>
                  <a:cubicBezTo>
                    <a:pt x="4101" y="2948"/>
                    <a:pt x="10275" y="0"/>
                    <a:pt x="16800" y="0"/>
                  </a:cubicBezTo>
                  <a:cubicBezTo>
                    <a:pt x="25017" y="0"/>
                    <a:pt x="32522" y="4662"/>
                    <a:pt x="36163" y="12029"/>
                  </a:cubicBezTo>
                  <a:lnTo>
                    <a:pt x="16800" y="21600"/>
                  </a:lnTo>
                  <a:lnTo>
                    <a:pt x="0" y="8023"/>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00" name="Oval 88"/>
            <p:cNvSpPr>
              <a:spLocks noChangeArrowheads="1"/>
            </p:cNvSpPr>
            <p:nvPr/>
          </p:nvSpPr>
          <p:spPr bwMode="auto">
            <a:xfrm>
              <a:off x="2198" y="1540"/>
              <a:ext cx="622" cy="6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201" name="Line 89"/>
            <p:cNvSpPr>
              <a:spLocks noChangeShapeType="1"/>
            </p:cNvSpPr>
            <p:nvPr/>
          </p:nvSpPr>
          <p:spPr bwMode="auto">
            <a:xfrm flipV="1">
              <a:off x="2172" y="1948"/>
              <a:ext cx="676"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02" name="Arc 90"/>
            <p:cNvSpPr>
              <a:spLocks/>
            </p:cNvSpPr>
            <p:nvPr/>
          </p:nvSpPr>
          <p:spPr bwMode="auto">
            <a:xfrm rot="10724962" flipH="1" flipV="1">
              <a:off x="1911" y="1681"/>
              <a:ext cx="370" cy="188"/>
            </a:xfrm>
            <a:custGeom>
              <a:avLst/>
              <a:gdLst>
                <a:gd name="T0" fmla="*/ 0 w 31981"/>
                <a:gd name="T1" fmla="*/ 55 h 21600"/>
                <a:gd name="T2" fmla="*/ 408 w 31981"/>
                <a:gd name="T3" fmla="*/ 74 h 21600"/>
                <a:gd name="T4" fmla="*/ 192 w 31981"/>
                <a:gd name="T5" fmla="*/ 196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203" name="Rectangle 98">
              <a:hlinkClick r:id="rId2" tooltip="Fotos Freie Betriebe H.J.Koch, Glüsingen, 2002"/>
            </p:cNvPr>
            <p:cNvSpPr>
              <a:spLocks noChangeArrowheads="1"/>
            </p:cNvSpPr>
            <p:nvPr/>
          </p:nvSpPr>
          <p:spPr bwMode="auto">
            <a:xfrm>
              <a:off x="2198" y="2617"/>
              <a:ext cx="59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Raubtiere</a:t>
              </a:r>
            </a:p>
          </p:txBody>
        </p:sp>
      </p:grpSp>
      <p:grpSp>
        <p:nvGrpSpPr>
          <p:cNvPr id="175244" name="Group 140"/>
          <p:cNvGrpSpPr>
            <a:grpSpLocks/>
          </p:cNvGrpSpPr>
          <p:nvPr/>
        </p:nvGrpSpPr>
        <p:grpSpPr bwMode="auto">
          <a:xfrm>
            <a:off x="5637213" y="2540000"/>
            <a:ext cx="1487487" cy="2025650"/>
            <a:chOff x="3551" y="1534"/>
            <a:chExt cx="937" cy="1276"/>
          </a:xfrm>
        </p:grpSpPr>
        <p:sp>
          <p:nvSpPr>
            <p:cNvPr id="6183" name="Arc 107"/>
            <p:cNvSpPr>
              <a:spLocks/>
            </p:cNvSpPr>
            <p:nvPr/>
          </p:nvSpPr>
          <p:spPr bwMode="auto">
            <a:xfrm rot="10800000">
              <a:off x="3551" y="1917"/>
              <a:ext cx="386" cy="193"/>
            </a:xfrm>
            <a:custGeom>
              <a:avLst/>
              <a:gdLst>
                <a:gd name="T0" fmla="*/ 0 w 36164"/>
                <a:gd name="T1" fmla="*/ 72 h 21600"/>
                <a:gd name="T2" fmla="*/ 386 w 36164"/>
                <a:gd name="T3" fmla="*/ 107 h 21600"/>
                <a:gd name="T4" fmla="*/ 179 w 36164"/>
                <a:gd name="T5" fmla="*/ 193 h 21600"/>
                <a:gd name="T6" fmla="*/ 0 60000 65536"/>
                <a:gd name="T7" fmla="*/ 0 60000 65536"/>
                <a:gd name="T8" fmla="*/ 0 60000 65536"/>
              </a:gdLst>
              <a:ahLst/>
              <a:cxnLst>
                <a:cxn ang="T6">
                  <a:pos x="T0" y="T1"/>
                </a:cxn>
                <a:cxn ang="T7">
                  <a:pos x="T2" y="T3"/>
                </a:cxn>
                <a:cxn ang="T8">
                  <a:pos x="T4" y="T5"/>
                </a:cxn>
              </a:cxnLst>
              <a:rect l="0" t="0" r="r" b="b"/>
              <a:pathLst>
                <a:path w="36164" h="21600" fill="none" extrusionOk="0">
                  <a:moveTo>
                    <a:pt x="0" y="8023"/>
                  </a:moveTo>
                  <a:cubicBezTo>
                    <a:pt x="4101" y="2948"/>
                    <a:pt x="10275" y="0"/>
                    <a:pt x="16800" y="0"/>
                  </a:cubicBezTo>
                  <a:cubicBezTo>
                    <a:pt x="25017" y="0"/>
                    <a:pt x="32522" y="4662"/>
                    <a:pt x="36163" y="12029"/>
                  </a:cubicBezTo>
                </a:path>
                <a:path w="36164" h="21600" stroke="0" extrusionOk="0">
                  <a:moveTo>
                    <a:pt x="0" y="8023"/>
                  </a:moveTo>
                  <a:cubicBezTo>
                    <a:pt x="4101" y="2948"/>
                    <a:pt x="10275" y="0"/>
                    <a:pt x="16800" y="0"/>
                  </a:cubicBezTo>
                  <a:cubicBezTo>
                    <a:pt x="25017" y="0"/>
                    <a:pt x="32522" y="4662"/>
                    <a:pt x="36163" y="12029"/>
                  </a:cubicBezTo>
                  <a:lnTo>
                    <a:pt x="16800" y="21600"/>
                  </a:lnTo>
                  <a:lnTo>
                    <a:pt x="0" y="8023"/>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184" name="Oval 108"/>
            <p:cNvSpPr>
              <a:spLocks noChangeArrowheads="1"/>
            </p:cNvSpPr>
            <p:nvPr/>
          </p:nvSpPr>
          <p:spPr bwMode="auto">
            <a:xfrm>
              <a:off x="3838" y="1534"/>
              <a:ext cx="622" cy="6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85" name="Line 109"/>
            <p:cNvSpPr>
              <a:spLocks noChangeShapeType="1"/>
            </p:cNvSpPr>
            <p:nvPr/>
          </p:nvSpPr>
          <p:spPr bwMode="auto">
            <a:xfrm flipV="1">
              <a:off x="3812" y="1942"/>
              <a:ext cx="676"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186" name="Arc 110"/>
            <p:cNvSpPr>
              <a:spLocks/>
            </p:cNvSpPr>
            <p:nvPr/>
          </p:nvSpPr>
          <p:spPr bwMode="auto">
            <a:xfrm rot="10724962" flipH="1" flipV="1">
              <a:off x="3551" y="1654"/>
              <a:ext cx="408" cy="196"/>
            </a:xfrm>
            <a:custGeom>
              <a:avLst/>
              <a:gdLst>
                <a:gd name="T0" fmla="*/ 0 w 31981"/>
                <a:gd name="T1" fmla="*/ 55 h 21600"/>
                <a:gd name="T2" fmla="*/ 408 w 31981"/>
                <a:gd name="T3" fmla="*/ 74 h 21600"/>
                <a:gd name="T4" fmla="*/ 192 w 31981"/>
                <a:gd name="T5" fmla="*/ 196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rgbClr val="0099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187" name="Arc 111"/>
            <p:cNvSpPr>
              <a:spLocks/>
            </p:cNvSpPr>
            <p:nvPr/>
          </p:nvSpPr>
          <p:spPr bwMode="auto">
            <a:xfrm rot="10724962" flipH="1" flipV="1">
              <a:off x="3583" y="1712"/>
              <a:ext cx="340" cy="177"/>
            </a:xfrm>
            <a:custGeom>
              <a:avLst/>
              <a:gdLst>
                <a:gd name="T0" fmla="*/ 0 w 31981"/>
                <a:gd name="T1" fmla="*/ 50 h 21600"/>
                <a:gd name="T2" fmla="*/ 340 w 31981"/>
                <a:gd name="T3" fmla="*/ 67 h 21600"/>
                <a:gd name="T4" fmla="*/ 160 w 31981"/>
                <a:gd name="T5" fmla="*/ 17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6188" name="Group 120"/>
            <p:cNvGrpSpPr>
              <a:grpSpLocks/>
            </p:cNvGrpSpPr>
            <p:nvPr/>
          </p:nvGrpSpPr>
          <p:grpSpPr bwMode="auto">
            <a:xfrm>
              <a:off x="3966" y="1638"/>
              <a:ext cx="186" cy="342"/>
              <a:chOff x="444" y="3222"/>
              <a:chExt cx="186" cy="342"/>
            </a:xfrm>
          </p:grpSpPr>
          <p:sp>
            <p:nvSpPr>
              <p:cNvPr id="6196" name="AutoShape 121"/>
              <p:cNvSpPr>
                <a:spLocks noChangeArrowheads="1"/>
              </p:cNvSpPr>
              <p:nvPr/>
            </p:nvSpPr>
            <p:spPr bwMode="auto">
              <a:xfrm>
                <a:off x="444" y="3222"/>
                <a:ext cx="186" cy="156"/>
              </a:xfrm>
              <a:prstGeom prst="triangle">
                <a:avLst>
                  <a:gd name="adj" fmla="val 50000"/>
                </a:avLst>
              </a:prstGeom>
              <a:solidFill>
                <a:srgbClr val="F5B70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97" name="Rectangle 122"/>
              <p:cNvSpPr>
                <a:spLocks noChangeArrowheads="1"/>
              </p:cNvSpPr>
              <p:nvPr/>
            </p:nvSpPr>
            <p:spPr bwMode="auto">
              <a:xfrm>
                <a:off x="444" y="3372"/>
                <a:ext cx="180" cy="192"/>
              </a:xfrm>
              <a:prstGeom prst="rect">
                <a:avLst/>
              </a:prstGeom>
              <a:solidFill>
                <a:srgbClr val="F5B70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98" name="Rectangle 123"/>
              <p:cNvSpPr>
                <a:spLocks noChangeArrowheads="1"/>
              </p:cNvSpPr>
              <p:nvPr/>
            </p:nvSpPr>
            <p:spPr bwMode="auto">
              <a:xfrm>
                <a:off x="533" y="3425"/>
                <a:ext cx="60" cy="138"/>
              </a:xfrm>
              <a:prstGeom prst="rect">
                <a:avLst/>
              </a:prstGeom>
              <a:solidFill>
                <a:srgbClr val="F5B70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grpSp>
          <p:nvGrpSpPr>
            <p:cNvPr id="6189" name="Group 124"/>
            <p:cNvGrpSpPr>
              <a:grpSpLocks/>
            </p:cNvGrpSpPr>
            <p:nvPr/>
          </p:nvGrpSpPr>
          <p:grpSpPr bwMode="auto">
            <a:xfrm>
              <a:off x="4131" y="1868"/>
              <a:ext cx="264" cy="132"/>
              <a:chOff x="364" y="3253"/>
              <a:chExt cx="372" cy="158"/>
            </a:xfrm>
          </p:grpSpPr>
          <p:sp>
            <p:nvSpPr>
              <p:cNvPr id="6191" name="Oval 125"/>
              <p:cNvSpPr>
                <a:spLocks noChangeArrowheads="1"/>
              </p:cNvSpPr>
              <p:nvPr/>
            </p:nvSpPr>
            <p:spPr bwMode="auto">
              <a:xfrm>
                <a:off x="590" y="3275"/>
                <a:ext cx="40" cy="39"/>
              </a:xfrm>
              <a:prstGeom prst="ellipse">
                <a:avLst/>
              </a:prstGeom>
              <a:noFill/>
              <a:ln w="63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92" name="Oval 126"/>
              <p:cNvSpPr>
                <a:spLocks noChangeArrowheads="1"/>
              </p:cNvSpPr>
              <p:nvPr/>
            </p:nvSpPr>
            <p:spPr bwMode="auto">
              <a:xfrm>
                <a:off x="415" y="3253"/>
                <a:ext cx="262" cy="8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93" name="Oval 127"/>
              <p:cNvSpPr>
                <a:spLocks noChangeArrowheads="1"/>
              </p:cNvSpPr>
              <p:nvPr/>
            </p:nvSpPr>
            <p:spPr bwMode="auto">
              <a:xfrm>
                <a:off x="418" y="3347"/>
                <a:ext cx="44" cy="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94" name="Oval 128"/>
              <p:cNvSpPr>
                <a:spLocks noChangeArrowheads="1"/>
              </p:cNvSpPr>
              <p:nvPr/>
            </p:nvSpPr>
            <p:spPr bwMode="auto">
              <a:xfrm>
                <a:off x="631" y="3348"/>
                <a:ext cx="46" cy="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95" name="Oval 129"/>
              <p:cNvSpPr>
                <a:spLocks noChangeArrowheads="1"/>
              </p:cNvSpPr>
              <p:nvPr/>
            </p:nvSpPr>
            <p:spPr bwMode="auto">
              <a:xfrm>
                <a:off x="364" y="3294"/>
                <a:ext cx="372" cy="90"/>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sp>
          <p:nvSpPr>
            <p:cNvPr id="6190" name="Rectangle 130">
              <a:hlinkClick r:id="rId2" tooltip="Fotos Freie Betriebe H.J.Koch, Glüsingen, 2002"/>
            </p:cNvPr>
            <p:cNvSpPr>
              <a:spLocks noChangeArrowheads="1"/>
            </p:cNvSpPr>
            <p:nvPr/>
          </p:nvSpPr>
          <p:spPr bwMode="auto">
            <a:xfrm>
              <a:off x="3871" y="2618"/>
              <a:ext cx="56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Produkte</a:t>
              </a:r>
            </a:p>
          </p:txBody>
        </p:sp>
      </p:grpSp>
      <p:grpSp>
        <p:nvGrpSpPr>
          <p:cNvPr id="175245" name="Group 141"/>
          <p:cNvGrpSpPr>
            <a:grpSpLocks/>
          </p:cNvGrpSpPr>
          <p:nvPr/>
        </p:nvGrpSpPr>
        <p:grpSpPr bwMode="auto">
          <a:xfrm>
            <a:off x="6940550" y="2538413"/>
            <a:ext cx="1487488" cy="2027237"/>
            <a:chOff x="4366" y="1533"/>
            <a:chExt cx="937" cy="1277"/>
          </a:xfrm>
        </p:grpSpPr>
        <p:sp>
          <p:nvSpPr>
            <p:cNvPr id="6176" name="Rectangle 112">
              <a:hlinkClick r:id="rId2" tooltip="Fotos Freie Betriebe H.J.Koch, Glüsingen, 2002"/>
            </p:cNvPr>
            <p:cNvSpPr>
              <a:spLocks noChangeArrowheads="1"/>
            </p:cNvSpPr>
            <p:nvPr/>
          </p:nvSpPr>
          <p:spPr bwMode="auto">
            <a:xfrm>
              <a:off x="4826" y="1764"/>
              <a:ext cx="4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ctr"/>
              <a:r>
                <a:rPr lang="de-DE" altLang="de-DE" sz="1400">
                  <a:solidFill>
                    <a:schemeClr val="tx2"/>
                  </a:solidFill>
                </a:rPr>
                <a:t>$$$     </a:t>
              </a:r>
            </a:p>
          </p:txBody>
        </p:sp>
        <p:sp>
          <p:nvSpPr>
            <p:cNvPr id="6177" name="Arc 115"/>
            <p:cNvSpPr>
              <a:spLocks/>
            </p:cNvSpPr>
            <p:nvPr/>
          </p:nvSpPr>
          <p:spPr bwMode="auto">
            <a:xfrm rot="10800000">
              <a:off x="4366" y="1916"/>
              <a:ext cx="386" cy="193"/>
            </a:xfrm>
            <a:custGeom>
              <a:avLst/>
              <a:gdLst>
                <a:gd name="T0" fmla="*/ 0 w 36164"/>
                <a:gd name="T1" fmla="*/ 72 h 21600"/>
                <a:gd name="T2" fmla="*/ 386 w 36164"/>
                <a:gd name="T3" fmla="*/ 107 h 21600"/>
                <a:gd name="T4" fmla="*/ 179 w 36164"/>
                <a:gd name="T5" fmla="*/ 193 h 21600"/>
                <a:gd name="T6" fmla="*/ 0 60000 65536"/>
                <a:gd name="T7" fmla="*/ 0 60000 65536"/>
                <a:gd name="T8" fmla="*/ 0 60000 65536"/>
              </a:gdLst>
              <a:ahLst/>
              <a:cxnLst>
                <a:cxn ang="T6">
                  <a:pos x="T0" y="T1"/>
                </a:cxn>
                <a:cxn ang="T7">
                  <a:pos x="T2" y="T3"/>
                </a:cxn>
                <a:cxn ang="T8">
                  <a:pos x="T4" y="T5"/>
                </a:cxn>
              </a:cxnLst>
              <a:rect l="0" t="0" r="r" b="b"/>
              <a:pathLst>
                <a:path w="36164" h="21600" fill="none" extrusionOk="0">
                  <a:moveTo>
                    <a:pt x="0" y="8023"/>
                  </a:moveTo>
                  <a:cubicBezTo>
                    <a:pt x="4101" y="2948"/>
                    <a:pt x="10275" y="0"/>
                    <a:pt x="16800" y="0"/>
                  </a:cubicBezTo>
                  <a:cubicBezTo>
                    <a:pt x="25017" y="0"/>
                    <a:pt x="32522" y="4662"/>
                    <a:pt x="36163" y="12029"/>
                  </a:cubicBezTo>
                </a:path>
                <a:path w="36164" h="21600" stroke="0" extrusionOk="0">
                  <a:moveTo>
                    <a:pt x="0" y="8023"/>
                  </a:moveTo>
                  <a:cubicBezTo>
                    <a:pt x="4101" y="2948"/>
                    <a:pt x="10275" y="0"/>
                    <a:pt x="16800" y="0"/>
                  </a:cubicBezTo>
                  <a:cubicBezTo>
                    <a:pt x="25017" y="0"/>
                    <a:pt x="32522" y="4662"/>
                    <a:pt x="36163" y="12029"/>
                  </a:cubicBezTo>
                  <a:lnTo>
                    <a:pt x="16800" y="21600"/>
                  </a:lnTo>
                  <a:lnTo>
                    <a:pt x="0" y="8023"/>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178" name="Oval 116"/>
            <p:cNvSpPr>
              <a:spLocks noChangeArrowheads="1"/>
            </p:cNvSpPr>
            <p:nvPr/>
          </p:nvSpPr>
          <p:spPr bwMode="auto">
            <a:xfrm>
              <a:off x="4653" y="1533"/>
              <a:ext cx="622" cy="6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6179" name="Line 117"/>
            <p:cNvSpPr>
              <a:spLocks noChangeShapeType="1"/>
            </p:cNvSpPr>
            <p:nvPr/>
          </p:nvSpPr>
          <p:spPr bwMode="auto">
            <a:xfrm flipV="1">
              <a:off x="4627" y="1941"/>
              <a:ext cx="676"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180" name="Arc 118"/>
            <p:cNvSpPr>
              <a:spLocks/>
            </p:cNvSpPr>
            <p:nvPr/>
          </p:nvSpPr>
          <p:spPr bwMode="auto">
            <a:xfrm rot="10724962" flipH="1" flipV="1">
              <a:off x="4366" y="1653"/>
              <a:ext cx="408" cy="196"/>
            </a:xfrm>
            <a:custGeom>
              <a:avLst/>
              <a:gdLst>
                <a:gd name="T0" fmla="*/ 0 w 31981"/>
                <a:gd name="T1" fmla="*/ 55 h 21600"/>
                <a:gd name="T2" fmla="*/ 408 w 31981"/>
                <a:gd name="T3" fmla="*/ 74 h 21600"/>
                <a:gd name="T4" fmla="*/ 192 w 31981"/>
                <a:gd name="T5" fmla="*/ 196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181" name="Arc 119"/>
            <p:cNvSpPr>
              <a:spLocks/>
            </p:cNvSpPr>
            <p:nvPr/>
          </p:nvSpPr>
          <p:spPr bwMode="auto">
            <a:xfrm rot="10724962" flipH="1" flipV="1">
              <a:off x="4398" y="1711"/>
              <a:ext cx="340" cy="177"/>
            </a:xfrm>
            <a:custGeom>
              <a:avLst/>
              <a:gdLst>
                <a:gd name="T0" fmla="*/ 0 w 31981"/>
                <a:gd name="T1" fmla="*/ 50 h 21600"/>
                <a:gd name="T2" fmla="*/ 340 w 31981"/>
                <a:gd name="T3" fmla="*/ 67 h 21600"/>
                <a:gd name="T4" fmla="*/ 160 w 31981"/>
                <a:gd name="T5" fmla="*/ 17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182" name="Rectangle 131">
              <a:hlinkClick r:id="rId2" tooltip="Fotos Freie Betriebe H.J.Koch, Glüsingen, 2002"/>
            </p:cNvPr>
            <p:cNvSpPr>
              <a:spLocks noChangeArrowheads="1"/>
            </p:cNvSpPr>
            <p:nvPr/>
          </p:nvSpPr>
          <p:spPr bwMode="auto">
            <a:xfrm>
              <a:off x="4728" y="2618"/>
              <a:ext cx="4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Kapital</a:t>
              </a:r>
            </a:p>
          </p:txBody>
        </p:sp>
      </p:grpSp>
      <p:sp>
        <p:nvSpPr>
          <p:cNvPr id="175236" name="Arc 132"/>
          <p:cNvSpPr>
            <a:spLocks/>
          </p:cNvSpPr>
          <p:nvPr/>
        </p:nvSpPr>
        <p:spPr bwMode="auto">
          <a:xfrm rot="10724962" flipH="1" flipV="1">
            <a:off x="2985357" y="2470445"/>
            <a:ext cx="2084490" cy="781050"/>
          </a:xfrm>
          <a:custGeom>
            <a:avLst/>
            <a:gdLst>
              <a:gd name="T0" fmla="*/ 0 w 31981"/>
              <a:gd name="T1" fmla="*/ 221153 h 21600"/>
              <a:gd name="T2" fmla="*/ 2057400 w 31981"/>
              <a:gd name="T3" fmla="*/ 295570 h 21600"/>
              <a:gd name="T4" fmla="*/ 968839 w 31981"/>
              <a:gd name="T5" fmla="*/ 781050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rgbClr val="009900"/>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5237" name="Oval 133"/>
          <p:cNvSpPr>
            <a:spLocks noChangeArrowheads="1"/>
          </p:cNvSpPr>
          <p:nvPr/>
        </p:nvSpPr>
        <p:spPr bwMode="auto">
          <a:xfrm>
            <a:off x="790575" y="1949450"/>
            <a:ext cx="2371725" cy="2314575"/>
          </a:xfrm>
          <a:prstGeom prst="ellipse">
            <a:avLst/>
          </a:prstGeom>
          <a:noFill/>
          <a:ln w="63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175238" name="Oval 134"/>
          <p:cNvSpPr>
            <a:spLocks noChangeArrowheads="1"/>
          </p:cNvSpPr>
          <p:nvPr/>
        </p:nvSpPr>
        <p:spPr bwMode="auto">
          <a:xfrm>
            <a:off x="788988" y="1582738"/>
            <a:ext cx="3705225" cy="3114675"/>
          </a:xfrm>
          <a:prstGeom prst="ellipse">
            <a:avLst/>
          </a:prstGeom>
          <a:noFill/>
          <a:ln w="63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175239" name="Oval 135"/>
          <p:cNvSpPr>
            <a:spLocks noChangeArrowheads="1"/>
          </p:cNvSpPr>
          <p:nvPr/>
        </p:nvSpPr>
        <p:spPr bwMode="auto">
          <a:xfrm>
            <a:off x="777875" y="1168400"/>
            <a:ext cx="5010150" cy="3924300"/>
          </a:xfrm>
          <a:prstGeom prst="ellipse">
            <a:avLst/>
          </a:prstGeom>
          <a:noFill/>
          <a:ln w="63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sp>
        <p:nvSpPr>
          <p:cNvPr id="175250" name="Oval 146"/>
          <p:cNvSpPr>
            <a:spLocks noChangeArrowheads="1"/>
          </p:cNvSpPr>
          <p:nvPr/>
        </p:nvSpPr>
        <p:spPr bwMode="auto">
          <a:xfrm>
            <a:off x="757238" y="1023938"/>
            <a:ext cx="6334125" cy="4171950"/>
          </a:xfrm>
          <a:prstGeom prst="ellipse">
            <a:avLst/>
          </a:prstGeom>
          <a:noFill/>
          <a:ln w="63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nvGrpSpPr>
          <p:cNvPr id="175274" name="Group 170"/>
          <p:cNvGrpSpPr>
            <a:grpSpLocks/>
          </p:cNvGrpSpPr>
          <p:nvPr/>
        </p:nvGrpSpPr>
        <p:grpSpPr bwMode="auto">
          <a:xfrm>
            <a:off x="7537450" y="1898650"/>
            <a:ext cx="530225" cy="514350"/>
            <a:chOff x="4748" y="1166"/>
            <a:chExt cx="334" cy="324"/>
          </a:xfrm>
        </p:grpSpPr>
        <p:sp>
          <p:nvSpPr>
            <p:cNvPr id="6174" name="Rectangle 148">
              <a:hlinkClick r:id="rId2" tooltip="Fotos Freie Betriebe H.J.Koch, Glüsingen, 2002"/>
            </p:cNvPr>
            <p:cNvSpPr>
              <a:spLocks noChangeArrowheads="1"/>
            </p:cNvSpPr>
            <p:nvPr/>
          </p:nvSpPr>
          <p:spPr bwMode="auto">
            <a:xfrm>
              <a:off x="4773" y="1232"/>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ctr"/>
              <a:r>
                <a:rPr lang="de-DE" altLang="de-DE" sz="1400">
                  <a:solidFill>
                    <a:schemeClr val="tx2"/>
                  </a:solidFill>
                </a:rPr>
                <a:t>$$$</a:t>
              </a:r>
            </a:p>
          </p:txBody>
        </p:sp>
        <p:sp>
          <p:nvSpPr>
            <p:cNvPr id="6175" name="Oval 150"/>
            <p:cNvSpPr>
              <a:spLocks noChangeArrowheads="1"/>
            </p:cNvSpPr>
            <p:nvPr/>
          </p:nvSpPr>
          <p:spPr bwMode="auto">
            <a:xfrm>
              <a:off x="4748" y="1166"/>
              <a:ext cx="334" cy="32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grpSp>
        <p:nvGrpSpPr>
          <p:cNvPr id="175264" name="Group 160"/>
          <p:cNvGrpSpPr>
            <a:grpSpLocks/>
          </p:cNvGrpSpPr>
          <p:nvPr/>
        </p:nvGrpSpPr>
        <p:grpSpPr bwMode="auto">
          <a:xfrm>
            <a:off x="7888288" y="382588"/>
            <a:ext cx="682625" cy="676275"/>
            <a:chOff x="5096" y="866"/>
            <a:chExt cx="430" cy="426"/>
          </a:xfrm>
        </p:grpSpPr>
        <p:sp>
          <p:nvSpPr>
            <p:cNvPr id="6172" name="Rectangle 161">
              <a:hlinkClick r:id="rId2" tooltip="Fotos Freie Betriebe H.J.Koch, Glüsingen, 2002"/>
            </p:cNvPr>
            <p:cNvSpPr>
              <a:spLocks noChangeArrowheads="1"/>
            </p:cNvSpPr>
            <p:nvPr/>
          </p:nvSpPr>
          <p:spPr bwMode="auto">
            <a:xfrm>
              <a:off x="5112" y="983"/>
              <a:ext cx="3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a:t>
              </a:r>
            </a:p>
          </p:txBody>
        </p:sp>
        <p:sp>
          <p:nvSpPr>
            <p:cNvPr id="6173" name="Oval 162"/>
            <p:cNvSpPr>
              <a:spLocks noChangeArrowheads="1"/>
            </p:cNvSpPr>
            <p:nvPr/>
          </p:nvSpPr>
          <p:spPr bwMode="auto">
            <a:xfrm>
              <a:off x="5096" y="866"/>
              <a:ext cx="430" cy="42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grpSp>
        <p:nvGrpSpPr>
          <p:cNvPr id="175267" name="Group 163"/>
          <p:cNvGrpSpPr>
            <a:grpSpLocks/>
          </p:cNvGrpSpPr>
          <p:nvPr/>
        </p:nvGrpSpPr>
        <p:grpSpPr bwMode="auto">
          <a:xfrm>
            <a:off x="8201025" y="933450"/>
            <a:ext cx="682625" cy="676275"/>
            <a:chOff x="5096" y="866"/>
            <a:chExt cx="430" cy="426"/>
          </a:xfrm>
        </p:grpSpPr>
        <p:sp>
          <p:nvSpPr>
            <p:cNvPr id="6170" name="Rectangle 164">
              <a:hlinkClick r:id="rId2" tooltip="Fotos Freie Betriebe H.J.Koch, Glüsingen, 2002"/>
            </p:cNvPr>
            <p:cNvSpPr>
              <a:spLocks noChangeArrowheads="1"/>
            </p:cNvSpPr>
            <p:nvPr/>
          </p:nvSpPr>
          <p:spPr bwMode="auto">
            <a:xfrm>
              <a:off x="5112" y="983"/>
              <a:ext cx="3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r"/>
              <a:r>
                <a:rPr lang="de-DE" altLang="de-DE" sz="1400">
                  <a:solidFill>
                    <a:schemeClr val="tx2"/>
                  </a:solidFill>
                </a:rPr>
                <a:t>$$$$$</a:t>
              </a:r>
            </a:p>
          </p:txBody>
        </p:sp>
        <p:sp>
          <p:nvSpPr>
            <p:cNvPr id="6171" name="Oval 165"/>
            <p:cNvSpPr>
              <a:spLocks noChangeArrowheads="1"/>
            </p:cNvSpPr>
            <p:nvPr/>
          </p:nvSpPr>
          <p:spPr bwMode="auto">
            <a:xfrm>
              <a:off x="5096" y="866"/>
              <a:ext cx="430" cy="42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grpSp>
        <p:nvGrpSpPr>
          <p:cNvPr id="175273" name="Group 169"/>
          <p:cNvGrpSpPr>
            <a:grpSpLocks/>
          </p:cNvGrpSpPr>
          <p:nvPr/>
        </p:nvGrpSpPr>
        <p:grpSpPr bwMode="auto">
          <a:xfrm>
            <a:off x="8074025" y="1512888"/>
            <a:ext cx="539750" cy="561975"/>
            <a:chOff x="5086" y="923"/>
            <a:chExt cx="340" cy="354"/>
          </a:xfrm>
        </p:grpSpPr>
        <p:sp>
          <p:nvSpPr>
            <p:cNvPr id="6168" name="Rectangle 167">
              <a:hlinkClick r:id="rId2" tooltip="Fotos Freie Betriebe H.J.Koch, Glüsingen, 2002"/>
            </p:cNvPr>
            <p:cNvSpPr>
              <a:spLocks noChangeArrowheads="1"/>
            </p:cNvSpPr>
            <p:nvPr/>
          </p:nvSpPr>
          <p:spPr bwMode="auto">
            <a:xfrm>
              <a:off x="5086" y="1004"/>
              <a:ext cx="3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ctr"/>
              <a:r>
                <a:rPr lang="de-DE" altLang="de-DE" sz="1400">
                  <a:solidFill>
                    <a:schemeClr val="tx2"/>
                  </a:solidFill>
                </a:rPr>
                <a:t>$$$$</a:t>
              </a:r>
            </a:p>
          </p:txBody>
        </p:sp>
        <p:sp>
          <p:nvSpPr>
            <p:cNvPr id="6169" name="Oval 168"/>
            <p:cNvSpPr>
              <a:spLocks noChangeArrowheads="1"/>
            </p:cNvSpPr>
            <p:nvPr/>
          </p:nvSpPr>
          <p:spPr bwMode="auto">
            <a:xfrm>
              <a:off x="5089" y="923"/>
              <a:ext cx="334" cy="35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endParaRPr lang="de-DE" altLang="de-DE"/>
            </a:p>
          </p:txBody>
        </p:sp>
      </p:grpSp>
      <p:sp>
        <p:nvSpPr>
          <p:cNvPr id="175277" name="Line 173"/>
          <p:cNvSpPr>
            <a:spLocks noChangeShapeType="1"/>
          </p:cNvSpPr>
          <p:nvPr/>
        </p:nvSpPr>
        <p:spPr bwMode="auto">
          <a:xfrm>
            <a:off x="1711325" y="2932113"/>
            <a:ext cx="3524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5278" name="Line 174"/>
          <p:cNvSpPr>
            <a:spLocks noChangeShapeType="1"/>
          </p:cNvSpPr>
          <p:nvPr/>
        </p:nvSpPr>
        <p:spPr bwMode="auto">
          <a:xfrm>
            <a:off x="1711325" y="2806700"/>
            <a:ext cx="3524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167" name="Rectangle 175"/>
          <p:cNvSpPr>
            <a:spLocks noChangeArrowheads="1"/>
          </p:cNvSpPr>
          <p:nvPr/>
        </p:nvSpPr>
        <p:spPr bwMode="auto">
          <a:xfrm>
            <a:off x="1481138" y="5607050"/>
            <a:ext cx="50847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900" b="1">
                <a:solidFill>
                  <a:schemeClr val="tx1"/>
                </a:solidFill>
                <a:latin typeface="Times New Roman" pitchFamily="18" charset="0"/>
              </a:defRPr>
            </a:lvl1pPr>
            <a:lvl2pPr marL="742950" indent="-285750">
              <a:defRPr sz="900" b="1">
                <a:solidFill>
                  <a:schemeClr val="tx1"/>
                </a:solidFill>
                <a:latin typeface="Times New Roman" pitchFamily="18" charset="0"/>
              </a:defRPr>
            </a:lvl2pPr>
            <a:lvl3pPr marL="1143000" indent="-228600">
              <a:defRPr sz="900" b="1">
                <a:solidFill>
                  <a:schemeClr val="tx1"/>
                </a:solidFill>
                <a:latin typeface="Times New Roman" pitchFamily="18" charset="0"/>
              </a:defRPr>
            </a:lvl3pPr>
            <a:lvl4pPr marL="1600200" indent="-228600">
              <a:defRPr sz="900" b="1">
                <a:solidFill>
                  <a:schemeClr val="tx1"/>
                </a:solidFill>
                <a:latin typeface="Times New Roman" pitchFamily="18" charset="0"/>
              </a:defRPr>
            </a:lvl4pPr>
            <a:lvl5pPr marL="2057400" indent="-228600">
              <a:defRPr sz="900" b="1">
                <a:solidFill>
                  <a:schemeClr val="tx1"/>
                </a:solidFill>
                <a:latin typeface="Times New Roman" pitchFamily="18" charset="0"/>
              </a:defRPr>
            </a:lvl5pPr>
            <a:lvl6pPr marL="2514600" indent="-228600" eaLnBrk="0" fontAlgn="base" hangingPunct="0">
              <a:spcBef>
                <a:spcPct val="0"/>
              </a:spcBef>
              <a:spcAft>
                <a:spcPct val="0"/>
              </a:spcAft>
              <a:defRPr sz="900" b="1">
                <a:solidFill>
                  <a:schemeClr val="tx1"/>
                </a:solidFill>
                <a:latin typeface="Times New Roman" pitchFamily="18" charset="0"/>
              </a:defRPr>
            </a:lvl6pPr>
            <a:lvl7pPr marL="2971800" indent="-228600" eaLnBrk="0" fontAlgn="base" hangingPunct="0">
              <a:spcBef>
                <a:spcPct val="0"/>
              </a:spcBef>
              <a:spcAft>
                <a:spcPct val="0"/>
              </a:spcAft>
              <a:defRPr sz="900" b="1">
                <a:solidFill>
                  <a:schemeClr val="tx1"/>
                </a:solidFill>
                <a:latin typeface="Times New Roman" pitchFamily="18" charset="0"/>
              </a:defRPr>
            </a:lvl7pPr>
            <a:lvl8pPr marL="3429000" indent="-228600" eaLnBrk="0" fontAlgn="base" hangingPunct="0">
              <a:spcBef>
                <a:spcPct val="0"/>
              </a:spcBef>
              <a:spcAft>
                <a:spcPct val="0"/>
              </a:spcAft>
              <a:defRPr sz="900" b="1">
                <a:solidFill>
                  <a:schemeClr val="tx1"/>
                </a:solidFill>
                <a:latin typeface="Times New Roman" pitchFamily="18" charset="0"/>
              </a:defRPr>
            </a:lvl8pPr>
            <a:lvl9pPr marL="3886200" indent="-228600" eaLnBrk="0" fontAlgn="base" hangingPunct="0">
              <a:spcBef>
                <a:spcPct val="0"/>
              </a:spcBef>
              <a:spcAft>
                <a:spcPct val="0"/>
              </a:spcAft>
              <a:defRPr sz="900" b="1">
                <a:solidFill>
                  <a:schemeClr val="tx1"/>
                </a:solidFill>
                <a:latin typeface="Times New Roman" pitchFamily="18" charset="0"/>
              </a:defRPr>
            </a:lvl9pPr>
          </a:lstStyle>
          <a:p>
            <a:pPr algn="ctr">
              <a:lnSpc>
                <a:spcPct val="90000"/>
              </a:lnSpc>
            </a:pPr>
            <a:r>
              <a:rPr lang="de-CH" altLang="de-DE" sz="1800">
                <a:solidFill>
                  <a:schemeClr val="tx2"/>
                </a:solidFill>
              </a:rPr>
              <a:t>Nahrungs- und Wertschöpfungskette</a:t>
            </a:r>
            <a:endParaRPr lang="de-DE" altLang="de-DE" sz="1800">
              <a:solidFill>
                <a:schemeClr val="tx2"/>
              </a:solidFill>
            </a:endParaRPr>
          </a:p>
        </p:txBody>
      </p:sp>
      <p:grpSp>
        <p:nvGrpSpPr>
          <p:cNvPr id="150" name="Gruppieren 149"/>
          <p:cNvGrpSpPr/>
          <p:nvPr/>
        </p:nvGrpSpPr>
        <p:grpSpPr>
          <a:xfrm>
            <a:off x="3655575" y="2780618"/>
            <a:ext cx="645448" cy="883153"/>
            <a:chOff x="4396378" y="1062361"/>
            <a:chExt cx="1176626" cy="1425159"/>
          </a:xfrm>
        </p:grpSpPr>
        <p:grpSp>
          <p:nvGrpSpPr>
            <p:cNvPr id="151" name="Gruppieren 150"/>
            <p:cNvGrpSpPr/>
            <p:nvPr/>
          </p:nvGrpSpPr>
          <p:grpSpPr>
            <a:xfrm>
              <a:off x="4597811" y="1360006"/>
              <a:ext cx="687039" cy="1127514"/>
              <a:chOff x="4597811" y="1409700"/>
              <a:chExt cx="657632" cy="1077820"/>
            </a:xfrm>
          </p:grpSpPr>
          <p:sp>
            <p:nvSpPr>
              <p:cNvPr id="170" name="Bogen 169"/>
              <p:cNvSpPr/>
              <p:nvPr/>
            </p:nvSpPr>
            <p:spPr bwMode="auto">
              <a:xfrm>
                <a:off x="4597811" y="1409700"/>
                <a:ext cx="657632" cy="1077820"/>
              </a:xfrm>
              <a:prstGeom prst="arc">
                <a:avLst>
                  <a:gd name="adj1" fmla="val 10882421"/>
                  <a:gd name="adj2" fmla="val 0"/>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71" name="Bogen 170"/>
              <p:cNvSpPr/>
              <p:nvPr/>
            </p:nvSpPr>
            <p:spPr bwMode="auto">
              <a:xfrm>
                <a:off x="4597811" y="1652588"/>
                <a:ext cx="657632" cy="652462"/>
              </a:xfrm>
              <a:prstGeom prst="arc">
                <a:avLst>
                  <a:gd name="adj1" fmla="val 10882421"/>
                  <a:gd name="adj2" fmla="val 0"/>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grpSp>
        <p:grpSp>
          <p:nvGrpSpPr>
            <p:cNvPr id="152" name="Gruppieren 151"/>
            <p:cNvGrpSpPr/>
            <p:nvPr/>
          </p:nvGrpSpPr>
          <p:grpSpPr>
            <a:xfrm>
              <a:off x="4396378" y="1068047"/>
              <a:ext cx="555270" cy="400588"/>
              <a:chOff x="4429966" y="1120238"/>
              <a:chExt cx="512687" cy="381041"/>
            </a:xfrm>
          </p:grpSpPr>
          <p:sp>
            <p:nvSpPr>
              <p:cNvPr id="156" name="Ellipse 155"/>
              <p:cNvSpPr/>
              <p:nvPr/>
            </p:nvSpPr>
            <p:spPr bwMode="auto">
              <a:xfrm>
                <a:off x="4554522" y="1206004"/>
                <a:ext cx="273532" cy="295275"/>
              </a:xfrm>
              <a:prstGeom prst="ellipse">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57" name="Ellipse 156"/>
              <p:cNvSpPr/>
              <p:nvPr/>
            </p:nvSpPr>
            <p:spPr bwMode="auto">
              <a:xfrm>
                <a:off x="4715660" y="1290195"/>
                <a:ext cx="45719" cy="45719"/>
              </a:xfrm>
              <a:prstGeom prst="ellipse">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58" name="Ellipse 157"/>
              <p:cNvSpPr/>
              <p:nvPr/>
            </p:nvSpPr>
            <p:spPr bwMode="auto">
              <a:xfrm>
                <a:off x="4626828" y="1291978"/>
                <a:ext cx="45719" cy="45719"/>
              </a:xfrm>
              <a:prstGeom prst="ellipse">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59" name="Ellipse 158"/>
              <p:cNvSpPr/>
              <p:nvPr/>
            </p:nvSpPr>
            <p:spPr bwMode="auto">
              <a:xfrm>
                <a:off x="4685029" y="1387123"/>
                <a:ext cx="18000" cy="18000"/>
              </a:xfrm>
              <a:prstGeom prst="ellipse">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grpSp>
            <p:nvGrpSpPr>
              <p:cNvPr id="160" name="Gruppieren 159"/>
              <p:cNvGrpSpPr/>
              <p:nvPr/>
            </p:nvGrpSpPr>
            <p:grpSpPr>
              <a:xfrm rot="21265627">
                <a:off x="4429966" y="1351767"/>
                <a:ext cx="195780" cy="84741"/>
                <a:chOff x="4140963" y="988208"/>
                <a:chExt cx="195780" cy="112078"/>
              </a:xfrm>
            </p:grpSpPr>
            <p:cxnSp>
              <p:nvCxnSpPr>
                <p:cNvPr id="167" name="Gerade Verbindung 166"/>
                <p:cNvCxnSpPr/>
                <p:nvPr/>
              </p:nvCxnSpPr>
              <p:spPr bwMode="auto">
                <a:xfrm>
                  <a:off x="4166056" y="988208"/>
                  <a:ext cx="170687" cy="24603"/>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167"/>
                <p:cNvCxnSpPr/>
                <p:nvPr/>
              </p:nvCxnSpPr>
              <p:spPr bwMode="auto">
                <a:xfrm>
                  <a:off x="4140963" y="1042880"/>
                  <a:ext cx="195780" cy="12301"/>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 Verbindung 168"/>
                <p:cNvCxnSpPr/>
                <p:nvPr/>
              </p:nvCxnSpPr>
              <p:spPr bwMode="auto">
                <a:xfrm>
                  <a:off x="4153509" y="1100286"/>
                  <a:ext cx="183234"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1" name="Bogen 160"/>
              <p:cNvSpPr/>
              <p:nvPr/>
            </p:nvSpPr>
            <p:spPr bwMode="auto">
              <a:xfrm>
                <a:off x="4579797" y="1120238"/>
                <a:ext cx="69892" cy="268868"/>
              </a:xfrm>
              <a:prstGeom prst="arc">
                <a:avLst>
                  <a:gd name="adj1" fmla="val 9925296"/>
                  <a:gd name="adj2" fmla="val 18302129"/>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62" name="Bogen 161"/>
              <p:cNvSpPr/>
              <p:nvPr/>
            </p:nvSpPr>
            <p:spPr bwMode="auto">
              <a:xfrm flipH="1">
                <a:off x="4732197" y="1134511"/>
                <a:ext cx="69892" cy="268868"/>
              </a:xfrm>
              <a:prstGeom prst="arc">
                <a:avLst>
                  <a:gd name="adj1" fmla="val 9925296"/>
                  <a:gd name="adj2" fmla="val 18302129"/>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grpSp>
            <p:nvGrpSpPr>
              <p:cNvPr id="163" name="Gruppieren 162"/>
              <p:cNvGrpSpPr/>
              <p:nvPr/>
            </p:nvGrpSpPr>
            <p:grpSpPr>
              <a:xfrm rot="334373" flipH="1">
                <a:off x="4746873" y="1350550"/>
                <a:ext cx="195780" cy="84741"/>
                <a:chOff x="4140963" y="988208"/>
                <a:chExt cx="195780" cy="112078"/>
              </a:xfrm>
            </p:grpSpPr>
            <p:cxnSp>
              <p:nvCxnSpPr>
                <p:cNvPr id="164" name="Gerade Verbindung 163"/>
                <p:cNvCxnSpPr/>
                <p:nvPr/>
              </p:nvCxnSpPr>
              <p:spPr bwMode="auto">
                <a:xfrm>
                  <a:off x="4166056" y="988208"/>
                  <a:ext cx="170687" cy="24603"/>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 Verbindung 164"/>
                <p:cNvCxnSpPr/>
                <p:nvPr/>
              </p:nvCxnSpPr>
              <p:spPr bwMode="auto">
                <a:xfrm>
                  <a:off x="4140963" y="1042880"/>
                  <a:ext cx="195780" cy="12301"/>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 Verbindung 165"/>
                <p:cNvCxnSpPr/>
                <p:nvPr/>
              </p:nvCxnSpPr>
              <p:spPr bwMode="auto">
                <a:xfrm>
                  <a:off x="4153509" y="1100286"/>
                  <a:ext cx="183234"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53" name="Gruppieren 152"/>
            <p:cNvGrpSpPr/>
            <p:nvPr/>
          </p:nvGrpSpPr>
          <p:grpSpPr>
            <a:xfrm>
              <a:off x="5167375" y="1062361"/>
              <a:ext cx="405629" cy="460255"/>
              <a:chOff x="5192634" y="1091328"/>
              <a:chExt cx="388646" cy="413692"/>
            </a:xfrm>
          </p:grpSpPr>
          <p:sp>
            <p:nvSpPr>
              <p:cNvPr id="154" name="Freihandform 153"/>
              <p:cNvSpPr/>
              <p:nvPr/>
            </p:nvSpPr>
            <p:spPr bwMode="auto">
              <a:xfrm>
                <a:off x="5192634" y="1091328"/>
                <a:ext cx="388646" cy="402328"/>
              </a:xfrm>
              <a:custGeom>
                <a:avLst/>
                <a:gdLst>
                  <a:gd name="connsiteX0" fmla="*/ 0 w 467544"/>
                  <a:gd name="connsiteY0" fmla="*/ 463406 h 463406"/>
                  <a:gd name="connsiteX1" fmla="*/ 115852 w 467544"/>
                  <a:gd name="connsiteY1" fmla="*/ 268941 h 463406"/>
                  <a:gd name="connsiteX2" fmla="*/ 198603 w 467544"/>
                  <a:gd name="connsiteY2" fmla="*/ 194465 h 463406"/>
                  <a:gd name="connsiteX3" fmla="*/ 380656 w 467544"/>
                  <a:gd name="connsiteY3" fmla="*/ 140677 h 463406"/>
                  <a:gd name="connsiteX4" fmla="*/ 422031 w 467544"/>
                  <a:gd name="connsiteY4" fmla="*/ 49651 h 463406"/>
                  <a:gd name="connsiteX5" fmla="*/ 467544 w 467544"/>
                  <a:gd name="connsiteY5" fmla="*/ 0 h 463406"/>
                  <a:gd name="connsiteX0" fmla="*/ 0 w 467544"/>
                  <a:gd name="connsiteY0" fmla="*/ 473454 h 473454"/>
                  <a:gd name="connsiteX1" fmla="*/ 115852 w 467544"/>
                  <a:gd name="connsiteY1" fmla="*/ 268941 h 473454"/>
                  <a:gd name="connsiteX2" fmla="*/ 198603 w 467544"/>
                  <a:gd name="connsiteY2" fmla="*/ 194465 h 473454"/>
                  <a:gd name="connsiteX3" fmla="*/ 380656 w 467544"/>
                  <a:gd name="connsiteY3" fmla="*/ 140677 h 473454"/>
                  <a:gd name="connsiteX4" fmla="*/ 422031 w 467544"/>
                  <a:gd name="connsiteY4" fmla="*/ 49651 h 473454"/>
                  <a:gd name="connsiteX5" fmla="*/ 467544 w 467544"/>
                  <a:gd name="connsiteY5" fmla="*/ 0 h 473454"/>
                  <a:gd name="connsiteX0" fmla="*/ 0 w 467544"/>
                  <a:gd name="connsiteY0" fmla="*/ 488525 h 488525"/>
                  <a:gd name="connsiteX1" fmla="*/ 115852 w 467544"/>
                  <a:gd name="connsiteY1" fmla="*/ 268941 h 488525"/>
                  <a:gd name="connsiteX2" fmla="*/ 198603 w 467544"/>
                  <a:gd name="connsiteY2" fmla="*/ 194465 h 488525"/>
                  <a:gd name="connsiteX3" fmla="*/ 380656 w 467544"/>
                  <a:gd name="connsiteY3" fmla="*/ 140677 h 488525"/>
                  <a:gd name="connsiteX4" fmla="*/ 422031 w 467544"/>
                  <a:gd name="connsiteY4" fmla="*/ 49651 h 488525"/>
                  <a:gd name="connsiteX5" fmla="*/ 467544 w 467544"/>
                  <a:gd name="connsiteY5" fmla="*/ 0 h 4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544" h="488525">
                    <a:moveTo>
                      <a:pt x="0" y="488525"/>
                    </a:moveTo>
                    <a:cubicBezTo>
                      <a:pt x="41375" y="413704"/>
                      <a:pt x="82752" y="317951"/>
                      <a:pt x="115852" y="268941"/>
                    </a:cubicBezTo>
                    <a:cubicBezTo>
                      <a:pt x="148953" y="219931"/>
                      <a:pt x="154469" y="215842"/>
                      <a:pt x="198603" y="194465"/>
                    </a:cubicBezTo>
                    <a:cubicBezTo>
                      <a:pt x="242737" y="173088"/>
                      <a:pt x="343418" y="164813"/>
                      <a:pt x="380656" y="140677"/>
                    </a:cubicBezTo>
                    <a:cubicBezTo>
                      <a:pt x="417894" y="116541"/>
                      <a:pt x="407550" y="73097"/>
                      <a:pt x="422031" y="49651"/>
                    </a:cubicBezTo>
                    <a:cubicBezTo>
                      <a:pt x="436512" y="26205"/>
                      <a:pt x="452028" y="13102"/>
                      <a:pt x="467544" y="0"/>
                    </a:cubicBez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55" name="Freihandform 154"/>
              <p:cNvSpPr/>
              <p:nvPr/>
            </p:nvSpPr>
            <p:spPr bwMode="auto">
              <a:xfrm>
                <a:off x="5200713" y="1098554"/>
                <a:ext cx="376234" cy="406466"/>
              </a:xfrm>
              <a:custGeom>
                <a:avLst/>
                <a:gdLst>
                  <a:gd name="connsiteX0" fmla="*/ 0 w 467544"/>
                  <a:gd name="connsiteY0" fmla="*/ 463406 h 463406"/>
                  <a:gd name="connsiteX1" fmla="*/ 115852 w 467544"/>
                  <a:gd name="connsiteY1" fmla="*/ 268941 h 463406"/>
                  <a:gd name="connsiteX2" fmla="*/ 198603 w 467544"/>
                  <a:gd name="connsiteY2" fmla="*/ 194465 h 463406"/>
                  <a:gd name="connsiteX3" fmla="*/ 380656 w 467544"/>
                  <a:gd name="connsiteY3" fmla="*/ 140677 h 463406"/>
                  <a:gd name="connsiteX4" fmla="*/ 422031 w 467544"/>
                  <a:gd name="connsiteY4" fmla="*/ 49651 h 463406"/>
                  <a:gd name="connsiteX5" fmla="*/ 467544 w 467544"/>
                  <a:gd name="connsiteY5" fmla="*/ 0 h 463406"/>
                  <a:gd name="connsiteX0" fmla="*/ 0 w 452612"/>
                  <a:gd name="connsiteY0" fmla="*/ 493550 h 493550"/>
                  <a:gd name="connsiteX1" fmla="*/ 115852 w 452612"/>
                  <a:gd name="connsiteY1" fmla="*/ 299085 h 493550"/>
                  <a:gd name="connsiteX2" fmla="*/ 198603 w 452612"/>
                  <a:gd name="connsiteY2" fmla="*/ 224609 h 493550"/>
                  <a:gd name="connsiteX3" fmla="*/ 380656 w 452612"/>
                  <a:gd name="connsiteY3" fmla="*/ 170821 h 493550"/>
                  <a:gd name="connsiteX4" fmla="*/ 422031 w 452612"/>
                  <a:gd name="connsiteY4" fmla="*/ 79795 h 493550"/>
                  <a:gd name="connsiteX5" fmla="*/ 452612 w 452612"/>
                  <a:gd name="connsiteY5" fmla="*/ 0 h 49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12" h="493550">
                    <a:moveTo>
                      <a:pt x="0" y="493550"/>
                    </a:moveTo>
                    <a:cubicBezTo>
                      <a:pt x="41375" y="418729"/>
                      <a:pt x="82751" y="343909"/>
                      <a:pt x="115852" y="299085"/>
                    </a:cubicBezTo>
                    <a:cubicBezTo>
                      <a:pt x="148953" y="254261"/>
                      <a:pt x="154469" y="245986"/>
                      <a:pt x="198603" y="224609"/>
                    </a:cubicBezTo>
                    <a:cubicBezTo>
                      <a:pt x="242737" y="203232"/>
                      <a:pt x="343418" y="194957"/>
                      <a:pt x="380656" y="170821"/>
                    </a:cubicBezTo>
                    <a:cubicBezTo>
                      <a:pt x="417894" y="146685"/>
                      <a:pt x="410038" y="108265"/>
                      <a:pt x="422031" y="79795"/>
                    </a:cubicBezTo>
                    <a:cubicBezTo>
                      <a:pt x="434024" y="51325"/>
                      <a:pt x="437096" y="13102"/>
                      <a:pt x="452612" y="0"/>
                    </a:cubicBez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grpSp>
      </p:grpSp>
      <p:sp>
        <p:nvSpPr>
          <p:cNvPr id="172" name="Arc 85"/>
          <p:cNvSpPr>
            <a:spLocks/>
          </p:cNvSpPr>
          <p:nvPr/>
        </p:nvSpPr>
        <p:spPr bwMode="auto">
          <a:xfrm rot="10724962" flipH="1" flipV="1">
            <a:off x="3017981" y="2681441"/>
            <a:ext cx="647700" cy="311150"/>
          </a:xfrm>
          <a:custGeom>
            <a:avLst/>
            <a:gdLst>
              <a:gd name="T0" fmla="*/ 0 w 31981"/>
              <a:gd name="T1" fmla="*/ 55 h 21600"/>
              <a:gd name="T2" fmla="*/ 408 w 31981"/>
              <a:gd name="T3" fmla="*/ 74 h 21600"/>
              <a:gd name="T4" fmla="*/ 192 w 31981"/>
              <a:gd name="T5" fmla="*/ 196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rgbClr val="0099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3" name="Arc 85"/>
          <p:cNvSpPr>
            <a:spLocks/>
          </p:cNvSpPr>
          <p:nvPr/>
        </p:nvSpPr>
        <p:spPr bwMode="auto">
          <a:xfrm rot="10724962" flipH="1" flipV="1">
            <a:off x="4352537" y="2700522"/>
            <a:ext cx="679778" cy="302273"/>
          </a:xfrm>
          <a:custGeom>
            <a:avLst/>
            <a:gdLst>
              <a:gd name="T0" fmla="*/ 0 w 31981"/>
              <a:gd name="T1" fmla="*/ 55 h 21600"/>
              <a:gd name="T2" fmla="*/ 408 w 31981"/>
              <a:gd name="T3" fmla="*/ 74 h 21600"/>
              <a:gd name="T4" fmla="*/ 192 w 31981"/>
              <a:gd name="T5" fmla="*/ 196 h 21600"/>
              <a:gd name="T6" fmla="*/ 0 60000 65536"/>
              <a:gd name="T7" fmla="*/ 0 60000 65536"/>
              <a:gd name="T8" fmla="*/ 0 60000 65536"/>
              <a:gd name="connsiteX0" fmla="*/ 0 w 31981"/>
              <a:gd name="connsiteY0" fmla="*/ 6115 h 21600"/>
              <a:gd name="connsiteX1" fmla="*/ 15061 w 31981"/>
              <a:gd name="connsiteY1" fmla="*/ 0 h 21600"/>
              <a:gd name="connsiteX2" fmla="*/ 31981 w 31981"/>
              <a:gd name="connsiteY2" fmla="*/ 8174 h 21600"/>
              <a:gd name="connsiteX0" fmla="*/ 1633 w 31981"/>
              <a:gd name="connsiteY0" fmla="*/ 4970 h 21600"/>
              <a:gd name="connsiteX1" fmla="*/ 15061 w 31981"/>
              <a:gd name="connsiteY1" fmla="*/ 0 h 21600"/>
              <a:gd name="connsiteX2" fmla="*/ 31981 w 31981"/>
              <a:gd name="connsiteY2" fmla="*/ 8174 h 21600"/>
              <a:gd name="connsiteX3" fmla="*/ 15061 w 31981"/>
              <a:gd name="connsiteY3" fmla="*/ 21600 h 21600"/>
              <a:gd name="connsiteX4" fmla="*/ 1633 w 31981"/>
              <a:gd name="connsiteY4" fmla="*/ 4970 h 21600"/>
              <a:gd name="connsiteX0" fmla="*/ 0 w 31981"/>
              <a:gd name="connsiteY0" fmla="*/ 6119 h 21604"/>
              <a:gd name="connsiteX1" fmla="*/ 15061 w 31981"/>
              <a:gd name="connsiteY1" fmla="*/ 4 h 21604"/>
              <a:gd name="connsiteX2" fmla="*/ 31981 w 31981"/>
              <a:gd name="connsiteY2" fmla="*/ 8178 h 21604"/>
              <a:gd name="connsiteX0" fmla="*/ 3266 w 31981"/>
              <a:gd name="connsiteY0" fmla="*/ 3642 h 21604"/>
              <a:gd name="connsiteX1" fmla="*/ 15061 w 31981"/>
              <a:gd name="connsiteY1" fmla="*/ 4 h 21604"/>
              <a:gd name="connsiteX2" fmla="*/ 31981 w 31981"/>
              <a:gd name="connsiteY2" fmla="*/ 8178 h 21604"/>
              <a:gd name="connsiteX3" fmla="*/ 15061 w 31981"/>
              <a:gd name="connsiteY3" fmla="*/ 21604 h 21604"/>
              <a:gd name="connsiteX4" fmla="*/ 3266 w 31981"/>
              <a:gd name="connsiteY4" fmla="*/ 3642 h 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81" h="21604" fill="none" extrusionOk="0">
                <a:moveTo>
                  <a:pt x="0" y="6119"/>
                </a:moveTo>
                <a:cubicBezTo>
                  <a:pt x="4033" y="2198"/>
                  <a:pt x="9436" y="4"/>
                  <a:pt x="15061" y="4"/>
                </a:cubicBezTo>
                <a:cubicBezTo>
                  <a:pt x="21653" y="4"/>
                  <a:pt x="27884" y="3014"/>
                  <a:pt x="31981" y="8178"/>
                </a:cubicBezTo>
              </a:path>
              <a:path w="31981" h="21604" stroke="0" extrusionOk="0">
                <a:moveTo>
                  <a:pt x="3266" y="3642"/>
                </a:moveTo>
                <a:cubicBezTo>
                  <a:pt x="7299" y="-279"/>
                  <a:pt x="9436" y="4"/>
                  <a:pt x="15061" y="4"/>
                </a:cubicBezTo>
                <a:cubicBezTo>
                  <a:pt x="21653" y="4"/>
                  <a:pt x="27884" y="3014"/>
                  <a:pt x="31981" y="8178"/>
                </a:cubicBezTo>
                <a:lnTo>
                  <a:pt x="15061" y="21604"/>
                </a:lnTo>
                <a:cubicBezTo>
                  <a:pt x="10041" y="16442"/>
                  <a:pt x="8286" y="8804"/>
                  <a:pt x="3266" y="3642"/>
                </a:cubicBezTo>
                <a:close/>
              </a:path>
            </a:pathLst>
          </a:custGeom>
          <a:noFill/>
          <a:ln w="12700">
            <a:solidFill>
              <a:srgbClr val="0099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5203" name="Arc 99"/>
          <p:cNvSpPr>
            <a:spLocks/>
          </p:cNvSpPr>
          <p:nvPr/>
        </p:nvSpPr>
        <p:spPr bwMode="auto">
          <a:xfrm rot="10613029" flipH="1" flipV="1">
            <a:off x="1726784" y="2304405"/>
            <a:ext cx="3419465" cy="1239616"/>
          </a:xfrm>
          <a:custGeom>
            <a:avLst/>
            <a:gdLst>
              <a:gd name="T0" fmla="*/ 0 w 31981"/>
              <a:gd name="T1" fmla="*/ 334426 h 21600"/>
              <a:gd name="T2" fmla="*/ 3422650 w 31981"/>
              <a:gd name="T3" fmla="*/ 446959 h 21600"/>
              <a:gd name="T4" fmla="*/ 1611742 w 31981"/>
              <a:gd name="T5" fmla="*/ 1181100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0"/>
                  <a:pt x="15060" y="0"/>
                </a:cubicBezTo>
                <a:cubicBezTo>
                  <a:pt x="21652" y="0"/>
                  <a:pt x="27883" y="3010"/>
                  <a:pt x="31980" y="8174"/>
                </a:cubicBezTo>
              </a:path>
              <a:path w="31981" h="21600" stroke="0" extrusionOk="0">
                <a:moveTo>
                  <a:pt x="-1" y="6115"/>
                </a:moveTo>
                <a:cubicBezTo>
                  <a:pt x="4032" y="2194"/>
                  <a:pt x="9435" y="0"/>
                  <a:pt x="15060" y="0"/>
                </a:cubicBezTo>
                <a:cubicBezTo>
                  <a:pt x="21652" y="0"/>
                  <a:pt x="27883" y="3010"/>
                  <a:pt x="31980" y="8174"/>
                </a:cubicBezTo>
                <a:lnTo>
                  <a:pt x="15060" y="21600"/>
                </a:lnTo>
                <a:lnTo>
                  <a:pt x="-1" y="6115"/>
                </a:lnTo>
                <a:close/>
              </a:path>
            </a:pathLst>
          </a:custGeom>
          <a:noFill/>
          <a:ln w="12700">
            <a:solidFill>
              <a:srgbClr val="009900"/>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pic>
        <p:nvPicPr>
          <p:cNvPr id="174" name="Picture 90"/>
          <p:cNvPicPr>
            <a:picLocks noChangeAspect="1" noChangeArrowheads="1"/>
          </p:cNvPicPr>
          <p:nvPr/>
        </p:nvPicPr>
        <p:blipFill>
          <a:blip r:embed="rId5"/>
          <a:srcRect/>
          <a:stretch/>
        </p:blipFill>
        <p:spPr bwMode="auto">
          <a:xfrm>
            <a:off x="2354942" y="2710535"/>
            <a:ext cx="639763"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90"/>
          <p:cNvPicPr>
            <a:picLocks noChangeAspect="1" noChangeArrowheads="1"/>
          </p:cNvPicPr>
          <p:nvPr/>
        </p:nvPicPr>
        <p:blipFill>
          <a:blip r:embed="rId6" cstate="screen">
            <a:extLst>
              <a:ext uri="{28A0092B-C50C-407E-A947-70E740481C1C}">
                <a14:useLocalDpi xmlns:a14="http://schemas.microsoft.com/office/drawing/2010/main" val="0"/>
              </a:ext>
            </a:extLst>
          </a:blip>
          <a:srcRect l="41301" t="37221" r="8260" b="26303"/>
          <a:stretch>
            <a:fillRect/>
          </a:stretch>
        </p:blipFill>
        <p:spPr bwMode="auto">
          <a:xfrm>
            <a:off x="2367642" y="2685135"/>
            <a:ext cx="639763"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0630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2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2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52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7527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527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52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52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175237"/>
                                        </p:tgtEl>
                                      </p:cBhvr>
                                    </p:animEffect>
                                    <p:set>
                                      <p:cBhvr>
                                        <p:cTn id="31" dur="1" fill="hold">
                                          <p:stCondLst>
                                            <p:cond delay="499"/>
                                          </p:stCondLst>
                                        </p:cTn>
                                        <p:tgtEl>
                                          <p:spTgt spid="175237"/>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7524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523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7520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175238"/>
                                        </p:tgtEl>
                                      </p:cBhvr>
                                    </p:animEffect>
                                    <p:set>
                                      <p:cBhvr>
                                        <p:cTn id="46" dur="1" fill="hold">
                                          <p:stCondLst>
                                            <p:cond delay="499"/>
                                          </p:stCondLst>
                                        </p:cTn>
                                        <p:tgtEl>
                                          <p:spTgt spid="17523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752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52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520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52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520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childTnLst>
                          </p:cTn>
                        </p:par>
                        <p:par>
                          <p:cTn id="59" fill="hold">
                            <p:stCondLst>
                              <p:cond delay="500"/>
                            </p:stCondLst>
                            <p:childTnLst>
                              <p:par>
                                <p:cTn id="60" presetID="2" presetClass="exit" presetSubtype="4" fill="hold" nodeType="afterEffect">
                                  <p:stCondLst>
                                    <p:cond delay="0"/>
                                  </p:stCondLst>
                                  <p:childTnLst>
                                    <p:anim calcmode="lin" valueType="num">
                                      <p:cBhvr additive="base">
                                        <p:cTn id="61" dur="500"/>
                                        <p:tgtEl>
                                          <p:spTgt spid="175264"/>
                                        </p:tgtEl>
                                        <p:attrNameLst>
                                          <p:attrName>ppt_x</p:attrName>
                                        </p:attrNameLst>
                                      </p:cBhvr>
                                      <p:tavLst>
                                        <p:tav tm="0">
                                          <p:val>
                                            <p:strVal val="ppt_x"/>
                                          </p:val>
                                        </p:tav>
                                        <p:tav tm="100000">
                                          <p:val>
                                            <p:strVal val="ppt_x"/>
                                          </p:val>
                                        </p:tav>
                                      </p:tavLst>
                                    </p:anim>
                                    <p:anim calcmode="lin" valueType="num">
                                      <p:cBhvr additive="base">
                                        <p:cTn id="62" dur="500"/>
                                        <p:tgtEl>
                                          <p:spTgt spid="175264"/>
                                        </p:tgtEl>
                                        <p:attrNameLst>
                                          <p:attrName>ppt_y</p:attrName>
                                        </p:attrNameLst>
                                      </p:cBhvr>
                                      <p:tavLst>
                                        <p:tav tm="0">
                                          <p:val>
                                            <p:strVal val="ppt_y"/>
                                          </p:val>
                                        </p:tav>
                                        <p:tav tm="100000">
                                          <p:val>
                                            <p:strVal val="1+ppt_h/2"/>
                                          </p:val>
                                        </p:tav>
                                      </p:tavLst>
                                    </p:anim>
                                    <p:set>
                                      <p:cBhvr>
                                        <p:cTn id="63" dur="1" fill="hold">
                                          <p:stCondLst>
                                            <p:cond delay="499"/>
                                          </p:stCondLst>
                                        </p:cTn>
                                        <p:tgtEl>
                                          <p:spTgt spid="17526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1" nodeType="clickEffect">
                                  <p:stCondLst>
                                    <p:cond delay="0"/>
                                  </p:stCondLst>
                                  <p:childTnLst>
                                    <p:animEffect transition="out" filter="blinds(horizontal)">
                                      <p:cBhvr>
                                        <p:cTn id="67" dur="500"/>
                                        <p:tgtEl>
                                          <p:spTgt spid="175239"/>
                                        </p:tgtEl>
                                      </p:cBhvr>
                                    </p:animEffect>
                                    <p:set>
                                      <p:cBhvr>
                                        <p:cTn id="68" dur="1" fill="hold">
                                          <p:stCondLst>
                                            <p:cond delay="499"/>
                                          </p:stCondLst>
                                        </p:cTn>
                                        <p:tgtEl>
                                          <p:spTgt spid="175239"/>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752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52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75245"/>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175274"/>
                                        </p:tgtEl>
                                        <p:attrNameLst>
                                          <p:attrName>style.visibility</p:attrName>
                                        </p:attrNameLst>
                                      </p:cBhvr>
                                      <p:to>
                                        <p:strVal val="visible"/>
                                      </p:to>
                                    </p:set>
                                  </p:childTnLst>
                                </p:cTn>
                              </p:par>
                            </p:childTnLst>
                          </p:cTn>
                        </p:par>
                        <p:par>
                          <p:cTn id="81" fill="hold" nodeType="afterGroup">
                            <p:stCondLst>
                              <p:cond delay="0"/>
                            </p:stCondLst>
                            <p:childTnLst>
                              <p:par>
                                <p:cTn id="82" presetID="3" presetClass="exit" presetSubtype="10" fill="hold" nodeType="afterEffect">
                                  <p:stCondLst>
                                    <p:cond delay="0"/>
                                  </p:stCondLst>
                                  <p:childTnLst>
                                    <p:animEffect transition="out" filter="blinds(horizontal)">
                                      <p:cBhvr>
                                        <p:cTn id="83" dur="500"/>
                                        <p:tgtEl>
                                          <p:spTgt spid="175274"/>
                                        </p:tgtEl>
                                      </p:cBhvr>
                                    </p:animEffect>
                                    <p:set>
                                      <p:cBhvr>
                                        <p:cTn id="84" dur="1" fill="hold">
                                          <p:stCondLst>
                                            <p:cond delay="499"/>
                                          </p:stCondLst>
                                        </p:cTn>
                                        <p:tgtEl>
                                          <p:spTgt spid="175274"/>
                                        </p:tgtEl>
                                        <p:attrNameLst>
                                          <p:attrName>style.visibility</p:attrName>
                                        </p:attrNameLst>
                                      </p:cBhvr>
                                      <p:to>
                                        <p:strVal val="hidden"/>
                                      </p:to>
                                    </p:set>
                                  </p:childTnLst>
                                </p:cTn>
                              </p:par>
                            </p:childTnLst>
                          </p:cTn>
                        </p:par>
                        <p:par>
                          <p:cTn id="85" fill="hold" nodeType="afterGroup">
                            <p:stCondLst>
                              <p:cond delay="500"/>
                            </p:stCondLst>
                            <p:childTnLst>
                              <p:par>
                                <p:cTn id="86" presetID="1" presetClass="entr" presetSubtype="0" fill="hold" nodeType="afterEffect">
                                  <p:stCondLst>
                                    <p:cond delay="0"/>
                                  </p:stCondLst>
                                  <p:childTnLst>
                                    <p:set>
                                      <p:cBhvr>
                                        <p:cTn id="87" dur="1" fill="hold">
                                          <p:stCondLst>
                                            <p:cond delay="0"/>
                                          </p:stCondLst>
                                        </p:cTn>
                                        <p:tgtEl>
                                          <p:spTgt spid="175273"/>
                                        </p:tgtEl>
                                        <p:attrNameLst>
                                          <p:attrName>style.visibility</p:attrName>
                                        </p:attrNameLst>
                                      </p:cBhvr>
                                      <p:to>
                                        <p:strVal val="visible"/>
                                      </p:to>
                                    </p:set>
                                  </p:childTnLst>
                                </p:cTn>
                              </p:par>
                            </p:childTnLst>
                          </p:cTn>
                        </p:par>
                        <p:par>
                          <p:cTn id="88" fill="hold" nodeType="afterGroup">
                            <p:stCondLst>
                              <p:cond delay="500"/>
                            </p:stCondLst>
                            <p:childTnLst>
                              <p:par>
                                <p:cTn id="89" presetID="3" presetClass="exit" presetSubtype="10" fill="hold" nodeType="afterEffect">
                                  <p:stCondLst>
                                    <p:cond delay="0"/>
                                  </p:stCondLst>
                                  <p:childTnLst>
                                    <p:animEffect transition="out" filter="blinds(horizontal)">
                                      <p:cBhvr>
                                        <p:cTn id="90" dur="500"/>
                                        <p:tgtEl>
                                          <p:spTgt spid="175273"/>
                                        </p:tgtEl>
                                      </p:cBhvr>
                                    </p:animEffect>
                                    <p:set>
                                      <p:cBhvr>
                                        <p:cTn id="91" dur="1" fill="hold">
                                          <p:stCondLst>
                                            <p:cond delay="499"/>
                                          </p:stCondLst>
                                        </p:cTn>
                                        <p:tgtEl>
                                          <p:spTgt spid="175273"/>
                                        </p:tgtEl>
                                        <p:attrNameLst>
                                          <p:attrName>style.visibility</p:attrName>
                                        </p:attrNameLst>
                                      </p:cBhvr>
                                      <p:to>
                                        <p:strVal val="hidden"/>
                                      </p:to>
                                    </p:set>
                                  </p:childTnLst>
                                </p:cTn>
                              </p:par>
                            </p:childTnLst>
                          </p:cTn>
                        </p:par>
                        <p:par>
                          <p:cTn id="92" fill="hold" nodeType="afterGroup">
                            <p:stCondLst>
                              <p:cond delay="1000"/>
                            </p:stCondLst>
                            <p:childTnLst>
                              <p:par>
                                <p:cTn id="93" presetID="1" presetClass="entr" presetSubtype="0" fill="hold" nodeType="afterEffect">
                                  <p:stCondLst>
                                    <p:cond delay="0"/>
                                  </p:stCondLst>
                                  <p:childTnLst>
                                    <p:set>
                                      <p:cBhvr>
                                        <p:cTn id="94" dur="1" fill="hold">
                                          <p:stCondLst>
                                            <p:cond delay="0"/>
                                          </p:stCondLst>
                                        </p:cTn>
                                        <p:tgtEl>
                                          <p:spTgt spid="175267"/>
                                        </p:tgtEl>
                                        <p:attrNameLst>
                                          <p:attrName>style.visibility</p:attrName>
                                        </p:attrNameLst>
                                      </p:cBhvr>
                                      <p:to>
                                        <p:strVal val="visible"/>
                                      </p:to>
                                    </p:set>
                                  </p:childTnLst>
                                </p:cTn>
                              </p:par>
                            </p:childTnLst>
                          </p:cTn>
                        </p:par>
                        <p:par>
                          <p:cTn id="95" fill="hold" nodeType="afterGroup">
                            <p:stCondLst>
                              <p:cond delay="1000"/>
                            </p:stCondLst>
                            <p:childTnLst>
                              <p:par>
                                <p:cTn id="96" presetID="3" presetClass="exit" presetSubtype="10" fill="hold" nodeType="afterEffect">
                                  <p:stCondLst>
                                    <p:cond delay="0"/>
                                  </p:stCondLst>
                                  <p:childTnLst>
                                    <p:animEffect transition="out" filter="blinds(horizontal)">
                                      <p:cBhvr>
                                        <p:cTn id="97" dur="500"/>
                                        <p:tgtEl>
                                          <p:spTgt spid="175267"/>
                                        </p:tgtEl>
                                      </p:cBhvr>
                                    </p:animEffect>
                                    <p:set>
                                      <p:cBhvr>
                                        <p:cTn id="98" dur="1" fill="hold">
                                          <p:stCondLst>
                                            <p:cond delay="499"/>
                                          </p:stCondLst>
                                        </p:cTn>
                                        <p:tgtEl>
                                          <p:spTgt spid="175267"/>
                                        </p:tgtEl>
                                        <p:attrNameLst>
                                          <p:attrName>style.visibility</p:attrName>
                                        </p:attrNameLst>
                                      </p:cBhvr>
                                      <p:to>
                                        <p:strVal val="hidden"/>
                                      </p:to>
                                    </p:set>
                                  </p:childTnLst>
                                </p:cTn>
                              </p:par>
                            </p:childTnLst>
                          </p:cTn>
                        </p:par>
                        <p:par>
                          <p:cTn id="99" fill="hold" nodeType="afterGroup">
                            <p:stCondLst>
                              <p:cond delay="1500"/>
                            </p:stCondLst>
                            <p:childTnLst>
                              <p:par>
                                <p:cTn id="100" presetID="55" presetClass="entr" presetSubtype="0" fill="hold" nodeType="afterEffect">
                                  <p:stCondLst>
                                    <p:cond delay="0"/>
                                  </p:stCondLst>
                                  <p:childTnLst>
                                    <p:set>
                                      <p:cBhvr>
                                        <p:cTn id="101" dur="1" fill="hold">
                                          <p:stCondLst>
                                            <p:cond delay="0"/>
                                          </p:stCondLst>
                                        </p:cTn>
                                        <p:tgtEl>
                                          <p:spTgt spid="175264"/>
                                        </p:tgtEl>
                                        <p:attrNameLst>
                                          <p:attrName>style.visibility</p:attrName>
                                        </p:attrNameLst>
                                      </p:cBhvr>
                                      <p:to>
                                        <p:strVal val="visible"/>
                                      </p:to>
                                    </p:set>
                                    <p:anim calcmode="lin" valueType="num">
                                      <p:cBhvr>
                                        <p:cTn id="102" dur="1000" fill="hold"/>
                                        <p:tgtEl>
                                          <p:spTgt spid="175264"/>
                                        </p:tgtEl>
                                        <p:attrNameLst>
                                          <p:attrName>ppt_w</p:attrName>
                                        </p:attrNameLst>
                                      </p:cBhvr>
                                      <p:tavLst>
                                        <p:tav tm="0">
                                          <p:val>
                                            <p:strVal val="#ppt_w*0.70"/>
                                          </p:val>
                                        </p:tav>
                                        <p:tav tm="100000">
                                          <p:val>
                                            <p:strVal val="#ppt_w"/>
                                          </p:val>
                                        </p:tav>
                                      </p:tavLst>
                                    </p:anim>
                                    <p:anim calcmode="lin" valueType="num">
                                      <p:cBhvr>
                                        <p:cTn id="103" dur="1000" fill="hold"/>
                                        <p:tgtEl>
                                          <p:spTgt spid="175264"/>
                                        </p:tgtEl>
                                        <p:attrNameLst>
                                          <p:attrName>ppt_h</p:attrName>
                                        </p:attrNameLst>
                                      </p:cBhvr>
                                      <p:tavLst>
                                        <p:tav tm="0">
                                          <p:val>
                                            <p:strVal val="#ppt_h"/>
                                          </p:val>
                                        </p:tav>
                                        <p:tav tm="100000">
                                          <p:val>
                                            <p:strVal val="#ppt_h"/>
                                          </p:val>
                                        </p:tav>
                                      </p:tavLst>
                                    </p:anim>
                                    <p:animEffect transition="in" filter="fade">
                                      <p:cBhvr>
                                        <p:cTn id="104" dur="1000"/>
                                        <p:tgtEl>
                                          <p:spTgt spid="175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0" grpId="0" animBg="1"/>
      <p:bldP spid="175204" grpId="0" animBg="1"/>
      <p:bldP spid="175236" grpId="0" animBg="1"/>
      <p:bldP spid="175237" grpId="0" animBg="1"/>
      <p:bldP spid="175237" grpId="1" animBg="1"/>
      <p:bldP spid="175238" grpId="0" animBg="1"/>
      <p:bldP spid="175238" grpId="1" animBg="1"/>
      <p:bldP spid="175239" grpId="0" animBg="1"/>
      <p:bldP spid="175239" grpId="1" animBg="1"/>
      <p:bldP spid="175250" grpId="0" animBg="1"/>
      <p:bldP spid="175277" grpId="0" animBg="1"/>
      <p:bldP spid="175277" grpId="1" animBg="1"/>
      <p:bldP spid="175278" grpId="0" animBg="1"/>
      <p:bldP spid="175278" grpId="1" animBg="1"/>
      <p:bldP spid="172" grpId="0" animBg="1"/>
      <p:bldP spid="173" grpId="0" animBg="1"/>
      <p:bldP spid="17520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4611688" y="2717800"/>
            <a:ext cx="1230312" cy="881063"/>
            <a:chOff x="4611688" y="2717800"/>
            <a:chExt cx="1230312" cy="881063"/>
          </a:xfrm>
        </p:grpSpPr>
        <p:sp>
          <p:nvSpPr>
            <p:cNvPr id="9250" name="Oval 108"/>
            <p:cNvSpPr>
              <a:spLocks noChangeArrowheads="1"/>
            </p:cNvSpPr>
            <p:nvPr/>
          </p:nvSpPr>
          <p:spPr bwMode="auto">
            <a:xfrm>
              <a:off x="4775200" y="2717800"/>
              <a:ext cx="979488" cy="8810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51" name="Line 109"/>
            <p:cNvSpPr>
              <a:spLocks noChangeShapeType="1"/>
            </p:cNvSpPr>
            <p:nvPr/>
          </p:nvSpPr>
          <p:spPr bwMode="auto">
            <a:xfrm flipV="1">
              <a:off x="4630738" y="3290888"/>
              <a:ext cx="909637" cy="15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252" name="Group 112"/>
            <p:cNvGrpSpPr>
              <a:grpSpLocks/>
            </p:cNvGrpSpPr>
            <p:nvPr/>
          </p:nvGrpSpPr>
          <p:grpSpPr bwMode="auto">
            <a:xfrm>
              <a:off x="5075238" y="2843213"/>
              <a:ext cx="250825" cy="449262"/>
              <a:chOff x="444" y="3222"/>
              <a:chExt cx="186" cy="342"/>
            </a:xfrm>
          </p:grpSpPr>
          <p:sp>
            <p:nvSpPr>
              <p:cNvPr id="9286" name="AutoShape 113"/>
              <p:cNvSpPr>
                <a:spLocks noChangeArrowheads="1"/>
              </p:cNvSpPr>
              <p:nvPr/>
            </p:nvSpPr>
            <p:spPr bwMode="auto">
              <a:xfrm>
                <a:off x="444" y="3222"/>
                <a:ext cx="186" cy="156"/>
              </a:xfrm>
              <a:prstGeom prst="triangle">
                <a:avLst>
                  <a:gd name="adj" fmla="val 50000"/>
                </a:avLst>
              </a:prstGeom>
              <a:solidFill>
                <a:srgbClr val="F5B70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87" name="Rectangle 114"/>
              <p:cNvSpPr>
                <a:spLocks noChangeArrowheads="1"/>
              </p:cNvSpPr>
              <p:nvPr/>
            </p:nvSpPr>
            <p:spPr bwMode="auto">
              <a:xfrm>
                <a:off x="444" y="3372"/>
                <a:ext cx="180" cy="192"/>
              </a:xfrm>
              <a:prstGeom prst="rect">
                <a:avLst/>
              </a:prstGeom>
              <a:solidFill>
                <a:srgbClr val="F5B70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88" name="Rectangle 115"/>
              <p:cNvSpPr>
                <a:spLocks noChangeArrowheads="1"/>
              </p:cNvSpPr>
              <p:nvPr/>
            </p:nvSpPr>
            <p:spPr bwMode="auto">
              <a:xfrm>
                <a:off x="533" y="3425"/>
                <a:ext cx="60" cy="138"/>
              </a:xfrm>
              <a:prstGeom prst="rect">
                <a:avLst/>
              </a:prstGeom>
              <a:solidFill>
                <a:srgbClr val="F5B70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sp>
          <p:nvSpPr>
            <p:cNvPr id="9253" name="Line 109"/>
            <p:cNvSpPr>
              <a:spLocks noChangeShapeType="1"/>
            </p:cNvSpPr>
            <p:nvPr/>
          </p:nvSpPr>
          <p:spPr bwMode="auto">
            <a:xfrm flipV="1">
              <a:off x="4611688" y="3286125"/>
              <a:ext cx="1230312" cy="6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6" name="Textfeld 335"/>
            <p:cNvSpPr txBox="1"/>
            <p:nvPr/>
          </p:nvSpPr>
          <p:spPr>
            <a:xfrm>
              <a:off x="4672013" y="2863850"/>
              <a:ext cx="355600" cy="307975"/>
            </a:xfrm>
            <a:prstGeom prst="rect">
              <a:avLst/>
            </a:prstGeom>
            <a:noFill/>
          </p:spPr>
          <p:txBody>
            <a:bodyPr>
              <a:spAutoFit/>
            </a:bodyPr>
            <a:lstStyle/>
            <a:p>
              <a:pPr>
                <a:defRPr/>
              </a:pPr>
              <a:r>
                <a:rPr lang="de-CH" sz="1400" b="1" dirty="0">
                  <a:solidFill>
                    <a:srgbClr val="009900"/>
                  </a:solidFill>
                  <a:sym typeface="Symbol"/>
                </a:rPr>
                <a:t></a:t>
              </a:r>
              <a:endParaRPr lang="de-CH" sz="1050" b="1" dirty="0">
                <a:solidFill>
                  <a:srgbClr val="009900"/>
                </a:solidFill>
              </a:endParaRPr>
            </a:p>
          </p:txBody>
        </p:sp>
        <p:pic>
          <p:nvPicPr>
            <p:cNvPr id="338"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851242" y="3014123"/>
              <a:ext cx="233488" cy="22130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78" name="Group 116"/>
            <p:cNvGrpSpPr>
              <a:grpSpLocks/>
            </p:cNvGrpSpPr>
            <p:nvPr/>
          </p:nvGrpSpPr>
          <p:grpSpPr bwMode="auto">
            <a:xfrm>
              <a:off x="5326063" y="3127375"/>
              <a:ext cx="355600" cy="173038"/>
              <a:chOff x="364" y="3253"/>
              <a:chExt cx="372" cy="158"/>
            </a:xfrm>
          </p:grpSpPr>
          <p:sp>
            <p:nvSpPr>
              <p:cNvPr id="9281" name="Oval 117"/>
              <p:cNvSpPr>
                <a:spLocks noChangeArrowheads="1"/>
              </p:cNvSpPr>
              <p:nvPr/>
            </p:nvSpPr>
            <p:spPr bwMode="auto">
              <a:xfrm>
                <a:off x="590" y="3275"/>
                <a:ext cx="40" cy="39"/>
              </a:xfrm>
              <a:prstGeom prst="ellipse">
                <a:avLst/>
              </a:prstGeom>
              <a:noFill/>
              <a:ln w="63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82" name="Oval 118"/>
              <p:cNvSpPr>
                <a:spLocks noChangeArrowheads="1"/>
              </p:cNvSpPr>
              <p:nvPr/>
            </p:nvSpPr>
            <p:spPr bwMode="auto">
              <a:xfrm>
                <a:off x="415" y="3253"/>
                <a:ext cx="262" cy="8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83" name="Oval 119"/>
              <p:cNvSpPr>
                <a:spLocks noChangeArrowheads="1"/>
              </p:cNvSpPr>
              <p:nvPr/>
            </p:nvSpPr>
            <p:spPr bwMode="auto">
              <a:xfrm>
                <a:off x="418" y="3347"/>
                <a:ext cx="44" cy="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84" name="Oval 120"/>
              <p:cNvSpPr>
                <a:spLocks noChangeArrowheads="1"/>
              </p:cNvSpPr>
              <p:nvPr/>
            </p:nvSpPr>
            <p:spPr bwMode="auto">
              <a:xfrm>
                <a:off x="631" y="3348"/>
                <a:ext cx="46" cy="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85" name="Oval 121"/>
              <p:cNvSpPr>
                <a:spLocks noChangeArrowheads="1"/>
              </p:cNvSpPr>
              <p:nvPr/>
            </p:nvSpPr>
            <p:spPr bwMode="auto">
              <a:xfrm>
                <a:off x="364" y="3294"/>
                <a:ext cx="372" cy="90"/>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grpSp>
      <p:sp>
        <p:nvSpPr>
          <p:cNvPr id="337" name="Textfeld 336"/>
          <p:cNvSpPr txBox="1"/>
          <p:nvPr/>
        </p:nvSpPr>
        <p:spPr>
          <a:xfrm>
            <a:off x="4673600" y="3436938"/>
            <a:ext cx="355600" cy="307975"/>
          </a:xfrm>
          <a:prstGeom prst="rect">
            <a:avLst/>
          </a:prstGeom>
          <a:noFill/>
        </p:spPr>
        <p:txBody>
          <a:bodyPr>
            <a:spAutoFit/>
          </a:bodyPr>
          <a:lstStyle/>
          <a:p>
            <a:pPr>
              <a:defRPr/>
            </a:pPr>
            <a:r>
              <a:rPr lang="de-CH" sz="1400" b="1" dirty="0">
                <a:solidFill>
                  <a:srgbClr val="000000"/>
                </a:solidFill>
                <a:sym typeface="Symbol"/>
              </a:rPr>
              <a:t></a:t>
            </a:r>
            <a:endParaRPr lang="de-CH" sz="1050" b="1" dirty="0">
              <a:solidFill>
                <a:srgbClr val="000000"/>
              </a:solidFill>
            </a:endParaRPr>
          </a:p>
        </p:txBody>
      </p:sp>
      <p:sp>
        <p:nvSpPr>
          <p:cNvPr id="9235" name="Rectangle 2"/>
          <p:cNvSpPr>
            <a:spLocks noGrp="1" noChangeArrowheads="1"/>
          </p:cNvSpPr>
          <p:nvPr>
            <p:ph type="title"/>
          </p:nvPr>
        </p:nvSpPr>
        <p:spPr>
          <a:xfrm>
            <a:off x="1262063" y="541338"/>
            <a:ext cx="6246812" cy="381000"/>
          </a:xfrm>
        </p:spPr>
        <p:txBody>
          <a:bodyPr>
            <a:normAutofit fontScale="90000"/>
          </a:bodyPr>
          <a:lstStyle/>
          <a:p>
            <a:r>
              <a:rPr lang="de-CH" altLang="de-DE" sz="2400" dirty="0" smtClean="0">
                <a:solidFill>
                  <a:schemeClr val="tx1"/>
                </a:solidFill>
              </a:rPr>
              <a:t>Verlustfreier Kohlenstoff-Zyklus</a:t>
            </a:r>
            <a:endParaRPr lang="de-DE" altLang="de-DE" sz="2400" dirty="0" smtClean="0">
              <a:solidFill>
                <a:schemeClr val="tx1"/>
              </a:solidFill>
            </a:endParaRPr>
          </a:p>
        </p:txBody>
      </p:sp>
      <p:sp>
        <p:nvSpPr>
          <p:cNvPr id="9236" name="Rectangle 4">
            <a:hlinkClick r:id="rId4" tooltip="Fotos Freie Betriebe H.J.Koch, Glüsingen, 2002"/>
          </p:cNvPr>
          <p:cNvSpPr>
            <a:spLocks noChangeArrowheads="1"/>
          </p:cNvSpPr>
          <p:nvPr/>
        </p:nvSpPr>
        <p:spPr bwMode="auto">
          <a:xfrm>
            <a:off x="1302127" y="5005388"/>
            <a:ext cx="1531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r>
              <a:rPr lang="de-DE" altLang="de-DE" b="1" dirty="0" smtClean="0">
                <a:solidFill>
                  <a:srgbClr val="009900"/>
                </a:solidFill>
              </a:rPr>
              <a:t>Quelle</a:t>
            </a:r>
            <a:r>
              <a:rPr lang="de-DE" altLang="de-DE" b="1" dirty="0" smtClean="0">
                <a:solidFill>
                  <a:schemeClr val="tx2"/>
                </a:solidFill>
              </a:rPr>
              <a:t> </a:t>
            </a:r>
            <a:r>
              <a:rPr lang="de-DE" altLang="de-DE" b="1" dirty="0">
                <a:solidFill>
                  <a:schemeClr val="tx2"/>
                </a:solidFill>
              </a:rPr>
              <a:t>u</a:t>
            </a:r>
            <a:r>
              <a:rPr lang="de-DE" altLang="de-DE" b="1" dirty="0" smtClean="0">
                <a:solidFill>
                  <a:schemeClr val="tx2"/>
                </a:solidFill>
              </a:rPr>
              <a:t>nd Senke</a:t>
            </a:r>
            <a:r>
              <a:rPr lang="de-DE" altLang="de-DE" b="1" dirty="0">
                <a:solidFill>
                  <a:schemeClr val="tx2"/>
                </a:solidFill>
              </a:rPr>
              <a:t/>
            </a:r>
            <a:br>
              <a:rPr lang="de-DE" altLang="de-DE" b="1" dirty="0">
                <a:solidFill>
                  <a:schemeClr val="tx2"/>
                </a:solidFill>
              </a:rPr>
            </a:br>
            <a:r>
              <a:rPr lang="de-DE" altLang="de-DE" b="1" dirty="0" smtClean="0">
                <a:solidFill>
                  <a:schemeClr val="tx2"/>
                </a:solidFill>
              </a:rPr>
              <a:t>von org. Kohlenstoff</a:t>
            </a:r>
            <a:endParaRPr lang="de-DE" altLang="de-DE" b="1" dirty="0">
              <a:solidFill>
                <a:schemeClr val="tx2"/>
              </a:solidFill>
            </a:endParaRPr>
          </a:p>
        </p:txBody>
      </p:sp>
      <p:sp>
        <p:nvSpPr>
          <p:cNvPr id="9237" name="Line 5"/>
          <p:cNvSpPr>
            <a:spLocks noChangeShapeType="1"/>
          </p:cNvSpPr>
          <p:nvPr/>
        </p:nvSpPr>
        <p:spPr bwMode="auto">
          <a:xfrm>
            <a:off x="1031875" y="1592263"/>
            <a:ext cx="642938" cy="517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38" name="Line 6"/>
          <p:cNvSpPr>
            <a:spLocks noChangeShapeType="1"/>
          </p:cNvSpPr>
          <p:nvPr/>
        </p:nvSpPr>
        <p:spPr bwMode="auto">
          <a:xfrm>
            <a:off x="898525" y="1676400"/>
            <a:ext cx="644525" cy="517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39" name="Oval 79"/>
          <p:cNvSpPr>
            <a:spLocks noChangeArrowheads="1"/>
          </p:cNvSpPr>
          <p:nvPr/>
        </p:nvSpPr>
        <p:spPr bwMode="auto">
          <a:xfrm>
            <a:off x="566738" y="1260475"/>
            <a:ext cx="671512" cy="695325"/>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40" name="Arc 80"/>
          <p:cNvSpPr>
            <a:spLocks/>
          </p:cNvSpPr>
          <p:nvPr/>
        </p:nvSpPr>
        <p:spPr bwMode="auto">
          <a:xfrm rot="12012580" flipH="1">
            <a:off x="3716338" y="3475038"/>
            <a:ext cx="1497012" cy="488950"/>
          </a:xfrm>
          <a:custGeom>
            <a:avLst/>
            <a:gdLst>
              <a:gd name="T0" fmla="*/ 0 w 33039"/>
              <a:gd name="T1" fmla="*/ 2147483647 h 22481"/>
              <a:gd name="T2" fmla="*/ 2147483647 w 33039"/>
              <a:gd name="T3" fmla="*/ 2147483647 h 22481"/>
              <a:gd name="T4" fmla="*/ 2147483647 w 33039"/>
              <a:gd name="T5" fmla="*/ 2147483647 h 22481"/>
              <a:gd name="T6" fmla="*/ 2147483647 w 33039"/>
              <a:gd name="T7" fmla="*/ 2147483647 h 22481"/>
              <a:gd name="T8" fmla="*/ 0 w 33039"/>
              <a:gd name="T9" fmla="*/ 2147483647 h 224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39" h="22481" fill="none" extrusionOk="0">
                <a:moveTo>
                  <a:pt x="0" y="6509"/>
                </a:moveTo>
                <a:cubicBezTo>
                  <a:pt x="4033" y="2588"/>
                  <a:pt x="9436" y="393"/>
                  <a:pt x="15061" y="394"/>
                </a:cubicBezTo>
                <a:cubicBezTo>
                  <a:pt x="21653" y="394"/>
                  <a:pt x="27884" y="3404"/>
                  <a:pt x="31981" y="8568"/>
                </a:cubicBezTo>
              </a:path>
              <a:path w="33039" h="22481" stroke="0" extrusionOk="0">
                <a:moveTo>
                  <a:pt x="0" y="6509"/>
                </a:moveTo>
                <a:cubicBezTo>
                  <a:pt x="4033" y="2588"/>
                  <a:pt x="9555" y="-1261"/>
                  <a:pt x="15061" y="394"/>
                </a:cubicBezTo>
                <a:cubicBezTo>
                  <a:pt x="20567" y="2049"/>
                  <a:pt x="28942" y="11273"/>
                  <a:pt x="33039" y="16437"/>
                </a:cubicBezTo>
                <a:cubicBezTo>
                  <a:pt x="27399" y="20912"/>
                  <a:pt x="20567" y="23649"/>
                  <a:pt x="15061" y="21994"/>
                </a:cubicBezTo>
                <a:cubicBezTo>
                  <a:pt x="9555" y="20339"/>
                  <a:pt x="5020" y="11671"/>
                  <a:pt x="0" y="6509"/>
                </a:cubicBezTo>
                <a:close/>
              </a:path>
            </a:pathLst>
          </a:custGeom>
          <a:noFill/>
          <a:ln w="12700">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41" name="Arc 111"/>
          <p:cNvSpPr>
            <a:spLocks/>
          </p:cNvSpPr>
          <p:nvPr/>
        </p:nvSpPr>
        <p:spPr bwMode="auto">
          <a:xfrm rot="10724962" flipH="1" flipV="1">
            <a:off x="5757863" y="2960688"/>
            <a:ext cx="555625" cy="280987"/>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42" name="Rectangle 122">
            <a:hlinkClick r:id="rId4" tooltip="Fotos Freie Betriebe H.J.Koch, Glüsingen, 2002"/>
          </p:cNvPr>
          <p:cNvSpPr>
            <a:spLocks noChangeArrowheads="1"/>
          </p:cNvSpPr>
          <p:nvPr/>
        </p:nvSpPr>
        <p:spPr bwMode="auto">
          <a:xfrm>
            <a:off x="4722181" y="5003800"/>
            <a:ext cx="8937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r>
              <a:rPr lang="de-DE" altLang="de-DE" b="1" dirty="0">
                <a:solidFill>
                  <a:schemeClr val="tx2"/>
                </a:solidFill>
              </a:rPr>
              <a:t>Urban</a:t>
            </a:r>
          </a:p>
          <a:p>
            <a:pPr algn="ctr"/>
            <a:r>
              <a:rPr lang="de-DE" altLang="de-DE" b="1" dirty="0" err="1">
                <a:solidFill>
                  <a:schemeClr val="tx2"/>
                </a:solidFill>
              </a:rPr>
              <a:t>Gardening</a:t>
            </a:r>
            <a:endParaRPr lang="de-DE" altLang="de-DE" b="1" dirty="0">
              <a:solidFill>
                <a:schemeClr val="tx2"/>
              </a:solidFill>
            </a:endParaRPr>
          </a:p>
        </p:txBody>
      </p:sp>
      <p:sp>
        <p:nvSpPr>
          <p:cNvPr id="9243" name="Arc 131"/>
          <p:cNvSpPr>
            <a:spLocks/>
          </p:cNvSpPr>
          <p:nvPr/>
        </p:nvSpPr>
        <p:spPr bwMode="auto">
          <a:xfrm rot="-10581157" flipH="1" flipV="1">
            <a:off x="3784600" y="2706688"/>
            <a:ext cx="1027113" cy="428625"/>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rgbClr val="009900"/>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44" name="Oval 135"/>
          <p:cNvSpPr>
            <a:spLocks noChangeArrowheads="1"/>
          </p:cNvSpPr>
          <p:nvPr/>
        </p:nvSpPr>
        <p:spPr bwMode="auto">
          <a:xfrm>
            <a:off x="1054100" y="1379538"/>
            <a:ext cx="6330950" cy="3482975"/>
          </a:xfrm>
          <a:prstGeom prst="ellipse">
            <a:avLst/>
          </a:prstGeom>
          <a:noFill/>
          <a:ln w="63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45" name="Rectangle 150"/>
          <p:cNvSpPr>
            <a:spLocks noChangeArrowheads="1"/>
          </p:cNvSpPr>
          <p:nvPr/>
        </p:nvSpPr>
        <p:spPr bwMode="auto">
          <a:xfrm>
            <a:off x="1155108" y="5800725"/>
            <a:ext cx="493514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r>
              <a:rPr lang="de-CH" altLang="de-DE" sz="1600" dirty="0" smtClean="0">
                <a:solidFill>
                  <a:schemeClr val="tx2"/>
                </a:solidFill>
              </a:rPr>
              <a:t>Extensiver und intensiver Kohlenstoff-bindender Anbau</a:t>
            </a:r>
            <a:endParaRPr lang="de-DE" altLang="de-DE" sz="1600" dirty="0">
              <a:solidFill>
                <a:schemeClr val="tx2"/>
              </a:solidFill>
            </a:endParaRPr>
          </a:p>
        </p:txBody>
      </p:sp>
      <p:sp>
        <p:nvSpPr>
          <p:cNvPr id="9246" name="Arc 151"/>
          <p:cNvSpPr>
            <a:spLocks/>
          </p:cNvSpPr>
          <p:nvPr/>
        </p:nvSpPr>
        <p:spPr bwMode="auto">
          <a:xfrm rot="10613029" flipH="1" flipV="1">
            <a:off x="2355850" y="2430463"/>
            <a:ext cx="2606675" cy="1181100"/>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rgbClr val="009900"/>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9247" name="Gruppieren 147"/>
          <p:cNvGrpSpPr>
            <a:grpSpLocks/>
          </p:cNvGrpSpPr>
          <p:nvPr/>
        </p:nvGrpSpPr>
        <p:grpSpPr bwMode="auto">
          <a:xfrm>
            <a:off x="3111500" y="2746375"/>
            <a:ext cx="946150" cy="842963"/>
            <a:chOff x="1162051" y="2892425"/>
            <a:chExt cx="1116013" cy="1017587"/>
          </a:xfrm>
        </p:grpSpPr>
        <p:sp>
          <p:nvSpPr>
            <p:cNvPr id="9289" name="Arc 7"/>
            <p:cNvSpPr>
              <a:spLocks/>
            </p:cNvSpPr>
            <p:nvPr/>
          </p:nvSpPr>
          <p:spPr bwMode="auto">
            <a:xfrm rot="11245196" flipV="1">
              <a:off x="1346201" y="3373438"/>
              <a:ext cx="379413" cy="249237"/>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90" name="Arc 8"/>
            <p:cNvSpPr>
              <a:spLocks/>
            </p:cNvSpPr>
            <p:nvPr/>
          </p:nvSpPr>
          <p:spPr bwMode="auto">
            <a:xfrm rot="1480644" flipV="1">
              <a:off x="1439863" y="3636963"/>
              <a:ext cx="323850" cy="206375"/>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9291" name="Group 9"/>
            <p:cNvGrpSpPr>
              <a:grpSpLocks/>
            </p:cNvGrpSpPr>
            <p:nvPr/>
          </p:nvGrpSpPr>
          <p:grpSpPr bwMode="auto">
            <a:xfrm>
              <a:off x="1162051" y="2892425"/>
              <a:ext cx="1116013" cy="1017587"/>
              <a:chOff x="256" y="1570"/>
              <a:chExt cx="1194" cy="1128"/>
            </a:xfrm>
          </p:grpSpPr>
          <p:sp>
            <p:nvSpPr>
              <p:cNvPr id="9293" name="Oval 10"/>
              <p:cNvSpPr>
                <a:spLocks noChangeArrowheads="1"/>
              </p:cNvSpPr>
              <p:nvPr/>
            </p:nvSpPr>
            <p:spPr bwMode="auto">
              <a:xfrm>
                <a:off x="302" y="1570"/>
                <a:ext cx="1099" cy="112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94" name="Line 11"/>
              <p:cNvSpPr>
                <a:spLocks noChangeShapeType="1"/>
              </p:cNvSpPr>
              <p:nvPr/>
            </p:nvSpPr>
            <p:spPr bwMode="auto">
              <a:xfrm flipV="1">
                <a:off x="256" y="2301"/>
                <a:ext cx="1194"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95" name="Freeform 12"/>
              <p:cNvSpPr>
                <a:spLocks/>
              </p:cNvSpPr>
              <p:nvPr/>
            </p:nvSpPr>
            <p:spPr bwMode="auto">
              <a:xfrm rot="-8195732">
                <a:off x="626" y="2375"/>
                <a:ext cx="122" cy="119"/>
              </a:xfrm>
              <a:custGeom>
                <a:avLst/>
                <a:gdLst>
                  <a:gd name="T0" fmla="*/ 0 w 229"/>
                  <a:gd name="T1" fmla="*/ 2 h 153"/>
                  <a:gd name="T2" fmla="*/ 1 w 229"/>
                  <a:gd name="T3" fmla="*/ 2 h 153"/>
                  <a:gd name="T4" fmla="*/ 1 w 229"/>
                  <a:gd name="T5" fmla="*/ 3 h 153"/>
                  <a:gd name="T6" fmla="*/ 1 w 229"/>
                  <a:gd name="T7" fmla="*/ 2 h 153"/>
                  <a:gd name="T8" fmla="*/ 1 w 229"/>
                  <a:gd name="T9" fmla="*/ 4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296" name="Group 13"/>
              <p:cNvGrpSpPr>
                <a:grpSpLocks/>
              </p:cNvGrpSpPr>
              <p:nvPr/>
            </p:nvGrpSpPr>
            <p:grpSpPr bwMode="auto">
              <a:xfrm>
                <a:off x="446" y="2397"/>
                <a:ext cx="188" cy="153"/>
                <a:chOff x="1760" y="1087"/>
                <a:chExt cx="278" cy="225"/>
              </a:xfrm>
            </p:grpSpPr>
            <p:sp>
              <p:nvSpPr>
                <p:cNvPr id="9351" name="Oval 14"/>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52" name="Oval 15"/>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53" name="Line 16"/>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54" name="Line 17"/>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55" name="Line 18"/>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56" name="Line 19"/>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57" name="Line 20"/>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58" name="Line 21"/>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59" name="Arc 22"/>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360" name="Arc 23"/>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9297" name="Oval 24"/>
              <p:cNvSpPr>
                <a:spLocks noChangeArrowheads="1"/>
              </p:cNvSpPr>
              <p:nvPr/>
            </p:nvSpPr>
            <p:spPr bwMode="auto">
              <a:xfrm>
                <a:off x="1010" y="2592"/>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98" name="Oval 25"/>
              <p:cNvSpPr>
                <a:spLocks noChangeArrowheads="1"/>
              </p:cNvSpPr>
              <p:nvPr/>
            </p:nvSpPr>
            <p:spPr bwMode="auto">
              <a:xfrm>
                <a:off x="1127" y="2527"/>
                <a:ext cx="28"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99" name="Oval 26"/>
              <p:cNvSpPr>
                <a:spLocks noChangeArrowheads="1"/>
              </p:cNvSpPr>
              <p:nvPr/>
            </p:nvSpPr>
            <p:spPr bwMode="auto">
              <a:xfrm>
                <a:off x="1209" y="2441"/>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00" name="Oval 27"/>
              <p:cNvSpPr>
                <a:spLocks noChangeArrowheads="1"/>
              </p:cNvSpPr>
              <p:nvPr/>
            </p:nvSpPr>
            <p:spPr bwMode="auto">
              <a:xfrm>
                <a:off x="1268" y="2366"/>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nvGrpSpPr>
              <p:cNvPr id="9301" name="Group 28"/>
              <p:cNvGrpSpPr>
                <a:grpSpLocks/>
              </p:cNvGrpSpPr>
              <p:nvPr/>
            </p:nvGrpSpPr>
            <p:grpSpPr bwMode="auto">
              <a:xfrm>
                <a:off x="893" y="1810"/>
                <a:ext cx="157" cy="663"/>
                <a:chOff x="1131" y="1940"/>
                <a:chExt cx="174" cy="695"/>
              </a:xfrm>
            </p:grpSpPr>
            <p:grpSp>
              <p:nvGrpSpPr>
                <p:cNvPr id="9327" name="Group 29"/>
                <p:cNvGrpSpPr>
                  <a:grpSpLocks/>
                </p:cNvGrpSpPr>
                <p:nvPr/>
              </p:nvGrpSpPr>
              <p:grpSpPr bwMode="auto">
                <a:xfrm>
                  <a:off x="1172" y="1940"/>
                  <a:ext cx="87" cy="326"/>
                  <a:chOff x="1326" y="980"/>
                  <a:chExt cx="205" cy="672"/>
                </a:xfrm>
              </p:grpSpPr>
              <p:sp>
                <p:nvSpPr>
                  <p:cNvPr id="9339" name="Oval 30"/>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0" name="Oval 31"/>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1" name="Oval 32"/>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2" name="Oval 33"/>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3" name="Oval 34"/>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4" name="Oval 35"/>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5" name="Oval 36"/>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6" name="Oval 37"/>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7" name="Oval 38"/>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8" name="Oval 39"/>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49" name="Oval 40"/>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50" name="Oval 41"/>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sp>
              <p:nvSpPr>
                <p:cNvPr id="9328" name="Line 42"/>
                <p:cNvSpPr>
                  <a:spLocks noChangeShapeType="1"/>
                </p:cNvSpPr>
                <p:nvPr/>
              </p:nvSpPr>
              <p:spPr bwMode="auto">
                <a:xfrm>
                  <a:off x="1211" y="1963"/>
                  <a:ext cx="10" cy="67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29" name="Freeform 43"/>
                <p:cNvSpPr>
                  <a:spLocks/>
                </p:cNvSpPr>
                <p:nvPr/>
              </p:nvSpPr>
              <p:spPr bwMode="auto">
                <a:xfrm>
                  <a:off x="1221" y="2212"/>
                  <a:ext cx="84" cy="165"/>
                </a:xfrm>
                <a:custGeom>
                  <a:avLst/>
                  <a:gdLst>
                    <a:gd name="T0" fmla="*/ 0 w 116"/>
                    <a:gd name="T1" fmla="*/ 245 h 160"/>
                    <a:gd name="T2" fmla="*/ 1 w 116"/>
                    <a:gd name="T3" fmla="*/ 0 h 160"/>
                    <a:gd name="T4" fmla="*/ 1 w 116"/>
                    <a:gd name="T5" fmla="*/ 146 h 160"/>
                    <a:gd name="T6" fmla="*/ 1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30" name="Freeform 44"/>
                <p:cNvSpPr>
                  <a:spLocks/>
                </p:cNvSpPr>
                <p:nvPr/>
              </p:nvSpPr>
              <p:spPr bwMode="auto">
                <a:xfrm flipH="1">
                  <a:off x="1131" y="2250"/>
                  <a:ext cx="84" cy="165"/>
                </a:xfrm>
                <a:custGeom>
                  <a:avLst/>
                  <a:gdLst>
                    <a:gd name="T0" fmla="*/ 0 w 116"/>
                    <a:gd name="T1" fmla="*/ 245 h 160"/>
                    <a:gd name="T2" fmla="*/ 1 w 116"/>
                    <a:gd name="T3" fmla="*/ 0 h 160"/>
                    <a:gd name="T4" fmla="*/ 1 w 116"/>
                    <a:gd name="T5" fmla="*/ 146 h 160"/>
                    <a:gd name="T6" fmla="*/ 1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331" name="Group 45"/>
                <p:cNvGrpSpPr>
                  <a:grpSpLocks/>
                </p:cNvGrpSpPr>
                <p:nvPr/>
              </p:nvGrpSpPr>
              <p:grpSpPr bwMode="auto">
                <a:xfrm>
                  <a:off x="1218" y="2475"/>
                  <a:ext cx="83" cy="146"/>
                  <a:chOff x="1218" y="2475"/>
                  <a:chExt cx="83" cy="146"/>
                </a:xfrm>
              </p:grpSpPr>
              <p:sp>
                <p:nvSpPr>
                  <p:cNvPr id="9336" name="Freeform 46"/>
                  <p:cNvSpPr>
                    <a:spLocks/>
                  </p:cNvSpPr>
                  <p:nvPr/>
                </p:nvSpPr>
                <p:spPr bwMode="auto">
                  <a:xfrm>
                    <a:off x="1221" y="2475"/>
                    <a:ext cx="80" cy="96"/>
                  </a:xfrm>
                  <a:custGeom>
                    <a:avLst/>
                    <a:gdLst>
                      <a:gd name="T0" fmla="*/ 0 w 64"/>
                      <a:gd name="T1" fmla="*/ 0 h 80"/>
                      <a:gd name="T2" fmla="*/ 270 w 64"/>
                      <a:gd name="T3" fmla="*/ 210 h 80"/>
                      <a:gd name="T4" fmla="*/ 635 w 64"/>
                      <a:gd name="T5" fmla="*/ 266 h 80"/>
                      <a:gd name="T6" fmla="*/ 743 w 64"/>
                      <a:gd name="T7" fmla="*/ 474 h 80"/>
                      <a:gd name="T8" fmla="*/ 1454 w 64"/>
                      <a:gd name="T9" fmla="*/ 102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37" name="Freeform 47"/>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38" name="Freeform 48"/>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9332" name="Group 49"/>
                <p:cNvGrpSpPr>
                  <a:grpSpLocks/>
                </p:cNvGrpSpPr>
                <p:nvPr/>
              </p:nvGrpSpPr>
              <p:grpSpPr bwMode="auto">
                <a:xfrm flipH="1">
                  <a:off x="1139" y="2476"/>
                  <a:ext cx="83" cy="146"/>
                  <a:chOff x="1218" y="2475"/>
                  <a:chExt cx="83" cy="146"/>
                </a:xfrm>
              </p:grpSpPr>
              <p:sp>
                <p:nvSpPr>
                  <p:cNvPr id="9333" name="Freeform 50"/>
                  <p:cNvSpPr>
                    <a:spLocks/>
                  </p:cNvSpPr>
                  <p:nvPr/>
                </p:nvSpPr>
                <p:spPr bwMode="auto">
                  <a:xfrm>
                    <a:off x="1221" y="2475"/>
                    <a:ext cx="80" cy="96"/>
                  </a:xfrm>
                  <a:custGeom>
                    <a:avLst/>
                    <a:gdLst>
                      <a:gd name="T0" fmla="*/ 0 w 64"/>
                      <a:gd name="T1" fmla="*/ 0 h 80"/>
                      <a:gd name="T2" fmla="*/ 270 w 64"/>
                      <a:gd name="T3" fmla="*/ 210 h 80"/>
                      <a:gd name="T4" fmla="*/ 635 w 64"/>
                      <a:gd name="T5" fmla="*/ 266 h 80"/>
                      <a:gd name="T6" fmla="*/ 743 w 64"/>
                      <a:gd name="T7" fmla="*/ 474 h 80"/>
                      <a:gd name="T8" fmla="*/ 1454 w 64"/>
                      <a:gd name="T9" fmla="*/ 102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34" name="Freeform 51"/>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35" name="Freeform 52"/>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9302" name="Group 53"/>
              <p:cNvGrpSpPr>
                <a:grpSpLocks/>
              </p:cNvGrpSpPr>
              <p:nvPr/>
            </p:nvGrpSpPr>
            <p:grpSpPr bwMode="auto">
              <a:xfrm>
                <a:off x="710" y="1965"/>
                <a:ext cx="167" cy="462"/>
                <a:chOff x="1169" y="706"/>
                <a:chExt cx="233" cy="693"/>
              </a:xfrm>
            </p:grpSpPr>
            <p:sp>
              <p:nvSpPr>
                <p:cNvPr id="9303" name="Line 54"/>
                <p:cNvSpPr>
                  <a:spLocks noChangeShapeType="1"/>
                </p:cNvSpPr>
                <p:nvPr/>
              </p:nvSpPr>
              <p:spPr bwMode="auto">
                <a:xfrm>
                  <a:off x="1276" y="1037"/>
                  <a:ext cx="10" cy="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04" name="Freeform 55"/>
                <p:cNvSpPr>
                  <a:spLocks/>
                </p:cNvSpPr>
                <p:nvPr/>
              </p:nvSpPr>
              <p:spPr bwMode="auto">
                <a:xfrm>
                  <a:off x="1286" y="976"/>
                  <a:ext cx="116" cy="165"/>
                </a:xfrm>
                <a:custGeom>
                  <a:avLst/>
                  <a:gdLst>
                    <a:gd name="T0" fmla="*/ 0 w 116"/>
                    <a:gd name="T1" fmla="*/ 245 h 160"/>
                    <a:gd name="T2" fmla="*/ 102 w 116"/>
                    <a:gd name="T3" fmla="*/ 0 h 160"/>
                    <a:gd name="T4" fmla="*/ 75 w 116"/>
                    <a:gd name="T5" fmla="*/ 146 h 160"/>
                    <a:gd name="T6" fmla="*/ 32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05" name="Freeform 56"/>
                <p:cNvSpPr>
                  <a:spLocks/>
                </p:cNvSpPr>
                <p:nvPr/>
              </p:nvSpPr>
              <p:spPr bwMode="auto">
                <a:xfrm flipH="1">
                  <a:off x="1169" y="1014"/>
                  <a:ext cx="111" cy="181"/>
                </a:xfrm>
                <a:custGeom>
                  <a:avLst/>
                  <a:gdLst>
                    <a:gd name="T0" fmla="*/ 0 w 116"/>
                    <a:gd name="T1" fmla="*/ 899 h 160"/>
                    <a:gd name="T2" fmla="*/ 55 w 116"/>
                    <a:gd name="T3" fmla="*/ 0 h 160"/>
                    <a:gd name="T4" fmla="*/ 41 w 116"/>
                    <a:gd name="T5" fmla="*/ 538 h 160"/>
                    <a:gd name="T6" fmla="*/ 18 w 116"/>
                    <a:gd name="T7" fmla="*/ 741 h 160"/>
                    <a:gd name="T8" fmla="*/ 0 w 116"/>
                    <a:gd name="T9" fmla="*/ 89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306" name="Group 57"/>
                <p:cNvGrpSpPr>
                  <a:grpSpLocks/>
                </p:cNvGrpSpPr>
                <p:nvPr/>
              </p:nvGrpSpPr>
              <p:grpSpPr bwMode="auto">
                <a:xfrm>
                  <a:off x="1283" y="1239"/>
                  <a:ext cx="83" cy="146"/>
                  <a:chOff x="1218" y="2475"/>
                  <a:chExt cx="83" cy="146"/>
                </a:xfrm>
              </p:grpSpPr>
              <p:sp>
                <p:nvSpPr>
                  <p:cNvPr id="9324" name="Freeform 58"/>
                  <p:cNvSpPr>
                    <a:spLocks/>
                  </p:cNvSpPr>
                  <p:nvPr/>
                </p:nvSpPr>
                <p:spPr bwMode="auto">
                  <a:xfrm>
                    <a:off x="1221" y="2475"/>
                    <a:ext cx="80" cy="96"/>
                  </a:xfrm>
                  <a:custGeom>
                    <a:avLst/>
                    <a:gdLst>
                      <a:gd name="T0" fmla="*/ 0 w 64"/>
                      <a:gd name="T1" fmla="*/ 0 h 80"/>
                      <a:gd name="T2" fmla="*/ 270 w 64"/>
                      <a:gd name="T3" fmla="*/ 210 h 80"/>
                      <a:gd name="T4" fmla="*/ 635 w 64"/>
                      <a:gd name="T5" fmla="*/ 266 h 80"/>
                      <a:gd name="T6" fmla="*/ 743 w 64"/>
                      <a:gd name="T7" fmla="*/ 474 h 80"/>
                      <a:gd name="T8" fmla="*/ 1454 w 64"/>
                      <a:gd name="T9" fmla="*/ 102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25" name="Freeform 59"/>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26" name="Freeform 60"/>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9307" name="Group 61"/>
                <p:cNvGrpSpPr>
                  <a:grpSpLocks/>
                </p:cNvGrpSpPr>
                <p:nvPr/>
              </p:nvGrpSpPr>
              <p:grpSpPr bwMode="auto">
                <a:xfrm flipH="1">
                  <a:off x="1204" y="1240"/>
                  <a:ext cx="83" cy="146"/>
                  <a:chOff x="1218" y="2475"/>
                  <a:chExt cx="83" cy="146"/>
                </a:xfrm>
              </p:grpSpPr>
              <p:sp>
                <p:nvSpPr>
                  <p:cNvPr id="9321" name="Freeform 62"/>
                  <p:cNvSpPr>
                    <a:spLocks/>
                  </p:cNvSpPr>
                  <p:nvPr/>
                </p:nvSpPr>
                <p:spPr bwMode="auto">
                  <a:xfrm>
                    <a:off x="1221" y="2475"/>
                    <a:ext cx="80" cy="96"/>
                  </a:xfrm>
                  <a:custGeom>
                    <a:avLst/>
                    <a:gdLst>
                      <a:gd name="T0" fmla="*/ 0 w 64"/>
                      <a:gd name="T1" fmla="*/ 0 h 80"/>
                      <a:gd name="T2" fmla="*/ 270 w 64"/>
                      <a:gd name="T3" fmla="*/ 210 h 80"/>
                      <a:gd name="T4" fmla="*/ 635 w 64"/>
                      <a:gd name="T5" fmla="*/ 266 h 80"/>
                      <a:gd name="T6" fmla="*/ 743 w 64"/>
                      <a:gd name="T7" fmla="*/ 474 h 80"/>
                      <a:gd name="T8" fmla="*/ 1454 w 64"/>
                      <a:gd name="T9" fmla="*/ 102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22" name="Freeform 63"/>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23" name="Freeform 64"/>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9308" name="Freeform 65"/>
                <p:cNvSpPr>
                  <a:spLocks/>
                </p:cNvSpPr>
                <p:nvPr/>
              </p:nvSpPr>
              <p:spPr bwMode="auto">
                <a:xfrm>
                  <a:off x="1292" y="823"/>
                  <a:ext cx="84" cy="165"/>
                </a:xfrm>
                <a:custGeom>
                  <a:avLst/>
                  <a:gdLst>
                    <a:gd name="T0" fmla="*/ 0 w 116"/>
                    <a:gd name="T1" fmla="*/ 245 h 160"/>
                    <a:gd name="T2" fmla="*/ 1 w 116"/>
                    <a:gd name="T3" fmla="*/ 0 h 160"/>
                    <a:gd name="T4" fmla="*/ 1 w 116"/>
                    <a:gd name="T5" fmla="*/ 146 h 160"/>
                    <a:gd name="T6" fmla="*/ 1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09" name="Freeform 66"/>
                <p:cNvSpPr>
                  <a:spLocks/>
                </p:cNvSpPr>
                <p:nvPr/>
              </p:nvSpPr>
              <p:spPr bwMode="auto">
                <a:xfrm flipH="1">
                  <a:off x="1202" y="861"/>
                  <a:ext cx="84" cy="165"/>
                </a:xfrm>
                <a:custGeom>
                  <a:avLst/>
                  <a:gdLst>
                    <a:gd name="T0" fmla="*/ 0 w 116"/>
                    <a:gd name="T1" fmla="*/ 245 h 160"/>
                    <a:gd name="T2" fmla="*/ 1 w 116"/>
                    <a:gd name="T3" fmla="*/ 0 h 160"/>
                    <a:gd name="T4" fmla="*/ 1 w 116"/>
                    <a:gd name="T5" fmla="*/ 146 h 160"/>
                    <a:gd name="T6" fmla="*/ 1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310" name="Group 67"/>
                <p:cNvGrpSpPr>
                  <a:grpSpLocks/>
                </p:cNvGrpSpPr>
                <p:nvPr/>
              </p:nvGrpSpPr>
              <p:grpSpPr bwMode="auto">
                <a:xfrm>
                  <a:off x="1171" y="706"/>
                  <a:ext cx="118" cy="130"/>
                  <a:chOff x="3726" y="1394"/>
                  <a:chExt cx="1083" cy="1053"/>
                </a:xfrm>
              </p:grpSpPr>
              <p:sp>
                <p:nvSpPr>
                  <p:cNvPr id="9312" name="Oval 68"/>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13" name="Oval 69"/>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14" name="Oval 70"/>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15" name="Oval 71"/>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16" name="Oval 72"/>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17" name="Oval 73"/>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9318" name="Oval 74"/>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19" name="Oval 75"/>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20" name="Oval 76"/>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sp>
              <p:nvSpPr>
                <p:cNvPr id="9311" name="Arc 77"/>
                <p:cNvSpPr>
                  <a:spLocks/>
                </p:cNvSpPr>
                <p:nvPr/>
              </p:nvSpPr>
              <p:spPr bwMode="auto">
                <a:xfrm rot="17211774" flipV="1">
                  <a:off x="1068" y="930"/>
                  <a:ext cx="334" cy="121"/>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9292" name="Line 78"/>
            <p:cNvSpPr>
              <a:spLocks noChangeShapeType="1"/>
            </p:cNvSpPr>
            <p:nvPr/>
          </p:nvSpPr>
          <p:spPr bwMode="auto">
            <a:xfrm flipV="1">
              <a:off x="1673226" y="3678238"/>
              <a:ext cx="304800" cy="0"/>
            </a:xfrm>
            <a:prstGeom prst="line">
              <a:avLst/>
            </a:prstGeom>
            <a:noFill/>
            <a:ln w="12700">
              <a:solidFill>
                <a:srgbClr val="FF00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9248" name="Arc 110"/>
          <p:cNvSpPr>
            <a:spLocks/>
          </p:cNvSpPr>
          <p:nvPr/>
        </p:nvSpPr>
        <p:spPr bwMode="auto">
          <a:xfrm rot="688084" flipH="1">
            <a:off x="5416550" y="2406650"/>
            <a:ext cx="1295400" cy="1293813"/>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rgbClr val="0066FF"/>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49" name="Arc 111"/>
          <p:cNvSpPr>
            <a:spLocks/>
          </p:cNvSpPr>
          <p:nvPr/>
        </p:nvSpPr>
        <p:spPr bwMode="auto">
          <a:xfrm rot="10724962" flipH="1" flipV="1">
            <a:off x="5649913" y="2811463"/>
            <a:ext cx="846137" cy="309562"/>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3" name="Gruppieren 2"/>
          <p:cNvGrpSpPr/>
          <p:nvPr/>
        </p:nvGrpSpPr>
        <p:grpSpPr>
          <a:xfrm>
            <a:off x="1612900" y="2746375"/>
            <a:ext cx="946150" cy="842963"/>
            <a:chOff x="1612900" y="2746375"/>
            <a:chExt cx="946150" cy="842963"/>
          </a:xfrm>
        </p:grpSpPr>
        <p:sp>
          <p:nvSpPr>
            <p:cNvPr id="9218" name="Oval 10"/>
            <p:cNvSpPr>
              <a:spLocks noChangeArrowheads="1"/>
            </p:cNvSpPr>
            <p:nvPr/>
          </p:nvSpPr>
          <p:spPr bwMode="auto">
            <a:xfrm>
              <a:off x="1649413" y="2746375"/>
              <a:ext cx="871537" cy="8429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19" name="Line 11"/>
            <p:cNvSpPr>
              <a:spLocks noChangeShapeType="1"/>
            </p:cNvSpPr>
            <p:nvPr/>
          </p:nvSpPr>
          <p:spPr bwMode="auto">
            <a:xfrm flipV="1">
              <a:off x="1612900" y="3292475"/>
              <a:ext cx="946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20" name="Freeform 12"/>
            <p:cNvSpPr>
              <a:spLocks/>
            </p:cNvSpPr>
            <p:nvPr/>
          </p:nvSpPr>
          <p:spPr bwMode="auto">
            <a:xfrm rot="-8195732">
              <a:off x="1906588" y="3348038"/>
              <a:ext cx="96837" cy="88900"/>
            </a:xfrm>
            <a:custGeom>
              <a:avLst/>
              <a:gdLst>
                <a:gd name="T0" fmla="*/ 0 w 229"/>
                <a:gd name="T1" fmla="*/ 2147483647 h 153"/>
                <a:gd name="T2" fmla="*/ 2147483647 w 229"/>
                <a:gd name="T3" fmla="*/ 2147483647 h 153"/>
                <a:gd name="T4" fmla="*/ 2147483647 w 229"/>
                <a:gd name="T5" fmla="*/ 2147483647 h 153"/>
                <a:gd name="T6" fmla="*/ 2147483647 w 229"/>
                <a:gd name="T7" fmla="*/ 2147483647 h 153"/>
                <a:gd name="T8" fmla="*/ 2147483647 w 229"/>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221" name="Group 13"/>
            <p:cNvGrpSpPr>
              <a:grpSpLocks/>
            </p:cNvGrpSpPr>
            <p:nvPr/>
          </p:nvGrpSpPr>
          <p:grpSpPr bwMode="auto">
            <a:xfrm>
              <a:off x="1763713" y="3363913"/>
              <a:ext cx="149225" cy="114300"/>
              <a:chOff x="1760" y="1087"/>
              <a:chExt cx="278" cy="225"/>
            </a:xfrm>
          </p:grpSpPr>
          <p:sp>
            <p:nvSpPr>
              <p:cNvPr id="9397" name="Oval 14"/>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8" name="Oval 15"/>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9" name="Line 16"/>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400" name="Line 17"/>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401" name="Line 18"/>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402" name="Line 19"/>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403" name="Line 20"/>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404" name="Line 21"/>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405" name="Arc 22"/>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406" name="Arc 23"/>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9222" name="Oval 24"/>
            <p:cNvSpPr>
              <a:spLocks noChangeArrowheads="1"/>
            </p:cNvSpPr>
            <p:nvPr/>
          </p:nvSpPr>
          <p:spPr bwMode="auto">
            <a:xfrm>
              <a:off x="2211388" y="3509963"/>
              <a:ext cx="20637" cy="28575"/>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23" name="Oval 25"/>
            <p:cNvSpPr>
              <a:spLocks noChangeArrowheads="1"/>
            </p:cNvSpPr>
            <p:nvPr/>
          </p:nvSpPr>
          <p:spPr bwMode="auto">
            <a:xfrm>
              <a:off x="2303463" y="3460750"/>
              <a:ext cx="22225" cy="28575"/>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24" name="Oval 26"/>
            <p:cNvSpPr>
              <a:spLocks noChangeArrowheads="1"/>
            </p:cNvSpPr>
            <p:nvPr/>
          </p:nvSpPr>
          <p:spPr bwMode="auto">
            <a:xfrm>
              <a:off x="2368550" y="3397250"/>
              <a:ext cx="22225" cy="28575"/>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225" name="Oval 27"/>
            <p:cNvSpPr>
              <a:spLocks noChangeArrowheads="1"/>
            </p:cNvSpPr>
            <p:nvPr/>
          </p:nvSpPr>
          <p:spPr bwMode="auto">
            <a:xfrm>
              <a:off x="2416175" y="3340100"/>
              <a:ext cx="20638" cy="28575"/>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nvGrpSpPr>
            <p:cNvPr id="9226" name="Group 29"/>
            <p:cNvGrpSpPr>
              <a:grpSpLocks/>
            </p:cNvGrpSpPr>
            <p:nvPr/>
          </p:nvGrpSpPr>
          <p:grpSpPr bwMode="auto">
            <a:xfrm>
              <a:off x="2149475" y="2925763"/>
              <a:ext cx="61913" cy="231775"/>
              <a:chOff x="1326" y="980"/>
              <a:chExt cx="205" cy="672"/>
            </a:xfrm>
          </p:grpSpPr>
          <p:sp>
            <p:nvSpPr>
              <p:cNvPr id="9385" name="Oval 30"/>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86" name="Oval 31"/>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87" name="Oval 32"/>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88" name="Oval 33"/>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89" name="Oval 34"/>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0" name="Oval 35"/>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1" name="Oval 36"/>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2" name="Oval 37"/>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3" name="Oval 38"/>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4" name="Oval 39"/>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5" name="Oval 40"/>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96" name="Oval 41"/>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sp>
          <p:nvSpPr>
            <p:cNvPr id="9227" name="Line 42"/>
            <p:cNvSpPr>
              <a:spLocks noChangeShapeType="1"/>
            </p:cNvSpPr>
            <p:nvPr/>
          </p:nvSpPr>
          <p:spPr bwMode="auto">
            <a:xfrm>
              <a:off x="2178050" y="2941638"/>
              <a:ext cx="6350" cy="4794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28" name="Freeform 43"/>
            <p:cNvSpPr>
              <a:spLocks/>
            </p:cNvSpPr>
            <p:nvPr/>
          </p:nvSpPr>
          <p:spPr bwMode="auto">
            <a:xfrm>
              <a:off x="2184400" y="3119438"/>
              <a:ext cx="60325" cy="117475"/>
            </a:xfrm>
            <a:custGeom>
              <a:avLst/>
              <a:gdLst>
                <a:gd name="T0" fmla="*/ 0 w 116"/>
                <a:gd name="T1" fmla="*/ 2147483647 h 160"/>
                <a:gd name="T2" fmla="*/ 2147483647 w 116"/>
                <a:gd name="T3" fmla="*/ 0 h 160"/>
                <a:gd name="T4" fmla="*/ 2147483647 w 116"/>
                <a:gd name="T5" fmla="*/ 2147483647 h 160"/>
                <a:gd name="T6" fmla="*/ 2147483647 w 116"/>
                <a:gd name="T7" fmla="*/ 2147483647 h 160"/>
                <a:gd name="T8" fmla="*/ 0 w 116"/>
                <a:gd name="T9" fmla="*/ 214748364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29" name="Freeform 44"/>
            <p:cNvSpPr>
              <a:spLocks/>
            </p:cNvSpPr>
            <p:nvPr/>
          </p:nvSpPr>
          <p:spPr bwMode="auto">
            <a:xfrm flipH="1">
              <a:off x="2119313" y="3146425"/>
              <a:ext cx="60325" cy="117475"/>
            </a:xfrm>
            <a:custGeom>
              <a:avLst/>
              <a:gdLst>
                <a:gd name="T0" fmla="*/ 0 w 116"/>
                <a:gd name="T1" fmla="*/ 2147483647 h 160"/>
                <a:gd name="T2" fmla="*/ 2147483647 w 116"/>
                <a:gd name="T3" fmla="*/ 0 h 160"/>
                <a:gd name="T4" fmla="*/ 2147483647 w 116"/>
                <a:gd name="T5" fmla="*/ 2147483647 h 160"/>
                <a:gd name="T6" fmla="*/ 2147483647 w 116"/>
                <a:gd name="T7" fmla="*/ 2147483647 h 160"/>
                <a:gd name="T8" fmla="*/ 0 w 116"/>
                <a:gd name="T9" fmla="*/ 214748364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30" name="Freeform 47"/>
            <p:cNvSpPr>
              <a:spLocks/>
            </p:cNvSpPr>
            <p:nvPr/>
          </p:nvSpPr>
          <p:spPr bwMode="auto">
            <a:xfrm>
              <a:off x="2189163" y="3341688"/>
              <a:ext cx="46037" cy="57150"/>
            </a:xfrm>
            <a:custGeom>
              <a:avLst/>
              <a:gdLst>
                <a:gd name="T0" fmla="*/ 0 w 64"/>
                <a:gd name="T1" fmla="*/ 0 h 80"/>
                <a:gd name="T2" fmla="*/ 2147483647 w 64"/>
                <a:gd name="T3" fmla="*/ 2147483647 h 80"/>
                <a:gd name="T4" fmla="*/ 2147483647 w 64"/>
                <a:gd name="T5" fmla="*/ 2147483647 h 80"/>
                <a:gd name="T6" fmla="*/ 2147483647 w 64"/>
                <a:gd name="T7" fmla="*/ 2147483647 h 80"/>
                <a:gd name="T8" fmla="*/ 2147483647 w 64"/>
                <a:gd name="T9" fmla="*/ 214748364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31" name="Freeform 48"/>
            <p:cNvSpPr>
              <a:spLocks/>
            </p:cNvSpPr>
            <p:nvPr/>
          </p:nvSpPr>
          <p:spPr bwMode="auto">
            <a:xfrm>
              <a:off x="2182813" y="3373438"/>
              <a:ext cx="30162" cy="36512"/>
            </a:xfrm>
            <a:custGeom>
              <a:avLst/>
              <a:gdLst>
                <a:gd name="T0" fmla="*/ 0 w 64"/>
                <a:gd name="T1" fmla="*/ 0 h 80"/>
                <a:gd name="T2" fmla="*/ 2147483647 w 64"/>
                <a:gd name="T3" fmla="*/ 2147483647 h 80"/>
                <a:gd name="T4" fmla="*/ 2147483647 w 64"/>
                <a:gd name="T5" fmla="*/ 2147483647 h 80"/>
                <a:gd name="T6" fmla="*/ 2147483647 w 64"/>
                <a:gd name="T7" fmla="*/ 2147483647 h 80"/>
                <a:gd name="T8" fmla="*/ 2147483647 w 64"/>
                <a:gd name="T9" fmla="*/ 214748364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32" name="Freeform 51"/>
            <p:cNvSpPr>
              <a:spLocks/>
            </p:cNvSpPr>
            <p:nvPr/>
          </p:nvSpPr>
          <p:spPr bwMode="auto">
            <a:xfrm flipH="1">
              <a:off x="2132013" y="3341688"/>
              <a:ext cx="46037" cy="57150"/>
            </a:xfrm>
            <a:custGeom>
              <a:avLst/>
              <a:gdLst>
                <a:gd name="T0" fmla="*/ 0 w 64"/>
                <a:gd name="T1" fmla="*/ 0 h 80"/>
                <a:gd name="T2" fmla="*/ 2147483647 w 64"/>
                <a:gd name="T3" fmla="*/ 2147483647 h 80"/>
                <a:gd name="T4" fmla="*/ 2147483647 w 64"/>
                <a:gd name="T5" fmla="*/ 2147483647 h 80"/>
                <a:gd name="T6" fmla="*/ 2147483647 w 64"/>
                <a:gd name="T7" fmla="*/ 2147483647 h 80"/>
                <a:gd name="T8" fmla="*/ 2147483647 w 64"/>
                <a:gd name="T9" fmla="*/ 214748364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33" name="Freeform 52"/>
            <p:cNvSpPr>
              <a:spLocks/>
            </p:cNvSpPr>
            <p:nvPr/>
          </p:nvSpPr>
          <p:spPr bwMode="auto">
            <a:xfrm flipH="1">
              <a:off x="2154238" y="3373438"/>
              <a:ext cx="30162" cy="38100"/>
            </a:xfrm>
            <a:custGeom>
              <a:avLst/>
              <a:gdLst>
                <a:gd name="T0" fmla="*/ 0 w 64"/>
                <a:gd name="T1" fmla="*/ 0 h 80"/>
                <a:gd name="T2" fmla="*/ 2147483647 w 64"/>
                <a:gd name="T3" fmla="*/ 2147483647 h 80"/>
                <a:gd name="T4" fmla="*/ 2147483647 w 64"/>
                <a:gd name="T5" fmla="*/ 2147483647 h 80"/>
                <a:gd name="T6" fmla="*/ 2147483647 w 64"/>
                <a:gd name="T7" fmla="*/ 2147483647 h 80"/>
                <a:gd name="T8" fmla="*/ 2147483647 w 64"/>
                <a:gd name="T9" fmla="*/ 214748364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234" name="Group 53"/>
            <p:cNvGrpSpPr>
              <a:grpSpLocks/>
            </p:cNvGrpSpPr>
            <p:nvPr/>
          </p:nvGrpSpPr>
          <p:grpSpPr bwMode="auto">
            <a:xfrm>
              <a:off x="1973263" y="3041650"/>
              <a:ext cx="131762" cy="344488"/>
              <a:chOff x="1169" y="706"/>
              <a:chExt cx="233" cy="693"/>
            </a:xfrm>
          </p:grpSpPr>
          <p:sp>
            <p:nvSpPr>
              <p:cNvPr id="9361" name="Line 54"/>
              <p:cNvSpPr>
                <a:spLocks noChangeShapeType="1"/>
              </p:cNvSpPr>
              <p:nvPr/>
            </p:nvSpPr>
            <p:spPr bwMode="auto">
              <a:xfrm>
                <a:off x="1276" y="1037"/>
                <a:ext cx="10" cy="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62" name="Freeform 55"/>
              <p:cNvSpPr>
                <a:spLocks/>
              </p:cNvSpPr>
              <p:nvPr/>
            </p:nvSpPr>
            <p:spPr bwMode="auto">
              <a:xfrm>
                <a:off x="1286" y="976"/>
                <a:ext cx="116" cy="165"/>
              </a:xfrm>
              <a:custGeom>
                <a:avLst/>
                <a:gdLst>
                  <a:gd name="T0" fmla="*/ 0 w 116"/>
                  <a:gd name="T1" fmla="*/ 245 h 160"/>
                  <a:gd name="T2" fmla="*/ 102 w 116"/>
                  <a:gd name="T3" fmla="*/ 0 h 160"/>
                  <a:gd name="T4" fmla="*/ 75 w 116"/>
                  <a:gd name="T5" fmla="*/ 146 h 160"/>
                  <a:gd name="T6" fmla="*/ 32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63" name="Freeform 56"/>
              <p:cNvSpPr>
                <a:spLocks/>
              </p:cNvSpPr>
              <p:nvPr/>
            </p:nvSpPr>
            <p:spPr bwMode="auto">
              <a:xfrm flipH="1">
                <a:off x="1169" y="1014"/>
                <a:ext cx="111" cy="181"/>
              </a:xfrm>
              <a:custGeom>
                <a:avLst/>
                <a:gdLst>
                  <a:gd name="T0" fmla="*/ 0 w 116"/>
                  <a:gd name="T1" fmla="*/ 899 h 160"/>
                  <a:gd name="T2" fmla="*/ 55 w 116"/>
                  <a:gd name="T3" fmla="*/ 0 h 160"/>
                  <a:gd name="T4" fmla="*/ 41 w 116"/>
                  <a:gd name="T5" fmla="*/ 538 h 160"/>
                  <a:gd name="T6" fmla="*/ 18 w 116"/>
                  <a:gd name="T7" fmla="*/ 741 h 160"/>
                  <a:gd name="T8" fmla="*/ 0 w 116"/>
                  <a:gd name="T9" fmla="*/ 89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364" name="Group 57"/>
              <p:cNvGrpSpPr>
                <a:grpSpLocks/>
              </p:cNvGrpSpPr>
              <p:nvPr/>
            </p:nvGrpSpPr>
            <p:grpSpPr bwMode="auto">
              <a:xfrm>
                <a:off x="1283" y="1239"/>
                <a:ext cx="83" cy="146"/>
                <a:chOff x="1218" y="2475"/>
                <a:chExt cx="83" cy="146"/>
              </a:xfrm>
            </p:grpSpPr>
            <p:sp>
              <p:nvSpPr>
                <p:cNvPr id="9382" name="Freeform 58"/>
                <p:cNvSpPr>
                  <a:spLocks/>
                </p:cNvSpPr>
                <p:nvPr/>
              </p:nvSpPr>
              <p:spPr bwMode="auto">
                <a:xfrm>
                  <a:off x="1221" y="2475"/>
                  <a:ext cx="80" cy="96"/>
                </a:xfrm>
                <a:custGeom>
                  <a:avLst/>
                  <a:gdLst>
                    <a:gd name="T0" fmla="*/ 0 w 64"/>
                    <a:gd name="T1" fmla="*/ 0 h 80"/>
                    <a:gd name="T2" fmla="*/ 270 w 64"/>
                    <a:gd name="T3" fmla="*/ 210 h 80"/>
                    <a:gd name="T4" fmla="*/ 635 w 64"/>
                    <a:gd name="T5" fmla="*/ 266 h 80"/>
                    <a:gd name="T6" fmla="*/ 743 w 64"/>
                    <a:gd name="T7" fmla="*/ 474 h 80"/>
                    <a:gd name="T8" fmla="*/ 1454 w 64"/>
                    <a:gd name="T9" fmla="*/ 102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83" name="Freeform 59"/>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84" name="Freeform 60"/>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9365" name="Group 61"/>
              <p:cNvGrpSpPr>
                <a:grpSpLocks/>
              </p:cNvGrpSpPr>
              <p:nvPr/>
            </p:nvGrpSpPr>
            <p:grpSpPr bwMode="auto">
              <a:xfrm flipH="1">
                <a:off x="1204" y="1240"/>
                <a:ext cx="83" cy="146"/>
                <a:chOff x="1218" y="2475"/>
                <a:chExt cx="83" cy="146"/>
              </a:xfrm>
            </p:grpSpPr>
            <p:sp>
              <p:nvSpPr>
                <p:cNvPr id="9379" name="Freeform 62"/>
                <p:cNvSpPr>
                  <a:spLocks/>
                </p:cNvSpPr>
                <p:nvPr/>
              </p:nvSpPr>
              <p:spPr bwMode="auto">
                <a:xfrm>
                  <a:off x="1221" y="2475"/>
                  <a:ext cx="80" cy="96"/>
                </a:xfrm>
                <a:custGeom>
                  <a:avLst/>
                  <a:gdLst>
                    <a:gd name="T0" fmla="*/ 0 w 64"/>
                    <a:gd name="T1" fmla="*/ 0 h 80"/>
                    <a:gd name="T2" fmla="*/ 270 w 64"/>
                    <a:gd name="T3" fmla="*/ 210 h 80"/>
                    <a:gd name="T4" fmla="*/ 635 w 64"/>
                    <a:gd name="T5" fmla="*/ 266 h 80"/>
                    <a:gd name="T6" fmla="*/ 743 w 64"/>
                    <a:gd name="T7" fmla="*/ 474 h 80"/>
                    <a:gd name="T8" fmla="*/ 1454 w 64"/>
                    <a:gd name="T9" fmla="*/ 1028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80" name="Freeform 63"/>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81" name="Freeform 64"/>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9366" name="Freeform 65"/>
              <p:cNvSpPr>
                <a:spLocks/>
              </p:cNvSpPr>
              <p:nvPr/>
            </p:nvSpPr>
            <p:spPr bwMode="auto">
              <a:xfrm>
                <a:off x="1292" y="823"/>
                <a:ext cx="84" cy="165"/>
              </a:xfrm>
              <a:custGeom>
                <a:avLst/>
                <a:gdLst>
                  <a:gd name="T0" fmla="*/ 0 w 116"/>
                  <a:gd name="T1" fmla="*/ 245 h 160"/>
                  <a:gd name="T2" fmla="*/ 1 w 116"/>
                  <a:gd name="T3" fmla="*/ 0 h 160"/>
                  <a:gd name="T4" fmla="*/ 1 w 116"/>
                  <a:gd name="T5" fmla="*/ 146 h 160"/>
                  <a:gd name="T6" fmla="*/ 1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367" name="Freeform 66"/>
              <p:cNvSpPr>
                <a:spLocks/>
              </p:cNvSpPr>
              <p:nvPr/>
            </p:nvSpPr>
            <p:spPr bwMode="auto">
              <a:xfrm flipH="1">
                <a:off x="1202" y="861"/>
                <a:ext cx="84" cy="165"/>
              </a:xfrm>
              <a:custGeom>
                <a:avLst/>
                <a:gdLst>
                  <a:gd name="T0" fmla="*/ 0 w 116"/>
                  <a:gd name="T1" fmla="*/ 245 h 160"/>
                  <a:gd name="T2" fmla="*/ 1 w 116"/>
                  <a:gd name="T3" fmla="*/ 0 h 160"/>
                  <a:gd name="T4" fmla="*/ 1 w 116"/>
                  <a:gd name="T5" fmla="*/ 146 h 160"/>
                  <a:gd name="T6" fmla="*/ 1 w 116"/>
                  <a:gd name="T7" fmla="*/ 204 h 160"/>
                  <a:gd name="T8" fmla="*/ 0 w 116"/>
                  <a:gd name="T9" fmla="*/ 24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368" name="Group 67"/>
              <p:cNvGrpSpPr>
                <a:grpSpLocks/>
              </p:cNvGrpSpPr>
              <p:nvPr/>
            </p:nvGrpSpPr>
            <p:grpSpPr bwMode="auto">
              <a:xfrm>
                <a:off x="1171" y="706"/>
                <a:ext cx="118" cy="130"/>
                <a:chOff x="3726" y="1394"/>
                <a:chExt cx="1083" cy="1053"/>
              </a:xfrm>
            </p:grpSpPr>
            <p:sp>
              <p:nvSpPr>
                <p:cNvPr id="9370" name="Oval 68"/>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71" name="Oval 69"/>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72" name="Oval 70"/>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73" name="Oval 71"/>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74" name="Oval 72"/>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75" name="Oval 73"/>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9376" name="Oval 74"/>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77" name="Oval 75"/>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sp>
              <p:nvSpPr>
                <p:cNvPr id="9378" name="Oval 76"/>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CH" altLang="de-DE"/>
                </a:p>
              </p:txBody>
            </p:sp>
          </p:grpSp>
          <p:sp>
            <p:nvSpPr>
              <p:cNvPr id="9369" name="Arc 77"/>
              <p:cNvSpPr>
                <a:spLocks/>
              </p:cNvSpPr>
              <p:nvPr/>
            </p:nvSpPr>
            <p:spPr bwMode="auto">
              <a:xfrm rot="17211774" flipV="1">
                <a:off x="1068" y="930"/>
                <a:ext cx="334" cy="121"/>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9254" name="Arc 7"/>
            <p:cNvSpPr>
              <a:spLocks/>
            </p:cNvSpPr>
            <p:nvPr/>
          </p:nvSpPr>
          <p:spPr bwMode="auto">
            <a:xfrm rot="11245196" flipV="1">
              <a:off x="1770063" y="3144838"/>
              <a:ext cx="320675" cy="2063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55" name="Arc 8"/>
            <p:cNvSpPr>
              <a:spLocks/>
            </p:cNvSpPr>
            <p:nvPr/>
          </p:nvSpPr>
          <p:spPr bwMode="auto">
            <a:xfrm rot="1480644" flipV="1">
              <a:off x="1849438" y="3362325"/>
              <a:ext cx="274637" cy="171450"/>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56" name="Line 78"/>
            <p:cNvSpPr>
              <a:spLocks noChangeShapeType="1"/>
            </p:cNvSpPr>
            <p:nvPr/>
          </p:nvSpPr>
          <p:spPr bwMode="auto">
            <a:xfrm flipV="1">
              <a:off x="2046288" y="3397250"/>
              <a:ext cx="258762" cy="0"/>
            </a:xfrm>
            <a:prstGeom prst="line">
              <a:avLst/>
            </a:prstGeom>
            <a:noFill/>
            <a:ln w="12700">
              <a:solidFill>
                <a:srgbClr val="FF00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9257" name="Rectangle 4">
            <a:hlinkClick r:id="rId4" tooltip="Fotos Freie Betriebe H.J.Koch, Glüsingen, 2002"/>
          </p:cNvPr>
          <p:cNvSpPr>
            <a:spLocks noChangeArrowheads="1"/>
          </p:cNvSpPr>
          <p:nvPr/>
        </p:nvSpPr>
        <p:spPr bwMode="auto">
          <a:xfrm>
            <a:off x="2731866" y="5005388"/>
            <a:ext cx="19832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r>
              <a:rPr lang="de-DE" altLang="de-DE" b="1" dirty="0">
                <a:solidFill>
                  <a:srgbClr val="009900"/>
                </a:solidFill>
              </a:rPr>
              <a:t>Intensive </a:t>
            </a:r>
            <a:r>
              <a:rPr lang="de-DE" altLang="de-DE" b="1" dirty="0" smtClean="0">
                <a:solidFill>
                  <a:srgbClr val="009900"/>
                </a:solidFill>
              </a:rPr>
              <a:t>Quelle </a:t>
            </a:r>
            <a:r>
              <a:rPr lang="de-DE" altLang="de-DE" b="1" dirty="0">
                <a:solidFill>
                  <a:schemeClr val="tx2"/>
                </a:solidFill>
              </a:rPr>
              <a:t>u</a:t>
            </a:r>
            <a:r>
              <a:rPr lang="de-DE" altLang="de-DE" b="1" dirty="0" smtClean="0">
                <a:solidFill>
                  <a:schemeClr val="tx2"/>
                </a:solidFill>
              </a:rPr>
              <a:t>nd Senke</a:t>
            </a:r>
            <a:r>
              <a:rPr lang="de-DE" altLang="de-DE" b="1" dirty="0">
                <a:solidFill>
                  <a:schemeClr val="tx2"/>
                </a:solidFill>
              </a:rPr>
              <a:t/>
            </a:r>
            <a:br>
              <a:rPr lang="de-DE" altLang="de-DE" b="1" dirty="0">
                <a:solidFill>
                  <a:schemeClr val="tx2"/>
                </a:solidFill>
              </a:rPr>
            </a:br>
            <a:r>
              <a:rPr lang="de-DE" altLang="de-DE" b="1" dirty="0">
                <a:solidFill>
                  <a:schemeClr val="tx2"/>
                </a:solidFill>
              </a:rPr>
              <a:t>von org. Kohlenstoff</a:t>
            </a:r>
          </a:p>
        </p:txBody>
      </p:sp>
      <p:sp>
        <p:nvSpPr>
          <p:cNvPr id="9258" name="Rectangle 4">
            <a:hlinkClick r:id="rId4" tooltip="Fotos Freie Betriebe H.J.Koch, Glüsingen, 2002"/>
          </p:cNvPr>
          <p:cNvSpPr>
            <a:spLocks noChangeArrowheads="1"/>
          </p:cNvSpPr>
          <p:nvPr/>
        </p:nvSpPr>
        <p:spPr bwMode="auto">
          <a:xfrm>
            <a:off x="6453952" y="2924175"/>
            <a:ext cx="747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r>
              <a:rPr lang="de-DE" altLang="de-DE" b="1" dirty="0" smtClean="0">
                <a:solidFill>
                  <a:schemeClr val="tx2"/>
                </a:solidFill>
              </a:rPr>
              <a:t>Pyrolyse</a:t>
            </a:r>
            <a:endParaRPr lang="de-DE" altLang="de-DE" b="1" dirty="0">
              <a:solidFill>
                <a:schemeClr val="tx2"/>
              </a:solidFill>
            </a:endParaRPr>
          </a:p>
        </p:txBody>
      </p:sp>
      <p:sp>
        <p:nvSpPr>
          <p:cNvPr id="9259" name="Rectangle 4">
            <a:hlinkClick r:id="rId4" tooltip="Fotos Freie Betriebe H.J.Koch, Glüsingen, 2002"/>
          </p:cNvPr>
          <p:cNvSpPr>
            <a:spLocks noChangeArrowheads="1"/>
          </p:cNvSpPr>
          <p:nvPr/>
        </p:nvSpPr>
        <p:spPr bwMode="auto">
          <a:xfrm>
            <a:off x="5767388" y="3108325"/>
            <a:ext cx="109061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r>
              <a:rPr lang="de-DE" altLang="de-DE" b="1" dirty="0">
                <a:solidFill>
                  <a:schemeClr val="tx2"/>
                </a:solidFill>
              </a:rPr>
              <a:t>Fermentation</a:t>
            </a:r>
          </a:p>
        </p:txBody>
      </p:sp>
      <p:sp>
        <p:nvSpPr>
          <p:cNvPr id="2" name="Rectangle 4">
            <a:hlinkClick r:id="rId4" tooltip="Fotos Freie Betriebe H.J.Koch, Glüsingen, 2002"/>
          </p:cNvPr>
          <p:cNvSpPr>
            <a:spLocks noChangeArrowheads="1"/>
          </p:cNvSpPr>
          <p:nvPr/>
        </p:nvSpPr>
        <p:spPr bwMode="auto">
          <a:xfrm>
            <a:off x="5595198" y="2197100"/>
            <a:ext cx="94128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de-DE" sz="1050" dirty="0" smtClean="0">
                <a:solidFill>
                  <a:schemeClr val="tx2"/>
                </a:solidFill>
                <a:latin typeface="+mj-lt"/>
              </a:rPr>
              <a:t>C-freies </a:t>
            </a:r>
            <a:r>
              <a:rPr lang="de-DE" sz="1050" dirty="0">
                <a:solidFill>
                  <a:schemeClr val="tx2"/>
                </a:solidFill>
                <a:latin typeface="+mj-lt"/>
              </a:rPr>
              <a:t>Gas</a:t>
            </a:r>
          </a:p>
        </p:txBody>
      </p:sp>
      <p:sp>
        <p:nvSpPr>
          <p:cNvPr id="9261" name="Arc 111"/>
          <p:cNvSpPr>
            <a:spLocks/>
          </p:cNvSpPr>
          <p:nvPr/>
        </p:nvSpPr>
        <p:spPr bwMode="auto">
          <a:xfrm rot="3967017" flipH="1" flipV="1">
            <a:off x="4732338" y="3403600"/>
            <a:ext cx="649287" cy="328613"/>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62" name="Arc 111"/>
          <p:cNvSpPr>
            <a:spLocks/>
          </p:cNvSpPr>
          <p:nvPr/>
        </p:nvSpPr>
        <p:spPr bwMode="auto">
          <a:xfrm rot="-3052896" flipH="1" flipV="1">
            <a:off x="5852319" y="3191669"/>
            <a:ext cx="1038225" cy="598487"/>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63" name="Rectangle 122">
            <a:hlinkClick r:id="rId4" tooltip="Fotos Freie Betriebe H.J.Koch, Glüsingen, 2002"/>
          </p:cNvPr>
          <p:cNvSpPr>
            <a:spLocks noChangeArrowheads="1"/>
          </p:cNvSpPr>
          <p:nvPr/>
        </p:nvSpPr>
        <p:spPr bwMode="auto">
          <a:xfrm>
            <a:off x="5132388" y="3802063"/>
            <a:ext cx="9540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DE" altLang="de-DE" b="1" dirty="0">
                <a:solidFill>
                  <a:schemeClr val="tx2"/>
                </a:solidFill>
              </a:rPr>
              <a:t>Terra </a:t>
            </a:r>
            <a:r>
              <a:rPr lang="de-DE" altLang="de-DE" b="1" dirty="0" err="1">
                <a:solidFill>
                  <a:schemeClr val="tx2"/>
                </a:solidFill>
              </a:rPr>
              <a:t>Preta</a:t>
            </a:r>
            <a:endParaRPr lang="de-DE" altLang="de-DE" b="1" dirty="0">
              <a:solidFill>
                <a:schemeClr val="tx2"/>
              </a:solidFill>
            </a:endParaRPr>
          </a:p>
        </p:txBody>
      </p:sp>
      <p:sp>
        <p:nvSpPr>
          <p:cNvPr id="9264" name="Arc 111"/>
          <p:cNvSpPr>
            <a:spLocks/>
          </p:cNvSpPr>
          <p:nvPr/>
        </p:nvSpPr>
        <p:spPr bwMode="auto">
          <a:xfrm rot="-3355100" flipH="1" flipV="1">
            <a:off x="5901532" y="3448844"/>
            <a:ext cx="539750" cy="280987"/>
          </a:xfrm>
          <a:custGeom>
            <a:avLst/>
            <a:gdLst>
              <a:gd name="T0" fmla="*/ 0 w 31981"/>
              <a:gd name="T1" fmla="*/ 2147483647 h 21600"/>
              <a:gd name="T2" fmla="*/ 2147483647 w 31981"/>
              <a:gd name="T3" fmla="*/ 2147483647 h 21600"/>
              <a:gd name="T4" fmla="*/ 2147483647 w 31981"/>
              <a:gd name="T5" fmla="*/ 2147483647 h 21600"/>
              <a:gd name="T6" fmla="*/ 0 60000 65536"/>
              <a:gd name="T7" fmla="*/ 0 60000 65536"/>
              <a:gd name="T8" fmla="*/ 0 60000 65536"/>
            </a:gdLst>
            <a:ahLst/>
            <a:cxnLst>
              <a:cxn ang="T6">
                <a:pos x="T0" y="T1"/>
              </a:cxn>
              <a:cxn ang="T7">
                <a:pos x="T2" y="T3"/>
              </a:cxn>
              <a:cxn ang="T8">
                <a:pos x="T4" y="T5"/>
              </a:cxn>
            </a:cxnLst>
            <a:rect l="0" t="0" r="r" b="b"/>
            <a:pathLst>
              <a:path w="31981" h="21600" fill="none" extrusionOk="0">
                <a:moveTo>
                  <a:pt x="-1" y="6115"/>
                </a:moveTo>
                <a:cubicBezTo>
                  <a:pt x="4032" y="2194"/>
                  <a:pt x="9435" y="-1"/>
                  <a:pt x="15060" y="0"/>
                </a:cubicBezTo>
                <a:cubicBezTo>
                  <a:pt x="21652" y="0"/>
                  <a:pt x="27883" y="3010"/>
                  <a:pt x="31980" y="8174"/>
                </a:cubicBezTo>
              </a:path>
              <a:path w="31981" h="21600" stroke="0" extrusionOk="0">
                <a:moveTo>
                  <a:pt x="-1" y="6115"/>
                </a:moveTo>
                <a:cubicBezTo>
                  <a:pt x="4032" y="2194"/>
                  <a:pt x="9435" y="-1"/>
                  <a:pt x="15060" y="0"/>
                </a:cubicBezTo>
                <a:cubicBezTo>
                  <a:pt x="21652" y="0"/>
                  <a:pt x="27883" y="3010"/>
                  <a:pt x="31980" y="8174"/>
                </a:cubicBezTo>
                <a:lnTo>
                  <a:pt x="15060" y="21600"/>
                </a:lnTo>
                <a:lnTo>
                  <a:pt x="-1" y="6115"/>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 name="Rechteck 5"/>
          <p:cNvSpPr/>
          <p:nvPr/>
        </p:nvSpPr>
        <p:spPr>
          <a:xfrm rot="18291120">
            <a:off x="6301879" y="3580649"/>
            <a:ext cx="726481" cy="253916"/>
          </a:xfrm>
          <a:prstGeom prst="rect">
            <a:avLst/>
          </a:prstGeom>
        </p:spPr>
        <p:txBody>
          <a:bodyPr wrap="none">
            <a:spAutoFit/>
          </a:bodyPr>
          <a:lstStyle/>
          <a:p>
            <a:pPr algn="ctr" eaLnBrk="0" hangingPunct="0">
              <a:defRPr/>
            </a:pPr>
            <a:r>
              <a:rPr lang="de-DE" sz="1050" dirty="0" err="1" smtClean="0">
                <a:solidFill>
                  <a:schemeClr val="tx2"/>
                </a:solidFill>
                <a:latin typeface="+mn-lt"/>
              </a:rPr>
              <a:t>BioKohle</a:t>
            </a:r>
            <a:endParaRPr lang="de-DE" sz="1050" dirty="0">
              <a:solidFill>
                <a:schemeClr val="tx2"/>
              </a:solidFill>
              <a:latin typeface="+mn-lt"/>
            </a:endParaRPr>
          </a:p>
        </p:txBody>
      </p:sp>
      <p:sp>
        <p:nvSpPr>
          <p:cNvPr id="566" name="Rechteck 565"/>
          <p:cNvSpPr/>
          <p:nvPr/>
        </p:nvSpPr>
        <p:spPr>
          <a:xfrm>
            <a:off x="5627458" y="2571750"/>
            <a:ext cx="835486" cy="253916"/>
          </a:xfrm>
          <a:prstGeom prst="rect">
            <a:avLst/>
          </a:prstGeom>
        </p:spPr>
        <p:txBody>
          <a:bodyPr wrap="none">
            <a:spAutoFit/>
          </a:bodyPr>
          <a:lstStyle/>
          <a:p>
            <a:pPr algn="ctr" eaLnBrk="0" hangingPunct="0">
              <a:defRPr/>
            </a:pPr>
            <a:r>
              <a:rPr lang="de-DE" sz="1050" dirty="0">
                <a:solidFill>
                  <a:schemeClr val="tx2"/>
                </a:solidFill>
                <a:latin typeface="+mn-lt"/>
              </a:rPr>
              <a:t>Org. </a:t>
            </a:r>
            <a:r>
              <a:rPr lang="de-DE" sz="1050" dirty="0" smtClean="0">
                <a:solidFill>
                  <a:schemeClr val="tx2"/>
                </a:solidFill>
                <a:latin typeface="+mn-lt"/>
              </a:rPr>
              <a:t>Reste</a:t>
            </a:r>
            <a:endParaRPr lang="de-DE" sz="1050" dirty="0">
              <a:solidFill>
                <a:schemeClr val="tx2"/>
              </a:solidFill>
              <a:latin typeface="+mn-lt"/>
            </a:endParaRPr>
          </a:p>
        </p:txBody>
      </p:sp>
      <p:sp>
        <p:nvSpPr>
          <p:cNvPr id="9267" name="Textfeld 1"/>
          <p:cNvSpPr txBox="1">
            <a:spLocks noChangeArrowheads="1"/>
          </p:cNvSpPr>
          <p:nvPr/>
        </p:nvSpPr>
        <p:spPr bwMode="auto">
          <a:xfrm>
            <a:off x="2241550" y="2435225"/>
            <a:ext cx="35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r>
              <a:rPr lang="de-CH" altLang="de-DE" sz="1800" b="1">
                <a:solidFill>
                  <a:srgbClr val="009900"/>
                </a:solidFill>
                <a:sym typeface="Symbol" pitchFamily="18" charset="2"/>
              </a:rPr>
              <a:t></a:t>
            </a:r>
            <a:endParaRPr lang="de-CH" altLang="de-DE" b="1">
              <a:solidFill>
                <a:srgbClr val="009900"/>
              </a:solidFill>
            </a:endParaRPr>
          </a:p>
        </p:txBody>
      </p:sp>
      <p:sp>
        <p:nvSpPr>
          <p:cNvPr id="9268" name="Textfeld 330"/>
          <p:cNvSpPr txBox="1">
            <a:spLocks noChangeArrowheads="1"/>
          </p:cNvSpPr>
          <p:nvPr/>
        </p:nvSpPr>
        <p:spPr bwMode="auto">
          <a:xfrm>
            <a:off x="3676650" y="2435225"/>
            <a:ext cx="528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r>
              <a:rPr lang="de-CH" altLang="de-DE" sz="1800" b="1" dirty="0">
                <a:solidFill>
                  <a:srgbClr val="009900"/>
                </a:solidFill>
                <a:sym typeface="Symbol" pitchFamily="18" charset="2"/>
              </a:rPr>
              <a:t></a:t>
            </a:r>
            <a:endParaRPr lang="de-CH" altLang="de-DE" sz="1800" b="1" dirty="0">
              <a:solidFill>
                <a:srgbClr val="009900"/>
              </a:solidFill>
            </a:endParaRPr>
          </a:p>
        </p:txBody>
      </p:sp>
      <p:sp>
        <p:nvSpPr>
          <p:cNvPr id="9269" name="Textfeld 332"/>
          <p:cNvSpPr txBox="1">
            <a:spLocks noChangeArrowheads="1"/>
          </p:cNvSpPr>
          <p:nvPr/>
        </p:nvSpPr>
        <p:spPr bwMode="auto">
          <a:xfrm>
            <a:off x="2259013" y="3406775"/>
            <a:ext cx="35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r>
              <a:rPr lang="de-CH" altLang="de-DE" sz="1800" b="1">
                <a:solidFill>
                  <a:srgbClr val="000000"/>
                </a:solidFill>
                <a:sym typeface="Symbol" pitchFamily="18" charset="2"/>
              </a:rPr>
              <a:t></a:t>
            </a:r>
            <a:endParaRPr lang="de-CH" altLang="de-DE" b="1">
              <a:solidFill>
                <a:srgbClr val="000000"/>
              </a:solidFill>
            </a:endParaRPr>
          </a:p>
        </p:txBody>
      </p:sp>
      <p:sp>
        <p:nvSpPr>
          <p:cNvPr id="9270" name="Textfeld 333"/>
          <p:cNvSpPr txBox="1">
            <a:spLocks noChangeArrowheads="1"/>
          </p:cNvSpPr>
          <p:nvPr/>
        </p:nvSpPr>
        <p:spPr bwMode="auto">
          <a:xfrm>
            <a:off x="3743325" y="3406775"/>
            <a:ext cx="528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r>
              <a:rPr lang="de-CH" altLang="de-DE" sz="1800" b="1" dirty="0">
                <a:solidFill>
                  <a:srgbClr val="000000"/>
                </a:solidFill>
                <a:sym typeface="Symbol" pitchFamily="18" charset="2"/>
              </a:rPr>
              <a:t></a:t>
            </a:r>
            <a:endParaRPr lang="de-CH" altLang="de-DE" sz="1800" b="1" dirty="0">
              <a:solidFill>
                <a:srgbClr val="000000"/>
              </a:solidFill>
            </a:endParaRPr>
          </a:p>
        </p:txBody>
      </p:sp>
      <p:sp>
        <p:nvSpPr>
          <p:cNvPr id="9271" name="Textfeld 334"/>
          <p:cNvSpPr txBox="1">
            <a:spLocks noChangeArrowheads="1"/>
          </p:cNvSpPr>
          <p:nvPr/>
        </p:nvSpPr>
        <p:spPr bwMode="auto">
          <a:xfrm>
            <a:off x="6591300" y="2435225"/>
            <a:ext cx="36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r>
              <a:rPr lang="de-CH" altLang="de-DE" sz="1800" b="1">
                <a:solidFill>
                  <a:srgbClr val="0066FF"/>
                </a:solidFill>
                <a:sym typeface="Symbol" pitchFamily="18" charset="2"/>
              </a:rPr>
              <a:t></a:t>
            </a:r>
            <a:endParaRPr lang="de-CH" altLang="de-DE" b="1">
              <a:solidFill>
                <a:srgbClr val="0066FF"/>
              </a:solidFill>
            </a:endParaRPr>
          </a:p>
        </p:txBody>
      </p:sp>
      <p:sp>
        <p:nvSpPr>
          <p:cNvPr id="9275" name="Rectangle 4">
            <a:hlinkClick r:id="rId4" tooltip="Fotos Freie Betriebe H.J.Koch, Glüsingen, 2002"/>
          </p:cNvPr>
          <p:cNvSpPr>
            <a:spLocks noChangeArrowheads="1"/>
          </p:cNvSpPr>
          <p:nvPr/>
        </p:nvSpPr>
        <p:spPr bwMode="auto">
          <a:xfrm>
            <a:off x="7513811" y="2085975"/>
            <a:ext cx="1363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r>
              <a:rPr lang="de-DE" altLang="de-DE" b="1" dirty="0" smtClean="0">
                <a:solidFill>
                  <a:schemeClr val="tx2"/>
                </a:solidFill>
              </a:rPr>
              <a:t>Kohlenstoff-freies</a:t>
            </a:r>
            <a:r>
              <a:rPr lang="de-DE" altLang="de-DE" b="1" dirty="0">
                <a:solidFill>
                  <a:schemeClr val="tx2"/>
                </a:solidFill>
              </a:rPr>
              <a:t/>
            </a:r>
            <a:br>
              <a:rPr lang="de-DE" altLang="de-DE" b="1" dirty="0">
                <a:solidFill>
                  <a:schemeClr val="tx2"/>
                </a:solidFill>
              </a:rPr>
            </a:br>
            <a:r>
              <a:rPr lang="de-DE" altLang="de-DE" b="1" dirty="0" smtClean="0">
                <a:solidFill>
                  <a:schemeClr val="tx2"/>
                </a:solidFill>
              </a:rPr>
              <a:t>Brennbares Gas</a:t>
            </a:r>
          </a:p>
          <a:p>
            <a:pPr algn="ctr"/>
            <a:r>
              <a:rPr lang="de-DE" altLang="de-DE" b="1" dirty="0" smtClean="0">
                <a:solidFill>
                  <a:schemeClr val="tx2"/>
                </a:solidFill>
              </a:rPr>
              <a:t>Wasserstoff...</a:t>
            </a:r>
            <a:endParaRPr lang="de-DE" altLang="de-DE" b="1" dirty="0">
              <a:solidFill>
                <a:schemeClr val="tx2"/>
              </a:solidFill>
            </a:endParaRPr>
          </a:p>
        </p:txBody>
      </p:sp>
      <p:sp>
        <p:nvSpPr>
          <p:cNvPr id="9276" name="Rectangle 122">
            <a:hlinkClick r:id="rId4" tooltip="Fotos Freie Betriebe H.J.Koch, Glüsingen, 2002"/>
          </p:cNvPr>
          <p:cNvSpPr>
            <a:spLocks noChangeArrowheads="1"/>
          </p:cNvSpPr>
          <p:nvPr/>
        </p:nvSpPr>
        <p:spPr bwMode="auto">
          <a:xfrm>
            <a:off x="7319470" y="3215530"/>
            <a:ext cx="16662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r>
              <a:rPr lang="de-DE" altLang="de-DE" b="1" dirty="0" smtClean="0">
                <a:solidFill>
                  <a:schemeClr val="tx2"/>
                </a:solidFill>
              </a:rPr>
              <a:t>Organische</a:t>
            </a:r>
            <a:br>
              <a:rPr lang="de-DE" altLang="de-DE" b="1" dirty="0" smtClean="0">
                <a:solidFill>
                  <a:schemeClr val="tx2"/>
                </a:solidFill>
              </a:rPr>
            </a:br>
            <a:r>
              <a:rPr lang="de-DE" altLang="de-DE" b="1" dirty="0" smtClean="0">
                <a:solidFill>
                  <a:schemeClr val="tx2"/>
                </a:solidFill>
              </a:rPr>
              <a:t>Abfallverwertung</a:t>
            </a:r>
            <a:br>
              <a:rPr lang="de-DE" altLang="de-DE" b="1" dirty="0" smtClean="0">
                <a:solidFill>
                  <a:schemeClr val="tx2"/>
                </a:solidFill>
              </a:rPr>
            </a:br>
            <a:r>
              <a:rPr lang="de-DE" altLang="de-DE" b="1" dirty="0" smtClean="0">
                <a:solidFill>
                  <a:schemeClr val="tx2"/>
                </a:solidFill>
              </a:rPr>
              <a:t>ohne CO</a:t>
            </a:r>
            <a:r>
              <a:rPr lang="de-DE" altLang="de-DE" b="1" baseline="-25000" dirty="0" smtClean="0">
                <a:solidFill>
                  <a:schemeClr val="tx2"/>
                </a:solidFill>
              </a:rPr>
              <a:t>2</a:t>
            </a:r>
            <a:r>
              <a:rPr lang="de-DE" altLang="de-DE" b="1" dirty="0" smtClean="0">
                <a:solidFill>
                  <a:schemeClr val="tx2"/>
                </a:solidFill>
              </a:rPr>
              <a:t>-Freisetzung</a:t>
            </a:r>
            <a:endParaRPr lang="de-DE" altLang="de-DE" b="1" dirty="0">
              <a:solidFill>
                <a:schemeClr val="tx2"/>
              </a:solidFill>
            </a:endParaRPr>
          </a:p>
        </p:txBody>
      </p:sp>
      <p:sp>
        <p:nvSpPr>
          <p:cNvPr id="9277" name="Rectangle 122">
            <a:hlinkClick r:id="rId4" tooltip="Fotos Freie Betriebe H.J.Koch, Glüsingen, 2002"/>
          </p:cNvPr>
          <p:cNvSpPr>
            <a:spLocks noChangeArrowheads="1"/>
          </p:cNvSpPr>
          <p:nvPr/>
        </p:nvSpPr>
        <p:spPr bwMode="auto">
          <a:xfrm>
            <a:off x="1960184" y="3813175"/>
            <a:ext cx="1984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DE" altLang="de-DE" b="1" dirty="0" smtClean="0">
                <a:solidFill>
                  <a:srgbClr val="009900"/>
                </a:solidFill>
              </a:rPr>
              <a:t>C-Bindung in</a:t>
            </a:r>
            <a:br>
              <a:rPr lang="de-DE" altLang="de-DE" b="1" dirty="0" smtClean="0">
                <a:solidFill>
                  <a:srgbClr val="009900"/>
                </a:solidFill>
              </a:rPr>
            </a:br>
            <a:r>
              <a:rPr lang="de-DE" altLang="de-DE" b="1" dirty="0" smtClean="0">
                <a:solidFill>
                  <a:srgbClr val="009900"/>
                </a:solidFill>
              </a:rPr>
              <a:t>Pflanze-Boden-Interaktion</a:t>
            </a:r>
            <a:endParaRPr lang="de-DE" altLang="de-DE" b="1" dirty="0">
              <a:solidFill>
                <a:srgbClr val="009900"/>
              </a:solidFill>
            </a:endParaRPr>
          </a:p>
        </p:txBody>
      </p:sp>
      <p:cxnSp>
        <p:nvCxnSpPr>
          <p:cNvPr id="9279" name="Gerade Verbindung mit Pfeil 39"/>
          <p:cNvCxnSpPr>
            <a:cxnSpLocks noChangeShapeType="1"/>
          </p:cNvCxnSpPr>
          <p:nvPr/>
        </p:nvCxnSpPr>
        <p:spPr bwMode="auto">
          <a:xfrm>
            <a:off x="1543050" y="2717800"/>
            <a:ext cx="214313" cy="185738"/>
          </a:xfrm>
          <a:prstGeom prst="straightConnector1">
            <a:avLst/>
          </a:prstGeom>
          <a:noFill/>
          <a:ln w="12700">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9" name="Rectangle 4">
            <a:hlinkClick r:id="rId4" tooltip="Fotos Freie Betriebe H.J.Koch, Glüsingen, 2002"/>
          </p:cNvPr>
          <p:cNvSpPr>
            <a:spLocks noChangeArrowheads="1"/>
          </p:cNvSpPr>
          <p:nvPr/>
        </p:nvSpPr>
        <p:spPr bwMode="auto">
          <a:xfrm>
            <a:off x="1308213" y="2443163"/>
            <a:ext cx="43633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de-DE" sz="1050" dirty="0">
                <a:solidFill>
                  <a:srgbClr val="009900"/>
                </a:solidFill>
                <a:latin typeface="+mj-lt"/>
              </a:rPr>
              <a:t>CO</a:t>
            </a:r>
            <a:r>
              <a:rPr lang="de-DE" sz="1050" baseline="-25000" dirty="0">
                <a:solidFill>
                  <a:srgbClr val="009900"/>
                </a:solidFill>
                <a:latin typeface="+mj-lt"/>
              </a:rPr>
              <a:t>2</a:t>
            </a:r>
          </a:p>
        </p:txBody>
      </p:sp>
      <p:cxnSp>
        <p:nvCxnSpPr>
          <p:cNvPr id="193" name="Gerade Verbindung mit Pfeil 39"/>
          <p:cNvCxnSpPr>
            <a:cxnSpLocks noChangeShapeType="1"/>
          </p:cNvCxnSpPr>
          <p:nvPr/>
        </p:nvCxnSpPr>
        <p:spPr bwMode="auto">
          <a:xfrm>
            <a:off x="3068112" y="2657475"/>
            <a:ext cx="214313" cy="185738"/>
          </a:xfrm>
          <a:prstGeom prst="straightConnector1">
            <a:avLst/>
          </a:prstGeom>
          <a:noFill/>
          <a:ln w="12700">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41315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2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2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7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2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7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2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2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26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2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2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2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4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27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9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26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p:bldP spid="9236" grpId="0"/>
      <p:bldP spid="9237" grpId="0" animBg="1"/>
      <p:bldP spid="9238" grpId="0" animBg="1"/>
      <p:bldP spid="9239" grpId="0" animBg="1"/>
      <p:bldP spid="9240" grpId="0" animBg="1"/>
      <p:bldP spid="9241" grpId="0" animBg="1"/>
      <p:bldP spid="9242" grpId="0"/>
      <p:bldP spid="9243" grpId="0" animBg="1"/>
      <p:bldP spid="9244" grpId="0" animBg="1"/>
      <p:bldP spid="9246" grpId="0" animBg="1"/>
      <p:bldP spid="9248" grpId="0" animBg="1"/>
      <p:bldP spid="9249" grpId="0" animBg="1"/>
      <p:bldP spid="9257" grpId="0"/>
      <p:bldP spid="9258" grpId="0"/>
      <p:bldP spid="9259" grpId="0"/>
      <p:bldP spid="2" grpId="0"/>
      <p:bldP spid="9261" grpId="0" animBg="1"/>
      <p:bldP spid="9262" grpId="0" animBg="1"/>
      <p:bldP spid="9263" grpId="0"/>
      <p:bldP spid="9264" grpId="0" animBg="1"/>
      <p:bldP spid="6" grpId="0"/>
      <p:bldP spid="566" grpId="0"/>
      <p:bldP spid="9267" grpId="0"/>
      <p:bldP spid="9268" grpId="0"/>
      <p:bldP spid="9269" grpId="0"/>
      <p:bldP spid="9270" grpId="0"/>
      <p:bldP spid="9271" grpId="0"/>
      <p:bldP spid="9275" grpId="0"/>
      <p:bldP spid="9276" grpId="0"/>
      <p:bldP spid="9277" grpId="0"/>
      <p:bldP spid="38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rot="5400000">
            <a:off x="3357925" y="5434916"/>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a:xfrm>
            <a:off x="0" y="525830"/>
            <a:ext cx="9144000" cy="4667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rtlCol="0" anchor="ctr" anchorCtr="0" compatLnSpc="1">
            <a:prstTxWarp prst="textNoShape">
              <a:avLst/>
            </a:prstTxWarp>
            <a:noAutofit/>
          </a:bodyPr>
          <a:lstStyle/>
          <a:p>
            <a:pPr algn="r"/>
            <a:r>
              <a:rPr lang="de-CH" altLang="de-DE" sz="2800" b="1" dirty="0" smtClean="0">
                <a:solidFill>
                  <a:schemeClr val="tx2"/>
                </a:solidFill>
              </a:rPr>
              <a:t>Wasserkreisläufe    </a:t>
            </a:r>
            <a:endParaRPr lang="de-DE" altLang="de-DE" sz="2800" b="1" dirty="0">
              <a:solidFill>
                <a:schemeClr val="tx2"/>
              </a:solidFill>
            </a:endParaRPr>
          </a:p>
        </p:txBody>
      </p:sp>
      <p:sp>
        <p:nvSpPr>
          <p:cNvPr id="122680" name="Line 824"/>
          <p:cNvSpPr>
            <a:spLocks noChangeShapeType="1"/>
          </p:cNvSpPr>
          <p:nvPr/>
        </p:nvSpPr>
        <p:spPr bwMode="auto">
          <a:xfrm>
            <a:off x="2747963" y="1925638"/>
            <a:ext cx="1593850" cy="1231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522538" y="2071688"/>
            <a:ext cx="1635125" cy="12922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576888" y="3295650"/>
            <a:ext cx="1293812" cy="31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578475" y="3533775"/>
            <a:ext cx="1295400" cy="31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638550"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22686" name="Group 830"/>
          <p:cNvGrpSpPr>
            <a:grpSpLocks/>
          </p:cNvGrpSpPr>
          <p:nvPr/>
        </p:nvGrpSpPr>
        <p:grpSpPr bwMode="auto">
          <a:xfrm>
            <a:off x="2997200" y="2339975"/>
            <a:ext cx="3705225" cy="3448050"/>
            <a:chOff x="256" y="1570"/>
            <a:chExt cx="1194" cy="1128"/>
          </a:xfrm>
        </p:grpSpPr>
        <p:sp>
          <p:nvSpPr>
            <p:cNvPr id="5133" name="Oval 831"/>
            <p:cNvSpPr>
              <a:spLocks noChangeArrowheads="1"/>
            </p:cNvSpPr>
            <p:nvPr/>
          </p:nvSpPr>
          <p:spPr bwMode="auto">
            <a:xfrm>
              <a:off x="302" y="1570"/>
              <a:ext cx="1099" cy="112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34" name="Line 832"/>
            <p:cNvSpPr>
              <a:spLocks noChangeShapeType="1"/>
            </p:cNvSpPr>
            <p:nvPr/>
          </p:nvSpPr>
          <p:spPr bwMode="auto">
            <a:xfrm flipV="1">
              <a:off x="256" y="2301"/>
              <a:ext cx="1194"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35" name="Freeform 833"/>
            <p:cNvSpPr>
              <a:spLocks/>
            </p:cNvSpPr>
            <p:nvPr/>
          </p:nvSpPr>
          <p:spPr bwMode="auto">
            <a:xfrm rot="-8195732">
              <a:off x="626" y="2375"/>
              <a:ext cx="122" cy="119"/>
            </a:xfrm>
            <a:custGeom>
              <a:avLst/>
              <a:gdLst>
                <a:gd name="T0" fmla="*/ 0 w 229"/>
                <a:gd name="T1" fmla="*/ 15 h 153"/>
                <a:gd name="T2" fmla="*/ 3 w 229"/>
                <a:gd name="T3" fmla="*/ 2 h 153"/>
                <a:gd name="T4" fmla="*/ 3 w 229"/>
                <a:gd name="T5" fmla="*/ 26 h 153"/>
                <a:gd name="T6" fmla="*/ 5 w 229"/>
                <a:gd name="T7" fmla="*/ 20 h 153"/>
                <a:gd name="T8" fmla="*/ 5 w 229"/>
                <a:gd name="T9" fmla="*/ 34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136" name="Group 834"/>
            <p:cNvGrpSpPr>
              <a:grpSpLocks/>
            </p:cNvGrpSpPr>
            <p:nvPr/>
          </p:nvGrpSpPr>
          <p:grpSpPr bwMode="auto">
            <a:xfrm>
              <a:off x="446" y="2397"/>
              <a:ext cx="188" cy="153"/>
              <a:chOff x="1760" y="1087"/>
              <a:chExt cx="278" cy="225"/>
            </a:xfrm>
          </p:grpSpPr>
          <p:sp>
            <p:nvSpPr>
              <p:cNvPr id="5191"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92"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93"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94"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95"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96"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97"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98"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99"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200"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5137" name="Oval 845"/>
            <p:cNvSpPr>
              <a:spLocks noChangeArrowheads="1"/>
            </p:cNvSpPr>
            <p:nvPr/>
          </p:nvSpPr>
          <p:spPr bwMode="auto">
            <a:xfrm>
              <a:off x="1010" y="2592"/>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38" name="Oval 846"/>
            <p:cNvSpPr>
              <a:spLocks noChangeArrowheads="1"/>
            </p:cNvSpPr>
            <p:nvPr/>
          </p:nvSpPr>
          <p:spPr bwMode="auto">
            <a:xfrm>
              <a:off x="1127" y="2527"/>
              <a:ext cx="28"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39" name="Oval 847"/>
            <p:cNvSpPr>
              <a:spLocks noChangeArrowheads="1"/>
            </p:cNvSpPr>
            <p:nvPr/>
          </p:nvSpPr>
          <p:spPr bwMode="auto">
            <a:xfrm>
              <a:off x="1209" y="2441"/>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40" name="Oval 848"/>
            <p:cNvSpPr>
              <a:spLocks noChangeArrowheads="1"/>
            </p:cNvSpPr>
            <p:nvPr/>
          </p:nvSpPr>
          <p:spPr bwMode="auto">
            <a:xfrm>
              <a:off x="1268" y="2366"/>
              <a:ext cx="27" cy="3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grpSp>
          <p:nvGrpSpPr>
            <p:cNvPr id="5141" name="Group 849"/>
            <p:cNvGrpSpPr>
              <a:grpSpLocks/>
            </p:cNvGrpSpPr>
            <p:nvPr/>
          </p:nvGrpSpPr>
          <p:grpSpPr bwMode="auto">
            <a:xfrm>
              <a:off x="893" y="1810"/>
              <a:ext cx="157" cy="663"/>
              <a:chOff x="1131" y="1940"/>
              <a:chExt cx="174" cy="695"/>
            </a:xfrm>
          </p:grpSpPr>
          <p:grpSp>
            <p:nvGrpSpPr>
              <p:cNvPr id="5167" name="Group 850"/>
              <p:cNvGrpSpPr>
                <a:grpSpLocks/>
              </p:cNvGrpSpPr>
              <p:nvPr/>
            </p:nvGrpSpPr>
            <p:grpSpPr bwMode="auto">
              <a:xfrm>
                <a:off x="1172" y="1940"/>
                <a:ext cx="87" cy="326"/>
                <a:chOff x="1326" y="980"/>
                <a:chExt cx="205" cy="672"/>
              </a:xfrm>
            </p:grpSpPr>
            <p:sp>
              <p:nvSpPr>
                <p:cNvPr id="5179"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0"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1"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2"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3"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4"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5"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6"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7"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8"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89"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90"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grpSp>
          <p:sp>
            <p:nvSpPr>
              <p:cNvPr id="5168" name="Line 863"/>
              <p:cNvSpPr>
                <a:spLocks noChangeShapeType="1"/>
              </p:cNvSpPr>
              <p:nvPr/>
            </p:nvSpPr>
            <p:spPr bwMode="auto">
              <a:xfrm>
                <a:off x="1211" y="1963"/>
                <a:ext cx="10" cy="67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69" name="Freeform 864"/>
              <p:cNvSpPr>
                <a:spLocks/>
              </p:cNvSpPr>
              <p:nvPr/>
            </p:nvSpPr>
            <p:spPr bwMode="auto">
              <a:xfrm>
                <a:off x="1221" y="2212"/>
                <a:ext cx="84" cy="165"/>
              </a:xfrm>
              <a:custGeom>
                <a:avLst/>
                <a:gdLst>
                  <a:gd name="T0" fmla="*/ 0 w 116"/>
                  <a:gd name="T1" fmla="*/ 192 h 160"/>
                  <a:gd name="T2" fmla="*/ 14 w 116"/>
                  <a:gd name="T3" fmla="*/ 0 h 160"/>
                  <a:gd name="T4" fmla="*/ 10 w 116"/>
                  <a:gd name="T5" fmla="*/ 114 h 160"/>
                  <a:gd name="T6" fmla="*/ 5 w 116"/>
                  <a:gd name="T7" fmla="*/ 160 h 160"/>
                  <a:gd name="T8" fmla="*/ 0 w 116"/>
                  <a:gd name="T9" fmla="*/ 192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70" name="Freeform 865"/>
              <p:cNvSpPr>
                <a:spLocks/>
              </p:cNvSpPr>
              <p:nvPr/>
            </p:nvSpPr>
            <p:spPr bwMode="auto">
              <a:xfrm flipH="1">
                <a:off x="1131" y="2250"/>
                <a:ext cx="84" cy="165"/>
              </a:xfrm>
              <a:custGeom>
                <a:avLst/>
                <a:gdLst>
                  <a:gd name="T0" fmla="*/ 0 w 116"/>
                  <a:gd name="T1" fmla="*/ 192 h 160"/>
                  <a:gd name="T2" fmla="*/ 14 w 116"/>
                  <a:gd name="T3" fmla="*/ 0 h 160"/>
                  <a:gd name="T4" fmla="*/ 10 w 116"/>
                  <a:gd name="T5" fmla="*/ 114 h 160"/>
                  <a:gd name="T6" fmla="*/ 5 w 116"/>
                  <a:gd name="T7" fmla="*/ 160 h 160"/>
                  <a:gd name="T8" fmla="*/ 0 w 116"/>
                  <a:gd name="T9" fmla="*/ 192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171" name="Group 866"/>
              <p:cNvGrpSpPr>
                <a:grpSpLocks/>
              </p:cNvGrpSpPr>
              <p:nvPr/>
            </p:nvGrpSpPr>
            <p:grpSpPr bwMode="auto">
              <a:xfrm>
                <a:off x="1218" y="2475"/>
                <a:ext cx="83" cy="146"/>
                <a:chOff x="1218" y="2475"/>
                <a:chExt cx="83" cy="146"/>
              </a:xfrm>
            </p:grpSpPr>
            <p:sp>
              <p:nvSpPr>
                <p:cNvPr id="5176" name="Freeform 867"/>
                <p:cNvSpPr>
                  <a:spLocks/>
                </p:cNvSpPr>
                <p:nvPr/>
              </p:nvSpPr>
              <p:spPr bwMode="auto">
                <a:xfrm>
                  <a:off x="1221" y="2475"/>
                  <a:ext cx="80" cy="96"/>
                </a:xfrm>
                <a:custGeom>
                  <a:avLst/>
                  <a:gdLst>
                    <a:gd name="T0" fmla="*/ 0 w 64"/>
                    <a:gd name="T1" fmla="*/ 0 h 80"/>
                    <a:gd name="T2" fmla="*/ 45 w 64"/>
                    <a:gd name="T3" fmla="*/ 49 h 80"/>
                    <a:gd name="T4" fmla="*/ 106 w 64"/>
                    <a:gd name="T5" fmla="*/ 62 h 80"/>
                    <a:gd name="T6" fmla="*/ 124 w 64"/>
                    <a:gd name="T7" fmla="*/ 110 h 80"/>
                    <a:gd name="T8" fmla="*/ 244 w 64"/>
                    <a:gd name="T9" fmla="*/ 23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77"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78" name="Freeform 869"/>
                <p:cNvSpPr>
                  <a:spLocks/>
                </p:cNvSpPr>
                <p:nvPr/>
              </p:nvSpPr>
              <p:spPr bwMode="auto">
                <a:xfrm>
                  <a:off x="1218" y="2568"/>
                  <a:ext cx="43" cy="53"/>
                </a:xfrm>
                <a:custGeom>
                  <a:avLst/>
                  <a:gdLst>
                    <a:gd name="T0" fmla="*/ 0 w 64"/>
                    <a:gd name="T1" fmla="*/ 0 h 80"/>
                    <a:gd name="T2" fmla="*/ 1 w 64"/>
                    <a:gd name="T3" fmla="*/ 1 h 80"/>
                    <a:gd name="T4" fmla="*/ 2 w 64"/>
                    <a:gd name="T5" fmla="*/ 2 h 80"/>
                    <a:gd name="T6" fmla="*/ 3 w 64"/>
                    <a:gd name="T7" fmla="*/ 3 h 80"/>
                    <a:gd name="T8" fmla="*/ 6 w 64"/>
                    <a:gd name="T9" fmla="*/ 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5172" name="Group 870"/>
              <p:cNvGrpSpPr>
                <a:grpSpLocks/>
              </p:cNvGrpSpPr>
              <p:nvPr/>
            </p:nvGrpSpPr>
            <p:grpSpPr bwMode="auto">
              <a:xfrm flipH="1">
                <a:off x="1139" y="2476"/>
                <a:ext cx="83" cy="146"/>
                <a:chOff x="1218" y="2475"/>
                <a:chExt cx="83" cy="146"/>
              </a:xfrm>
            </p:grpSpPr>
            <p:sp>
              <p:nvSpPr>
                <p:cNvPr id="5173" name="Freeform 871"/>
                <p:cNvSpPr>
                  <a:spLocks/>
                </p:cNvSpPr>
                <p:nvPr/>
              </p:nvSpPr>
              <p:spPr bwMode="auto">
                <a:xfrm>
                  <a:off x="1221" y="2475"/>
                  <a:ext cx="80" cy="96"/>
                </a:xfrm>
                <a:custGeom>
                  <a:avLst/>
                  <a:gdLst>
                    <a:gd name="T0" fmla="*/ 0 w 64"/>
                    <a:gd name="T1" fmla="*/ 0 h 80"/>
                    <a:gd name="T2" fmla="*/ 45 w 64"/>
                    <a:gd name="T3" fmla="*/ 49 h 80"/>
                    <a:gd name="T4" fmla="*/ 106 w 64"/>
                    <a:gd name="T5" fmla="*/ 62 h 80"/>
                    <a:gd name="T6" fmla="*/ 124 w 64"/>
                    <a:gd name="T7" fmla="*/ 110 h 80"/>
                    <a:gd name="T8" fmla="*/ 244 w 64"/>
                    <a:gd name="T9" fmla="*/ 23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74"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75" name="Freeform 873"/>
                <p:cNvSpPr>
                  <a:spLocks/>
                </p:cNvSpPr>
                <p:nvPr/>
              </p:nvSpPr>
              <p:spPr bwMode="auto">
                <a:xfrm>
                  <a:off x="1218" y="2568"/>
                  <a:ext cx="43" cy="53"/>
                </a:xfrm>
                <a:custGeom>
                  <a:avLst/>
                  <a:gdLst>
                    <a:gd name="T0" fmla="*/ 0 w 64"/>
                    <a:gd name="T1" fmla="*/ 0 h 80"/>
                    <a:gd name="T2" fmla="*/ 1 w 64"/>
                    <a:gd name="T3" fmla="*/ 1 h 80"/>
                    <a:gd name="T4" fmla="*/ 2 w 64"/>
                    <a:gd name="T5" fmla="*/ 2 h 80"/>
                    <a:gd name="T6" fmla="*/ 3 w 64"/>
                    <a:gd name="T7" fmla="*/ 3 h 80"/>
                    <a:gd name="T8" fmla="*/ 6 w 64"/>
                    <a:gd name="T9" fmla="*/ 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5142" name="Group 874"/>
            <p:cNvGrpSpPr>
              <a:grpSpLocks/>
            </p:cNvGrpSpPr>
            <p:nvPr/>
          </p:nvGrpSpPr>
          <p:grpSpPr bwMode="auto">
            <a:xfrm>
              <a:off x="710" y="1965"/>
              <a:ext cx="167" cy="462"/>
              <a:chOff x="1169" y="706"/>
              <a:chExt cx="233" cy="693"/>
            </a:xfrm>
          </p:grpSpPr>
          <p:sp>
            <p:nvSpPr>
              <p:cNvPr id="5143" name="Line 875"/>
              <p:cNvSpPr>
                <a:spLocks noChangeShapeType="1"/>
              </p:cNvSpPr>
              <p:nvPr/>
            </p:nvSpPr>
            <p:spPr bwMode="auto">
              <a:xfrm>
                <a:off x="1276" y="1037"/>
                <a:ext cx="10" cy="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44" name="Freeform 876"/>
              <p:cNvSpPr>
                <a:spLocks/>
              </p:cNvSpPr>
              <p:nvPr/>
            </p:nvSpPr>
            <p:spPr bwMode="auto">
              <a:xfrm>
                <a:off x="1286" y="976"/>
                <a:ext cx="116" cy="165"/>
              </a:xfrm>
              <a:custGeom>
                <a:avLst/>
                <a:gdLst>
                  <a:gd name="T0" fmla="*/ 0 w 116"/>
                  <a:gd name="T1" fmla="*/ 192 h 160"/>
                  <a:gd name="T2" fmla="*/ 102 w 116"/>
                  <a:gd name="T3" fmla="*/ 0 h 160"/>
                  <a:gd name="T4" fmla="*/ 75 w 116"/>
                  <a:gd name="T5" fmla="*/ 114 h 160"/>
                  <a:gd name="T6" fmla="*/ 32 w 116"/>
                  <a:gd name="T7" fmla="*/ 160 h 160"/>
                  <a:gd name="T8" fmla="*/ 0 w 116"/>
                  <a:gd name="T9" fmla="*/ 192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45" name="Freeform 877"/>
              <p:cNvSpPr>
                <a:spLocks/>
              </p:cNvSpPr>
              <p:nvPr/>
            </p:nvSpPr>
            <p:spPr bwMode="auto">
              <a:xfrm flipH="1">
                <a:off x="1169" y="1014"/>
                <a:ext cx="111" cy="181"/>
              </a:xfrm>
              <a:custGeom>
                <a:avLst/>
                <a:gdLst>
                  <a:gd name="T0" fmla="*/ 0 w 116"/>
                  <a:gd name="T1" fmla="*/ 335 h 160"/>
                  <a:gd name="T2" fmla="*/ 78 w 116"/>
                  <a:gd name="T3" fmla="*/ 0 h 160"/>
                  <a:gd name="T4" fmla="*/ 57 w 116"/>
                  <a:gd name="T5" fmla="*/ 201 h 160"/>
                  <a:gd name="T6" fmla="*/ 26 w 116"/>
                  <a:gd name="T7" fmla="*/ 277 h 160"/>
                  <a:gd name="T8" fmla="*/ 0 w 116"/>
                  <a:gd name="T9" fmla="*/ 335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146" name="Group 878"/>
              <p:cNvGrpSpPr>
                <a:grpSpLocks/>
              </p:cNvGrpSpPr>
              <p:nvPr/>
            </p:nvGrpSpPr>
            <p:grpSpPr bwMode="auto">
              <a:xfrm>
                <a:off x="1283" y="1239"/>
                <a:ext cx="83" cy="146"/>
                <a:chOff x="1218" y="2475"/>
                <a:chExt cx="83" cy="146"/>
              </a:xfrm>
            </p:grpSpPr>
            <p:sp>
              <p:nvSpPr>
                <p:cNvPr id="5164" name="Freeform 879"/>
                <p:cNvSpPr>
                  <a:spLocks/>
                </p:cNvSpPr>
                <p:nvPr/>
              </p:nvSpPr>
              <p:spPr bwMode="auto">
                <a:xfrm>
                  <a:off x="1221" y="2475"/>
                  <a:ext cx="80" cy="96"/>
                </a:xfrm>
                <a:custGeom>
                  <a:avLst/>
                  <a:gdLst>
                    <a:gd name="T0" fmla="*/ 0 w 64"/>
                    <a:gd name="T1" fmla="*/ 0 h 80"/>
                    <a:gd name="T2" fmla="*/ 45 w 64"/>
                    <a:gd name="T3" fmla="*/ 49 h 80"/>
                    <a:gd name="T4" fmla="*/ 106 w 64"/>
                    <a:gd name="T5" fmla="*/ 62 h 80"/>
                    <a:gd name="T6" fmla="*/ 124 w 64"/>
                    <a:gd name="T7" fmla="*/ 110 h 80"/>
                    <a:gd name="T8" fmla="*/ 244 w 64"/>
                    <a:gd name="T9" fmla="*/ 23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65"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66" name="Freeform 881"/>
                <p:cNvSpPr>
                  <a:spLocks/>
                </p:cNvSpPr>
                <p:nvPr/>
              </p:nvSpPr>
              <p:spPr bwMode="auto">
                <a:xfrm>
                  <a:off x="1218" y="2568"/>
                  <a:ext cx="43" cy="53"/>
                </a:xfrm>
                <a:custGeom>
                  <a:avLst/>
                  <a:gdLst>
                    <a:gd name="T0" fmla="*/ 0 w 64"/>
                    <a:gd name="T1" fmla="*/ 0 h 80"/>
                    <a:gd name="T2" fmla="*/ 1 w 64"/>
                    <a:gd name="T3" fmla="*/ 1 h 80"/>
                    <a:gd name="T4" fmla="*/ 2 w 64"/>
                    <a:gd name="T5" fmla="*/ 2 h 80"/>
                    <a:gd name="T6" fmla="*/ 3 w 64"/>
                    <a:gd name="T7" fmla="*/ 3 h 80"/>
                    <a:gd name="T8" fmla="*/ 6 w 64"/>
                    <a:gd name="T9" fmla="*/ 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5147" name="Group 882"/>
              <p:cNvGrpSpPr>
                <a:grpSpLocks/>
              </p:cNvGrpSpPr>
              <p:nvPr/>
            </p:nvGrpSpPr>
            <p:grpSpPr bwMode="auto">
              <a:xfrm flipH="1">
                <a:off x="1204" y="1240"/>
                <a:ext cx="83" cy="146"/>
                <a:chOff x="1218" y="2475"/>
                <a:chExt cx="83" cy="146"/>
              </a:xfrm>
            </p:grpSpPr>
            <p:sp>
              <p:nvSpPr>
                <p:cNvPr id="5161" name="Freeform 883"/>
                <p:cNvSpPr>
                  <a:spLocks/>
                </p:cNvSpPr>
                <p:nvPr/>
              </p:nvSpPr>
              <p:spPr bwMode="auto">
                <a:xfrm>
                  <a:off x="1221" y="2475"/>
                  <a:ext cx="80" cy="96"/>
                </a:xfrm>
                <a:custGeom>
                  <a:avLst/>
                  <a:gdLst>
                    <a:gd name="T0" fmla="*/ 0 w 64"/>
                    <a:gd name="T1" fmla="*/ 0 h 80"/>
                    <a:gd name="T2" fmla="*/ 45 w 64"/>
                    <a:gd name="T3" fmla="*/ 49 h 80"/>
                    <a:gd name="T4" fmla="*/ 106 w 64"/>
                    <a:gd name="T5" fmla="*/ 62 h 80"/>
                    <a:gd name="T6" fmla="*/ 124 w 64"/>
                    <a:gd name="T7" fmla="*/ 110 h 80"/>
                    <a:gd name="T8" fmla="*/ 244 w 64"/>
                    <a:gd name="T9" fmla="*/ 23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62"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63" name="Freeform 885"/>
                <p:cNvSpPr>
                  <a:spLocks/>
                </p:cNvSpPr>
                <p:nvPr/>
              </p:nvSpPr>
              <p:spPr bwMode="auto">
                <a:xfrm>
                  <a:off x="1218" y="2568"/>
                  <a:ext cx="43" cy="53"/>
                </a:xfrm>
                <a:custGeom>
                  <a:avLst/>
                  <a:gdLst>
                    <a:gd name="T0" fmla="*/ 0 w 64"/>
                    <a:gd name="T1" fmla="*/ 0 h 80"/>
                    <a:gd name="T2" fmla="*/ 1 w 64"/>
                    <a:gd name="T3" fmla="*/ 1 h 80"/>
                    <a:gd name="T4" fmla="*/ 2 w 64"/>
                    <a:gd name="T5" fmla="*/ 2 h 80"/>
                    <a:gd name="T6" fmla="*/ 3 w 64"/>
                    <a:gd name="T7" fmla="*/ 3 h 80"/>
                    <a:gd name="T8" fmla="*/ 6 w 64"/>
                    <a:gd name="T9" fmla="*/ 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5148" name="Freeform 886"/>
              <p:cNvSpPr>
                <a:spLocks/>
              </p:cNvSpPr>
              <p:nvPr/>
            </p:nvSpPr>
            <p:spPr bwMode="auto">
              <a:xfrm>
                <a:off x="1292" y="823"/>
                <a:ext cx="84" cy="165"/>
              </a:xfrm>
              <a:custGeom>
                <a:avLst/>
                <a:gdLst>
                  <a:gd name="T0" fmla="*/ 0 w 116"/>
                  <a:gd name="T1" fmla="*/ 192 h 160"/>
                  <a:gd name="T2" fmla="*/ 14 w 116"/>
                  <a:gd name="T3" fmla="*/ 0 h 160"/>
                  <a:gd name="T4" fmla="*/ 10 w 116"/>
                  <a:gd name="T5" fmla="*/ 114 h 160"/>
                  <a:gd name="T6" fmla="*/ 5 w 116"/>
                  <a:gd name="T7" fmla="*/ 160 h 160"/>
                  <a:gd name="T8" fmla="*/ 0 w 116"/>
                  <a:gd name="T9" fmla="*/ 192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49" name="Freeform 887"/>
              <p:cNvSpPr>
                <a:spLocks/>
              </p:cNvSpPr>
              <p:nvPr/>
            </p:nvSpPr>
            <p:spPr bwMode="auto">
              <a:xfrm flipH="1">
                <a:off x="1202" y="861"/>
                <a:ext cx="84" cy="165"/>
              </a:xfrm>
              <a:custGeom>
                <a:avLst/>
                <a:gdLst>
                  <a:gd name="T0" fmla="*/ 0 w 116"/>
                  <a:gd name="T1" fmla="*/ 192 h 160"/>
                  <a:gd name="T2" fmla="*/ 14 w 116"/>
                  <a:gd name="T3" fmla="*/ 0 h 160"/>
                  <a:gd name="T4" fmla="*/ 10 w 116"/>
                  <a:gd name="T5" fmla="*/ 114 h 160"/>
                  <a:gd name="T6" fmla="*/ 5 w 116"/>
                  <a:gd name="T7" fmla="*/ 160 h 160"/>
                  <a:gd name="T8" fmla="*/ 0 w 116"/>
                  <a:gd name="T9" fmla="*/ 192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150" name="Group 888"/>
              <p:cNvGrpSpPr>
                <a:grpSpLocks/>
              </p:cNvGrpSpPr>
              <p:nvPr/>
            </p:nvGrpSpPr>
            <p:grpSpPr bwMode="auto">
              <a:xfrm>
                <a:off x="1171" y="706"/>
                <a:ext cx="118" cy="130"/>
                <a:chOff x="3726" y="1394"/>
                <a:chExt cx="1083" cy="1053"/>
              </a:xfrm>
            </p:grpSpPr>
            <p:sp>
              <p:nvSpPr>
                <p:cNvPr id="5152"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53"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54"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55"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56"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57"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ctr"/>
                  <a:endParaRPr lang="de-CH" altLang="de-DE" sz="2400" b="1">
                    <a:solidFill>
                      <a:schemeClr val="tx1"/>
                    </a:solidFill>
                    <a:latin typeface="Times New Roman" pitchFamily="18" charset="0"/>
                  </a:endParaRPr>
                </a:p>
              </p:txBody>
            </p:sp>
            <p:sp>
              <p:nvSpPr>
                <p:cNvPr id="5158"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59"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5160"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grpSp>
          <p:sp>
            <p:nvSpPr>
              <p:cNvPr id="5151" name="Arc 898"/>
              <p:cNvSpPr>
                <a:spLocks/>
              </p:cNvSpPr>
              <p:nvPr/>
            </p:nvSpPr>
            <p:spPr bwMode="auto">
              <a:xfrm rot="17211774" flipV="1">
                <a:off x="1068" y="930"/>
                <a:ext cx="334" cy="121"/>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122760" name="Oval 904"/>
          <p:cNvSpPr>
            <a:spLocks noChangeArrowheads="1"/>
          </p:cNvSpPr>
          <p:nvPr/>
        </p:nvSpPr>
        <p:spPr bwMode="auto">
          <a:xfrm>
            <a:off x="1247775" y="7381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p>
        </p:txBody>
      </p:sp>
      <p:sp>
        <p:nvSpPr>
          <p:cNvPr id="101" name="Rectangle 110"/>
          <p:cNvSpPr>
            <a:spLocks noChangeArrowheads="1"/>
          </p:cNvSpPr>
          <p:nvPr/>
        </p:nvSpPr>
        <p:spPr bwMode="auto">
          <a:xfrm>
            <a:off x="3874057" y="2502793"/>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009900"/>
                </a:solidFill>
              </a:rPr>
              <a:t>CO</a:t>
            </a:r>
            <a:r>
              <a:rPr lang="de-CH" altLang="de-DE" sz="1400" baseline="-25000" dirty="0">
                <a:solidFill>
                  <a:srgbClr val="009900"/>
                </a:solidFill>
              </a:rPr>
              <a:t>2</a:t>
            </a:r>
            <a:endParaRPr lang="de-DE" altLang="de-DE" sz="1400" baseline="-25000" dirty="0">
              <a:solidFill>
                <a:srgbClr val="009900"/>
              </a:solidFill>
            </a:endParaRPr>
          </a:p>
        </p:txBody>
      </p:sp>
      <p:sp>
        <p:nvSpPr>
          <p:cNvPr id="102" name="Rectangle 110"/>
          <p:cNvSpPr>
            <a:spLocks noChangeArrowheads="1"/>
          </p:cNvSpPr>
          <p:nvPr/>
        </p:nvSpPr>
        <p:spPr bwMode="auto">
          <a:xfrm>
            <a:off x="4116271" y="1416943"/>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9900"/>
                </a:solidFill>
              </a:rPr>
              <a:t>O</a:t>
            </a:r>
            <a:r>
              <a:rPr lang="de-CH" altLang="de-DE" sz="1400" baseline="-25000" dirty="0" smtClean="0">
                <a:solidFill>
                  <a:srgbClr val="009900"/>
                </a:solidFill>
              </a:rPr>
              <a:t>2</a:t>
            </a:r>
            <a:endParaRPr lang="de-DE" altLang="de-DE" sz="1400" baseline="-25000" dirty="0">
              <a:solidFill>
                <a:srgbClr val="009900"/>
              </a:solidFill>
            </a:endParaRPr>
          </a:p>
        </p:txBody>
      </p:sp>
      <p:sp>
        <p:nvSpPr>
          <p:cNvPr id="107" name="Line 242"/>
          <p:cNvSpPr>
            <a:spLocks noChangeShapeType="1"/>
          </p:cNvSpPr>
          <p:nvPr/>
        </p:nvSpPr>
        <p:spPr bwMode="auto">
          <a:xfrm>
            <a:off x="5498020" y="1883010"/>
            <a:ext cx="0" cy="2868661"/>
          </a:xfrm>
          <a:prstGeom prst="line">
            <a:avLst/>
          </a:prstGeom>
          <a:noFill/>
          <a:ln w="19050">
            <a:solidFill>
              <a:srgbClr val="0099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Oval 107"/>
          <p:cNvSpPr>
            <a:spLocks noChangeArrowheads="1"/>
          </p:cNvSpPr>
          <p:nvPr/>
        </p:nvSpPr>
        <p:spPr bwMode="auto">
          <a:xfrm>
            <a:off x="5119401" y="1363960"/>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9900"/>
                </a:solidFill>
              </a:rPr>
              <a:t>N</a:t>
            </a:r>
            <a:r>
              <a:rPr lang="de-CH" altLang="de-DE" sz="1400" baseline="-25000" dirty="0" smtClean="0">
                <a:solidFill>
                  <a:srgbClr val="009900"/>
                </a:solidFill>
              </a:rPr>
              <a:t>2</a:t>
            </a:r>
            <a:endParaRPr lang="de-DE" altLang="de-DE" sz="1400" dirty="0">
              <a:solidFill>
                <a:srgbClr val="009900"/>
              </a:solidFill>
            </a:endParaRPr>
          </a:p>
        </p:txBody>
      </p:sp>
      <p:sp>
        <p:nvSpPr>
          <p:cNvPr id="111" name="Line 68"/>
          <p:cNvSpPr>
            <a:spLocks noChangeShapeType="1"/>
          </p:cNvSpPr>
          <p:nvPr/>
        </p:nvSpPr>
        <p:spPr bwMode="auto">
          <a:xfrm>
            <a:off x="5498020" y="5071638"/>
            <a:ext cx="0" cy="1065637"/>
          </a:xfrm>
          <a:prstGeom prst="line">
            <a:avLst/>
          </a:prstGeom>
          <a:noFill/>
          <a:ln w="19050">
            <a:solidFill>
              <a:srgbClr val="00990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0" name="Line 49"/>
          <p:cNvSpPr>
            <a:spLocks noChangeShapeType="1"/>
          </p:cNvSpPr>
          <p:nvPr/>
        </p:nvSpPr>
        <p:spPr bwMode="auto">
          <a:xfrm flipH="1">
            <a:off x="4384282" y="1855787"/>
            <a:ext cx="0" cy="864000"/>
          </a:xfrm>
          <a:prstGeom prst="line">
            <a:avLst/>
          </a:prstGeom>
          <a:noFill/>
          <a:ln w="19050">
            <a:solidFill>
              <a:srgbClr val="009900"/>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2" name="Rectangle 823"/>
          <p:cNvSpPr>
            <a:spLocks noChangeArrowheads="1"/>
          </p:cNvSpPr>
          <p:nvPr/>
        </p:nvSpPr>
        <p:spPr bwMode="auto">
          <a:xfrm>
            <a:off x="6882791" y="1429050"/>
            <a:ext cx="1905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600" b="1" dirty="0">
                <a:solidFill>
                  <a:srgbClr val="0000FF"/>
                </a:solidFill>
              </a:rPr>
              <a:t>Kleiner Wasserkreislauf</a:t>
            </a:r>
            <a:endParaRPr lang="de-DE" altLang="de-DE" sz="1600" b="1" dirty="0">
              <a:solidFill>
                <a:srgbClr val="0000FF"/>
              </a:solidFill>
            </a:endParaRPr>
          </a:p>
        </p:txBody>
      </p:sp>
      <p:sp>
        <p:nvSpPr>
          <p:cNvPr id="93" name="Line 899"/>
          <p:cNvSpPr>
            <a:spLocks noChangeShapeType="1"/>
          </p:cNvSpPr>
          <p:nvPr/>
        </p:nvSpPr>
        <p:spPr bwMode="auto">
          <a:xfrm>
            <a:off x="5285788" y="4837110"/>
            <a:ext cx="501637" cy="0"/>
          </a:xfrm>
          <a:prstGeom prst="line">
            <a:avLst/>
          </a:prstGeom>
          <a:noFill/>
          <a:ln w="31750">
            <a:solidFill>
              <a:srgbClr val="80008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4" name="Oval 846"/>
          <p:cNvSpPr>
            <a:spLocks noChangeAspect="1" noChangeArrowheads="1"/>
          </p:cNvSpPr>
          <p:nvPr/>
        </p:nvSpPr>
        <p:spPr bwMode="auto">
          <a:xfrm>
            <a:off x="5029688" y="4759169"/>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5033023" y="496344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5477074" y="4977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7" name="Line 899"/>
          <p:cNvSpPr>
            <a:spLocks noChangeShapeType="1"/>
          </p:cNvSpPr>
          <p:nvPr/>
        </p:nvSpPr>
        <p:spPr bwMode="auto">
          <a:xfrm flipV="1">
            <a:off x="4666284" y="4837110"/>
            <a:ext cx="330058" cy="0"/>
          </a:xfrm>
          <a:prstGeom prst="line">
            <a:avLst/>
          </a:prstGeom>
          <a:noFill/>
          <a:ln w="31750">
            <a:solidFill>
              <a:srgbClr val="80008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8"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9"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00" name="Oval 846"/>
          <p:cNvSpPr>
            <a:spLocks noChangeAspect="1" noChangeArrowheads="1"/>
          </p:cNvSpPr>
          <p:nvPr/>
        </p:nvSpPr>
        <p:spPr bwMode="auto">
          <a:xfrm>
            <a:off x="4773798" y="4718929"/>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05"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06" name="Oval 847"/>
          <p:cNvSpPr>
            <a:spLocks noChangeAspect="1" noChangeArrowheads="1"/>
          </p:cNvSpPr>
          <p:nvPr/>
        </p:nvSpPr>
        <p:spPr bwMode="auto">
          <a:xfrm>
            <a:off x="5477074" y="4720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12" name="Line 899"/>
          <p:cNvSpPr>
            <a:spLocks noChangeShapeType="1"/>
          </p:cNvSpPr>
          <p:nvPr/>
        </p:nvSpPr>
        <p:spPr bwMode="auto">
          <a:xfrm>
            <a:off x="5283813" y="4930135"/>
            <a:ext cx="501637" cy="0"/>
          </a:xfrm>
          <a:prstGeom prst="line">
            <a:avLst/>
          </a:prstGeom>
          <a:noFill/>
          <a:ln w="31750">
            <a:solidFill>
              <a:srgbClr val="009900"/>
            </a:solidFill>
            <a:prstDash val="sysDot"/>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3" name="Line 899"/>
          <p:cNvSpPr>
            <a:spLocks noChangeShapeType="1"/>
          </p:cNvSpPr>
          <p:nvPr/>
        </p:nvSpPr>
        <p:spPr bwMode="auto">
          <a:xfrm flipV="1">
            <a:off x="4664309" y="4930135"/>
            <a:ext cx="330058" cy="0"/>
          </a:xfrm>
          <a:prstGeom prst="line">
            <a:avLst/>
          </a:prstGeom>
          <a:noFill/>
          <a:ln w="31750">
            <a:solidFill>
              <a:srgbClr val="009900"/>
            </a:solidFill>
            <a:prstDash val="sysDot"/>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8" name="Arc 829"/>
          <p:cNvSpPr>
            <a:spLocks/>
          </p:cNvSpPr>
          <p:nvPr/>
        </p:nvSpPr>
        <p:spPr bwMode="auto">
          <a:xfrm rot="1322397" flipV="1">
            <a:off x="4110850" y="4903203"/>
            <a:ext cx="1058048" cy="797928"/>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127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9" name="Line 242"/>
          <p:cNvSpPr>
            <a:spLocks noChangeShapeType="1"/>
          </p:cNvSpPr>
          <p:nvPr/>
        </p:nvSpPr>
        <p:spPr bwMode="auto">
          <a:xfrm>
            <a:off x="4993195" y="1855787"/>
            <a:ext cx="0" cy="2868661"/>
          </a:xfrm>
          <a:prstGeom prst="line">
            <a:avLst/>
          </a:prstGeom>
          <a:noFill/>
          <a:ln w="19050">
            <a:solidFill>
              <a:srgbClr val="0000FF"/>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0" name="Line 68"/>
          <p:cNvSpPr>
            <a:spLocks noChangeShapeType="1"/>
          </p:cNvSpPr>
          <p:nvPr/>
        </p:nvSpPr>
        <p:spPr bwMode="auto">
          <a:xfrm>
            <a:off x="4995207" y="4952242"/>
            <a:ext cx="0" cy="1065637"/>
          </a:xfrm>
          <a:prstGeom prst="line">
            <a:avLst/>
          </a:prstGeom>
          <a:noFill/>
          <a:ln w="19050">
            <a:solidFill>
              <a:srgbClr val="0000FF"/>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1" name="Oval 107"/>
          <p:cNvSpPr>
            <a:spLocks noChangeArrowheads="1"/>
          </p:cNvSpPr>
          <p:nvPr/>
        </p:nvSpPr>
        <p:spPr bwMode="auto">
          <a:xfrm>
            <a:off x="4566951" y="1363960"/>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00FF"/>
                </a:solidFill>
              </a:rPr>
              <a:t>H</a:t>
            </a:r>
            <a:r>
              <a:rPr lang="de-CH" altLang="de-DE" sz="1400" baseline="-25000" dirty="0" smtClean="0">
                <a:solidFill>
                  <a:srgbClr val="0000FF"/>
                </a:solidFill>
              </a:rPr>
              <a:t>2</a:t>
            </a:r>
            <a:r>
              <a:rPr lang="de-CH" altLang="de-DE" sz="1400" dirty="0" smtClean="0">
                <a:solidFill>
                  <a:srgbClr val="0000FF"/>
                </a:solidFill>
              </a:rPr>
              <a:t>O</a:t>
            </a:r>
            <a:endParaRPr lang="de-DE" altLang="de-DE" sz="1400" dirty="0">
              <a:solidFill>
                <a:srgbClr val="0000FF"/>
              </a:solidFill>
            </a:endParaRPr>
          </a:p>
        </p:txBody>
      </p:sp>
      <p:sp>
        <p:nvSpPr>
          <p:cNvPr id="122" name="Line 899"/>
          <p:cNvSpPr>
            <a:spLocks noChangeShapeType="1"/>
          </p:cNvSpPr>
          <p:nvPr/>
        </p:nvSpPr>
        <p:spPr bwMode="auto">
          <a:xfrm>
            <a:off x="4996342" y="5234980"/>
            <a:ext cx="791083" cy="11705"/>
          </a:xfrm>
          <a:prstGeom prst="line">
            <a:avLst/>
          </a:prstGeom>
          <a:noFill/>
          <a:ln w="19050">
            <a:solidFill>
              <a:srgbClr val="0000FF"/>
            </a:solidFill>
            <a:prstDash val="sys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3" name="Line 899"/>
          <p:cNvSpPr>
            <a:spLocks noChangeShapeType="1"/>
          </p:cNvSpPr>
          <p:nvPr/>
        </p:nvSpPr>
        <p:spPr bwMode="auto">
          <a:xfrm>
            <a:off x="4236244" y="5240832"/>
            <a:ext cx="760098" cy="0"/>
          </a:xfrm>
          <a:prstGeom prst="line">
            <a:avLst/>
          </a:prstGeom>
          <a:noFill/>
          <a:ln w="19050">
            <a:solidFill>
              <a:srgbClr val="0000FF"/>
            </a:solidFill>
            <a:prstDash val="sys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Rectangle 823"/>
          <p:cNvSpPr>
            <a:spLocks noChangeArrowheads="1"/>
          </p:cNvSpPr>
          <p:nvPr/>
        </p:nvSpPr>
        <p:spPr bwMode="auto">
          <a:xfrm>
            <a:off x="2741734" y="5654395"/>
            <a:ext cx="91013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dirty="0" smtClean="0">
                <a:solidFill>
                  <a:srgbClr val="0000FF"/>
                </a:solidFill>
              </a:rPr>
              <a:t>Abfluss</a:t>
            </a:r>
            <a:endParaRPr lang="de-DE" altLang="de-DE" sz="1400" dirty="0">
              <a:solidFill>
                <a:srgbClr val="0000FF"/>
              </a:solidFill>
            </a:endParaRPr>
          </a:p>
        </p:txBody>
      </p:sp>
      <p:sp>
        <p:nvSpPr>
          <p:cNvPr id="126" name="Line 68"/>
          <p:cNvSpPr>
            <a:spLocks noChangeShapeType="1"/>
          </p:cNvSpPr>
          <p:nvPr/>
        </p:nvSpPr>
        <p:spPr bwMode="auto">
          <a:xfrm flipH="1">
            <a:off x="2997199" y="4588545"/>
            <a:ext cx="1155731" cy="483093"/>
          </a:xfrm>
          <a:prstGeom prst="line">
            <a:avLst/>
          </a:prstGeom>
          <a:noFill/>
          <a:ln w="19050">
            <a:solidFill>
              <a:srgbClr val="0000FF"/>
            </a:solidFill>
            <a:prstDash val="sysDash"/>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8" name="Rectangle 823"/>
          <p:cNvSpPr>
            <a:spLocks noChangeArrowheads="1"/>
          </p:cNvSpPr>
          <p:nvPr/>
        </p:nvSpPr>
        <p:spPr bwMode="auto">
          <a:xfrm>
            <a:off x="6882791" y="5093189"/>
            <a:ext cx="1905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dirty="0" smtClean="0">
                <a:solidFill>
                  <a:srgbClr val="0000FF"/>
                </a:solidFill>
              </a:rPr>
              <a:t>Pufferung im Boden</a:t>
            </a:r>
          </a:p>
        </p:txBody>
      </p:sp>
      <p:sp>
        <p:nvSpPr>
          <p:cNvPr id="129" name="Rectangle 823"/>
          <p:cNvSpPr>
            <a:spLocks noChangeArrowheads="1"/>
          </p:cNvSpPr>
          <p:nvPr/>
        </p:nvSpPr>
        <p:spPr bwMode="auto">
          <a:xfrm>
            <a:off x="6882791" y="2060887"/>
            <a:ext cx="1905000"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dirty="0" smtClean="0">
                <a:solidFill>
                  <a:srgbClr val="0000FF"/>
                </a:solidFill>
              </a:rPr>
              <a:t>Verdunstung, Nebel </a:t>
            </a:r>
            <a:br>
              <a:rPr lang="de-CH" altLang="de-DE" sz="1400" dirty="0" smtClean="0">
                <a:solidFill>
                  <a:srgbClr val="0000FF"/>
                </a:solidFill>
              </a:rPr>
            </a:br>
            <a:r>
              <a:rPr lang="de-CH" altLang="de-DE" sz="1100" dirty="0" smtClean="0">
                <a:solidFill>
                  <a:srgbClr val="0000FF"/>
                </a:solidFill>
              </a:rPr>
              <a:t/>
            </a:r>
            <a:br>
              <a:rPr lang="de-CH" altLang="de-DE" sz="1100" dirty="0" smtClean="0">
                <a:solidFill>
                  <a:srgbClr val="0000FF"/>
                </a:solidFill>
              </a:rPr>
            </a:br>
            <a:r>
              <a:rPr lang="de-CH" altLang="de-DE" sz="1400" dirty="0" smtClean="0">
                <a:solidFill>
                  <a:srgbClr val="0000FF"/>
                </a:solidFill>
              </a:rPr>
              <a:t>Pufferung in </a:t>
            </a:r>
            <a:r>
              <a:rPr lang="de-CH" altLang="de-DE" sz="1400" dirty="0">
                <a:solidFill>
                  <a:srgbClr val="0000FF"/>
                </a:solidFill>
              </a:rPr>
              <a:t>der Luft</a:t>
            </a:r>
            <a:br>
              <a:rPr lang="de-CH" altLang="de-DE" sz="1400" dirty="0">
                <a:solidFill>
                  <a:srgbClr val="0000FF"/>
                </a:solidFill>
              </a:rPr>
            </a:br>
            <a:r>
              <a:rPr lang="de-CH" altLang="de-DE" sz="1400" dirty="0">
                <a:solidFill>
                  <a:srgbClr val="0000FF"/>
                </a:solidFill>
              </a:rPr>
              <a:t>Temperaturausgleich </a:t>
            </a:r>
          </a:p>
          <a:p>
            <a:r>
              <a:rPr lang="de-CH" altLang="de-DE" sz="1100" dirty="0">
                <a:solidFill>
                  <a:srgbClr val="0000FF"/>
                </a:solidFill>
              </a:rPr>
              <a:t/>
            </a:r>
            <a:br>
              <a:rPr lang="de-CH" altLang="de-DE" sz="1100" dirty="0">
                <a:solidFill>
                  <a:srgbClr val="0000FF"/>
                </a:solidFill>
              </a:rPr>
            </a:br>
            <a:r>
              <a:rPr lang="de-CH" altLang="de-DE" sz="1400" dirty="0">
                <a:solidFill>
                  <a:srgbClr val="0000FF"/>
                </a:solidFill>
              </a:rPr>
              <a:t>Landregen, Tau, </a:t>
            </a:r>
            <a:r>
              <a:rPr lang="de-CH" altLang="de-DE" sz="1400" dirty="0" smtClean="0">
                <a:solidFill>
                  <a:srgbClr val="0000FF"/>
                </a:solidFill>
              </a:rPr>
              <a:t>Reif</a:t>
            </a:r>
            <a:endParaRPr lang="de-CH" altLang="de-DE" sz="1400" dirty="0">
              <a:solidFill>
                <a:srgbClr val="0000FF"/>
              </a:solidFill>
            </a:endParaRPr>
          </a:p>
        </p:txBody>
      </p:sp>
      <p:sp>
        <p:nvSpPr>
          <p:cNvPr id="130" name="Rectangle 823"/>
          <p:cNvSpPr>
            <a:spLocks noChangeArrowheads="1"/>
          </p:cNvSpPr>
          <p:nvPr/>
        </p:nvSpPr>
        <p:spPr bwMode="auto">
          <a:xfrm>
            <a:off x="4352181" y="6024146"/>
            <a:ext cx="12875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CH" altLang="de-DE" sz="1400" dirty="0" smtClean="0">
                <a:solidFill>
                  <a:srgbClr val="0000FF"/>
                </a:solidFill>
              </a:rPr>
              <a:t>Ansaugen</a:t>
            </a:r>
          </a:p>
          <a:p>
            <a:pPr algn="ctr"/>
            <a:r>
              <a:rPr lang="de-CH" altLang="de-DE" sz="1400" dirty="0" smtClean="0">
                <a:solidFill>
                  <a:srgbClr val="0000FF"/>
                </a:solidFill>
              </a:rPr>
              <a:t>Versickern</a:t>
            </a:r>
            <a:endParaRPr lang="de-DE" altLang="de-DE" sz="1400" dirty="0">
              <a:solidFill>
                <a:srgbClr val="0000FF"/>
              </a:solidFill>
            </a:endParaRPr>
          </a:p>
        </p:txBody>
      </p:sp>
      <p:sp>
        <p:nvSpPr>
          <p:cNvPr id="131" name="Arc 828"/>
          <p:cNvSpPr>
            <a:spLocks/>
          </p:cNvSpPr>
          <p:nvPr/>
        </p:nvSpPr>
        <p:spPr bwMode="auto">
          <a:xfrm rot="6018731" flipH="1" flipV="1">
            <a:off x="4883826" y="2262676"/>
            <a:ext cx="1810986" cy="1617960"/>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19050">
            <a:solidFill>
              <a:srgbClr val="0000FF"/>
            </a:solidFill>
            <a:prstDash val="sys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Arc 828"/>
          <p:cNvSpPr>
            <a:spLocks/>
          </p:cNvSpPr>
          <p:nvPr/>
        </p:nvSpPr>
        <p:spPr bwMode="auto">
          <a:xfrm rot="15483110" flipH="1" flipV="1">
            <a:off x="5478710" y="2697212"/>
            <a:ext cx="1505798" cy="1657081"/>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19050">
            <a:solidFill>
              <a:srgbClr val="0000FF"/>
            </a:solidFill>
            <a:prstDash val="sys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Oval 904"/>
          <p:cNvSpPr>
            <a:spLocks noChangeArrowheads="1"/>
          </p:cNvSpPr>
          <p:nvPr/>
        </p:nvSpPr>
        <p:spPr bwMode="auto">
          <a:xfrm>
            <a:off x="-219076" y="5580164"/>
            <a:ext cx="2449651" cy="1684337"/>
          </a:xfrm>
          <a:prstGeom prst="ellipse">
            <a:avLst/>
          </a:prstGeom>
          <a:solidFill>
            <a:srgbClr val="0000FF"/>
          </a:solidFill>
          <a:ln>
            <a:noFill/>
          </a:ln>
          <a:effectLst/>
          <a:extLst/>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endParaRPr lang="de-DE" altLang="de-DE">
              <a:solidFill>
                <a:srgbClr val="0000FF"/>
              </a:solidFill>
            </a:endParaRPr>
          </a:p>
        </p:txBody>
      </p:sp>
      <p:sp>
        <p:nvSpPr>
          <p:cNvPr id="134" name="Line 68"/>
          <p:cNvSpPr>
            <a:spLocks noChangeShapeType="1"/>
          </p:cNvSpPr>
          <p:nvPr/>
        </p:nvSpPr>
        <p:spPr bwMode="auto">
          <a:xfrm flipH="1">
            <a:off x="1702198" y="5188040"/>
            <a:ext cx="1045765" cy="514171"/>
          </a:xfrm>
          <a:prstGeom prst="line">
            <a:avLst/>
          </a:prstGeom>
          <a:noFill/>
          <a:ln w="19050">
            <a:solidFill>
              <a:srgbClr val="0000FF"/>
            </a:solidFill>
            <a:prstDash val="sysDash"/>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 name="Wolke 3"/>
          <p:cNvSpPr/>
          <p:nvPr/>
        </p:nvSpPr>
        <p:spPr bwMode="auto">
          <a:xfrm>
            <a:off x="3387737" y="395288"/>
            <a:ext cx="2866868" cy="914400"/>
          </a:xfrm>
          <a:prstGeom prst="cloud">
            <a:avLst/>
          </a:prstGeom>
          <a:noFill/>
          <a:ln w="127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5" name="Bogen 4"/>
          <p:cNvSpPr/>
          <p:nvPr/>
        </p:nvSpPr>
        <p:spPr bwMode="auto">
          <a:xfrm rot="10800000">
            <a:off x="495297" y="369332"/>
            <a:ext cx="3910757" cy="4702306"/>
          </a:xfrm>
          <a:prstGeom prst="arc">
            <a:avLst>
              <a:gd name="adj1" fmla="val 10902"/>
              <a:gd name="adj2" fmla="val 6946548"/>
            </a:avLst>
          </a:prstGeom>
          <a:noFill/>
          <a:ln w="19050">
            <a:solidFill>
              <a:srgbClr val="0000FF"/>
            </a:solidFill>
            <a:prstDash val="sysDash"/>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6" name="Line 68"/>
          <p:cNvSpPr>
            <a:spLocks noChangeShapeType="1"/>
          </p:cNvSpPr>
          <p:nvPr/>
        </p:nvSpPr>
        <p:spPr bwMode="auto">
          <a:xfrm flipH="1" flipV="1">
            <a:off x="495296" y="2720484"/>
            <a:ext cx="0" cy="2924915"/>
          </a:xfrm>
          <a:prstGeom prst="line">
            <a:avLst/>
          </a:prstGeom>
          <a:noFill/>
          <a:ln w="19050">
            <a:solidFill>
              <a:srgbClr val="0000FF"/>
            </a:solidFill>
            <a:prstDash val="sysDash"/>
            <a:round/>
            <a:headEnd type="non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7" name="Rectangle 823"/>
          <p:cNvSpPr>
            <a:spLocks noChangeArrowheads="1"/>
          </p:cNvSpPr>
          <p:nvPr/>
        </p:nvSpPr>
        <p:spPr bwMode="auto">
          <a:xfrm>
            <a:off x="647463" y="2927628"/>
            <a:ext cx="1905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600" b="1" dirty="0" smtClean="0">
                <a:solidFill>
                  <a:srgbClr val="0000FF"/>
                </a:solidFill>
              </a:rPr>
              <a:t>Grosser </a:t>
            </a:r>
            <a:r>
              <a:rPr lang="de-CH" altLang="de-DE" sz="1600" b="1" dirty="0">
                <a:solidFill>
                  <a:srgbClr val="0000FF"/>
                </a:solidFill>
              </a:rPr>
              <a:t>Wasserkreislauf</a:t>
            </a:r>
            <a:endParaRPr lang="de-DE" altLang="de-DE" sz="1600" b="1" dirty="0">
              <a:solidFill>
                <a:srgbClr val="0000FF"/>
              </a:solidFill>
            </a:endParaRPr>
          </a:p>
        </p:txBody>
      </p:sp>
      <p:sp>
        <p:nvSpPr>
          <p:cNvPr id="138" name="Rectangle 823"/>
          <p:cNvSpPr>
            <a:spLocks noChangeArrowheads="1"/>
          </p:cNvSpPr>
          <p:nvPr/>
        </p:nvSpPr>
        <p:spPr bwMode="auto">
          <a:xfrm>
            <a:off x="647463" y="3477577"/>
            <a:ext cx="20322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dirty="0" smtClean="0">
                <a:solidFill>
                  <a:srgbClr val="0000FF"/>
                </a:solidFill>
              </a:rPr>
              <a:t>Verdunstung vom Meer</a:t>
            </a:r>
          </a:p>
          <a:p>
            <a:pPr>
              <a:tabLst>
                <a:tab pos="361950" algn="l"/>
              </a:tabLst>
            </a:pPr>
            <a:r>
              <a:rPr lang="de-CH" altLang="de-DE" sz="1400" dirty="0" smtClean="0">
                <a:solidFill>
                  <a:srgbClr val="0000FF"/>
                </a:solidFill>
              </a:rPr>
              <a:t>Wolken</a:t>
            </a:r>
          </a:p>
          <a:p>
            <a:r>
              <a:rPr lang="de-CH" altLang="de-DE" sz="1400" dirty="0" smtClean="0">
                <a:solidFill>
                  <a:srgbClr val="0000FF"/>
                </a:solidFill>
              </a:rPr>
              <a:t>Niederschlag</a:t>
            </a:r>
          </a:p>
          <a:p>
            <a:r>
              <a:rPr lang="de-CH" altLang="de-DE" sz="1400" dirty="0" smtClean="0">
                <a:solidFill>
                  <a:srgbClr val="0000FF"/>
                </a:solidFill>
              </a:rPr>
              <a:t>Abfluss</a:t>
            </a:r>
            <a:endParaRPr lang="de-CH" altLang="de-DE" sz="1400" dirty="0">
              <a:solidFill>
                <a:srgbClr val="0000FF"/>
              </a:solidFill>
            </a:endParaRPr>
          </a:p>
        </p:txBody>
      </p:sp>
      <p:sp>
        <p:nvSpPr>
          <p:cNvPr id="140" name="Rectangle 823"/>
          <p:cNvSpPr>
            <a:spLocks noChangeArrowheads="1"/>
          </p:cNvSpPr>
          <p:nvPr/>
        </p:nvSpPr>
        <p:spPr bwMode="auto">
          <a:xfrm>
            <a:off x="6886329" y="3687816"/>
            <a:ext cx="20875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dirty="0" smtClean="0">
                <a:solidFill>
                  <a:srgbClr val="0000FF"/>
                </a:solidFill>
              </a:rPr>
              <a:t>Pufferung in der Biomasse</a:t>
            </a:r>
          </a:p>
        </p:txBody>
      </p:sp>
      <p:sp>
        <p:nvSpPr>
          <p:cNvPr id="141" name="Line 68"/>
          <p:cNvSpPr>
            <a:spLocks noChangeShapeType="1"/>
          </p:cNvSpPr>
          <p:nvPr/>
        </p:nvSpPr>
        <p:spPr bwMode="auto">
          <a:xfrm flipH="1">
            <a:off x="2167896" y="6422332"/>
            <a:ext cx="1660248" cy="195934"/>
          </a:xfrm>
          <a:prstGeom prst="line">
            <a:avLst/>
          </a:prstGeom>
          <a:noFill/>
          <a:ln w="19050">
            <a:solidFill>
              <a:srgbClr val="0000FF"/>
            </a:solidFill>
            <a:prstDash val="sysDash"/>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 name="Träne 5"/>
          <p:cNvSpPr/>
          <p:nvPr/>
        </p:nvSpPr>
        <p:spPr bwMode="auto">
          <a:xfrm rot="19560000">
            <a:off x="5766594" y="1125224"/>
            <a:ext cx="108000" cy="144000"/>
          </a:xfrm>
          <a:prstGeom prst="teardrop">
            <a:avLst/>
          </a:prstGeom>
          <a:noFill/>
          <a:ln w="12700" cap="flat" cmpd="sng" algn="ctr">
            <a:solidFill>
              <a:srgbClr val="0000FF"/>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42" name="Träne 141"/>
          <p:cNvSpPr/>
          <p:nvPr/>
        </p:nvSpPr>
        <p:spPr bwMode="auto">
          <a:xfrm rot="19560000">
            <a:off x="5123347" y="1288428"/>
            <a:ext cx="108000" cy="144000"/>
          </a:xfrm>
          <a:prstGeom prst="teardrop">
            <a:avLst/>
          </a:prstGeom>
          <a:noFill/>
          <a:ln w="12700" cap="flat" cmpd="sng" algn="ctr">
            <a:solidFill>
              <a:srgbClr val="0000FF"/>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43" name="Träne 142"/>
          <p:cNvSpPr/>
          <p:nvPr/>
        </p:nvSpPr>
        <p:spPr bwMode="auto">
          <a:xfrm rot="19560000">
            <a:off x="4455997" y="1267970"/>
            <a:ext cx="108000" cy="144000"/>
          </a:xfrm>
          <a:prstGeom prst="teardrop">
            <a:avLst/>
          </a:prstGeom>
          <a:noFill/>
          <a:ln w="12700" cap="flat" cmpd="sng" algn="ctr">
            <a:solidFill>
              <a:srgbClr val="0000FF"/>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44" name="Träne 143"/>
          <p:cNvSpPr/>
          <p:nvPr/>
        </p:nvSpPr>
        <p:spPr bwMode="auto">
          <a:xfrm rot="19560000">
            <a:off x="3752390" y="1167448"/>
            <a:ext cx="108000" cy="144000"/>
          </a:xfrm>
          <a:prstGeom prst="teardrop">
            <a:avLst/>
          </a:prstGeom>
          <a:noFill/>
          <a:ln w="12700" cap="flat" cmpd="sng" algn="ctr">
            <a:solidFill>
              <a:srgbClr val="0000FF"/>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145" name="Line 899"/>
          <p:cNvSpPr>
            <a:spLocks noChangeShapeType="1"/>
          </p:cNvSpPr>
          <p:nvPr/>
        </p:nvSpPr>
        <p:spPr bwMode="auto">
          <a:xfrm>
            <a:off x="4999881" y="3834963"/>
            <a:ext cx="379027" cy="5852"/>
          </a:xfrm>
          <a:prstGeom prst="line">
            <a:avLst/>
          </a:prstGeom>
          <a:noFill/>
          <a:ln w="19050">
            <a:solidFill>
              <a:srgbClr val="0000FF"/>
            </a:solidFill>
            <a:prstDash val="sys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6" name="Line 899"/>
          <p:cNvSpPr>
            <a:spLocks noChangeShapeType="1"/>
          </p:cNvSpPr>
          <p:nvPr/>
        </p:nvSpPr>
        <p:spPr bwMode="auto">
          <a:xfrm flipV="1">
            <a:off x="4624002" y="3840814"/>
            <a:ext cx="375877" cy="0"/>
          </a:xfrm>
          <a:prstGeom prst="line">
            <a:avLst/>
          </a:prstGeom>
          <a:noFill/>
          <a:ln w="19050">
            <a:solidFill>
              <a:srgbClr val="0000FF"/>
            </a:solidFill>
            <a:prstDash val="sys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7" name="Text Box 229"/>
          <p:cNvSpPr txBox="1">
            <a:spLocks noChangeArrowheads="1"/>
          </p:cNvSpPr>
          <p:nvPr/>
        </p:nvSpPr>
        <p:spPr bwMode="auto">
          <a:xfrm>
            <a:off x="7198070" y="156498"/>
            <a:ext cx="19437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spcBef>
                <a:spcPct val="50000"/>
              </a:spcBef>
              <a:tabLst>
                <a:tab pos="628650" algn="l"/>
              </a:tabLst>
            </a:pPr>
            <a:r>
              <a:rPr lang="de-CH" altLang="de-DE" sz="900" dirty="0" smtClean="0"/>
              <a:t>DAFA FFÖ, AG Modellierung</a:t>
            </a:r>
            <a:br>
              <a:rPr lang="de-CH" altLang="de-DE" sz="900" dirty="0" smtClean="0"/>
            </a:br>
            <a:r>
              <a:rPr lang="de-CH" altLang="de-DE" sz="900" dirty="0" smtClean="0"/>
              <a:t>Kleinmachnow, Juni 2015</a:t>
            </a:r>
            <a:endParaRPr lang="de-CH" altLang="de-DE" sz="900" dirty="0"/>
          </a:p>
        </p:txBody>
      </p:sp>
    </p:spTree>
    <p:extLst>
      <p:ext uri="{BB962C8B-B14F-4D97-AF65-F5344CB8AC3E}">
        <p14:creationId xmlns:p14="http://schemas.microsoft.com/office/powerpoint/2010/main" val="317054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4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9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3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4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4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23"/>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22"/>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19" grpId="0" animBg="1"/>
      <p:bldP spid="120" grpId="0" animBg="1"/>
      <p:bldP spid="121" grpId="0"/>
      <p:bldP spid="122" grpId="0" animBg="1"/>
      <p:bldP spid="123" grpId="0" animBg="1"/>
      <p:bldP spid="125" grpId="0"/>
      <p:bldP spid="126" grpId="0" animBg="1"/>
      <p:bldP spid="128" grpId="0"/>
      <p:bldP spid="129" grpId="0"/>
      <p:bldP spid="130" grpId="0"/>
      <p:bldP spid="131" grpId="0" animBg="1"/>
      <p:bldP spid="132" grpId="0" animBg="1"/>
      <p:bldP spid="133" grpId="0" animBg="1"/>
      <p:bldP spid="134" grpId="0" animBg="1"/>
      <p:bldP spid="4" grpId="0" animBg="1"/>
      <p:bldP spid="5" grpId="0" animBg="1"/>
      <p:bldP spid="136" grpId="0" animBg="1"/>
      <p:bldP spid="137" grpId="0"/>
      <p:bldP spid="138" grpId="0"/>
      <p:bldP spid="140" grpId="0"/>
      <p:bldP spid="141" grpId="0" animBg="1"/>
      <p:bldP spid="6" grpId="0" animBg="1"/>
      <p:bldP spid="142" grpId="0" animBg="1"/>
      <p:bldP spid="143" grpId="0" animBg="1"/>
      <p:bldP spid="144" grpId="0" animBg="1"/>
      <p:bldP spid="145" grpId="0" animBg="1"/>
      <p:bldP spid="14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X:\tpBB\Document\Wasserkreislauf.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12499" y="1484784"/>
            <a:ext cx="6027910" cy="4575610"/>
          </a:xfrm>
          <a:prstGeom prst="rect">
            <a:avLst/>
          </a:prstGeom>
          <a:noFill/>
          <a:extLst>
            <a:ext uri="{909E8E84-426E-40DD-AFC4-6F175D3DCCD1}">
              <a14:hiddenFill xmlns:a14="http://schemas.microsoft.com/office/drawing/2010/main">
                <a:solidFill>
                  <a:srgbClr val="FFFFFF"/>
                </a:solidFill>
              </a14:hiddenFill>
            </a:ext>
          </a:extLst>
        </p:spPr>
      </p:pic>
      <p:sp>
        <p:nvSpPr>
          <p:cNvPr id="2" name="Abgerundete rechteckige Legende 1"/>
          <p:cNvSpPr/>
          <p:nvPr/>
        </p:nvSpPr>
        <p:spPr>
          <a:xfrm>
            <a:off x="-1" y="3723236"/>
            <a:ext cx="1312499" cy="1041014"/>
          </a:xfrm>
          <a:prstGeom prst="wedgeRoundRectCallout">
            <a:avLst>
              <a:gd name="adj1" fmla="val 198761"/>
              <a:gd name="adj2" fmla="val 40784"/>
              <a:gd name="adj3" fmla="val 16667"/>
            </a:avLst>
          </a:prstGeom>
          <a:noFill/>
          <a:ln w="127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dirty="0" err="1">
                <a:solidFill>
                  <a:schemeClr val="tx1"/>
                </a:solidFill>
              </a:rPr>
              <a:t>Ripl</a:t>
            </a:r>
            <a:r>
              <a:rPr lang="de-DE" sz="1200" dirty="0">
                <a:solidFill>
                  <a:schemeClr val="tx1"/>
                </a:solidFill>
              </a:rPr>
              <a:t>:</a:t>
            </a:r>
          </a:p>
          <a:p>
            <a:r>
              <a:rPr lang="de-DE" sz="1200" b="1" dirty="0" smtClean="0">
                <a:solidFill>
                  <a:schemeClr val="tx1"/>
                </a:solidFill>
              </a:rPr>
              <a:t>Austräge</a:t>
            </a:r>
            <a:r>
              <a:rPr lang="de-DE" sz="1200" dirty="0" smtClean="0">
                <a:solidFill>
                  <a:schemeClr val="tx1"/>
                </a:solidFill>
              </a:rPr>
              <a:t> im </a:t>
            </a:r>
            <a:r>
              <a:rPr lang="de-DE" sz="1200" dirty="0">
                <a:solidFill>
                  <a:schemeClr val="tx1"/>
                </a:solidFill>
              </a:rPr>
              <a:t>Einzugsgebiet erfassen (Leitfähigkeit,…)</a:t>
            </a:r>
          </a:p>
        </p:txBody>
      </p:sp>
      <p:sp>
        <p:nvSpPr>
          <p:cNvPr id="5" name="Abgerundete rechteckige Legende 4"/>
          <p:cNvSpPr/>
          <p:nvPr/>
        </p:nvSpPr>
        <p:spPr>
          <a:xfrm>
            <a:off x="0" y="947826"/>
            <a:ext cx="1835696" cy="1224136"/>
          </a:xfrm>
          <a:prstGeom prst="wedgeRoundRectCallout">
            <a:avLst>
              <a:gd name="adj1" fmla="val 172853"/>
              <a:gd name="adj2" fmla="val 191749"/>
              <a:gd name="adj3" fmla="val 16667"/>
            </a:avLst>
          </a:prstGeom>
          <a:noFill/>
          <a:ln w="127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dirty="0" err="1">
                <a:solidFill>
                  <a:schemeClr val="tx1"/>
                </a:solidFill>
              </a:rPr>
              <a:t>Ripl</a:t>
            </a:r>
            <a:r>
              <a:rPr lang="de-DE" sz="1200" dirty="0">
                <a:solidFill>
                  <a:schemeClr val="tx1"/>
                </a:solidFill>
              </a:rPr>
              <a:t>:</a:t>
            </a:r>
          </a:p>
          <a:p>
            <a:r>
              <a:rPr lang="de-DE" sz="1200" dirty="0">
                <a:solidFill>
                  <a:schemeClr val="tx1"/>
                </a:solidFill>
              </a:rPr>
              <a:t>Verdunstung/Aktivität/</a:t>
            </a:r>
          </a:p>
          <a:p>
            <a:r>
              <a:rPr lang="de-DE" sz="1200" dirty="0">
                <a:solidFill>
                  <a:schemeClr val="tx1"/>
                </a:solidFill>
              </a:rPr>
              <a:t>Photosynthese messen aus Sattelitenbildern</a:t>
            </a:r>
          </a:p>
          <a:p>
            <a:r>
              <a:rPr lang="de-DE" sz="1200" dirty="0">
                <a:solidFill>
                  <a:schemeClr val="tx1"/>
                </a:solidFill>
              </a:rPr>
              <a:t>über Tag/Nacht-</a:t>
            </a:r>
          </a:p>
          <a:p>
            <a:r>
              <a:rPr lang="de-DE" sz="1200" b="1" dirty="0" smtClean="0">
                <a:solidFill>
                  <a:schemeClr val="tx1"/>
                </a:solidFill>
              </a:rPr>
              <a:t>Temperaturdifferenz</a:t>
            </a:r>
          </a:p>
          <a:p>
            <a:endParaRPr lang="de-DE" sz="1200" dirty="0">
              <a:solidFill>
                <a:schemeClr val="tx1"/>
              </a:solidFill>
            </a:endParaRPr>
          </a:p>
          <a:p>
            <a:r>
              <a:rPr lang="de-DE" sz="1200" b="1" dirty="0" smtClean="0">
                <a:solidFill>
                  <a:schemeClr val="tx1"/>
                </a:solidFill>
              </a:rPr>
              <a:t>Ziel:</a:t>
            </a:r>
          </a:p>
          <a:p>
            <a:r>
              <a:rPr lang="de-DE" sz="1200" b="1" dirty="0" smtClean="0">
                <a:solidFill>
                  <a:schemeClr val="tx1"/>
                </a:solidFill>
              </a:rPr>
              <a:t>Temperaturausgleich und Klimaschutz durch biologisch aktive Landschaft</a:t>
            </a:r>
            <a:endParaRPr lang="de-DE" sz="1200" b="1" dirty="0">
              <a:solidFill>
                <a:schemeClr val="tx1"/>
              </a:solidFill>
            </a:endParaRPr>
          </a:p>
        </p:txBody>
      </p:sp>
      <p:sp>
        <p:nvSpPr>
          <p:cNvPr id="6" name="Abgerundete rechteckige Legende 5"/>
          <p:cNvSpPr/>
          <p:nvPr/>
        </p:nvSpPr>
        <p:spPr>
          <a:xfrm>
            <a:off x="7452321" y="2243970"/>
            <a:ext cx="1691680" cy="1041014"/>
          </a:xfrm>
          <a:prstGeom prst="wedgeRoundRectCallout">
            <a:avLst>
              <a:gd name="adj1" fmla="val -185717"/>
              <a:gd name="adj2" fmla="val 108289"/>
              <a:gd name="adj3" fmla="val 16667"/>
            </a:avLst>
          </a:prstGeom>
          <a:noFill/>
          <a:ln w="127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dirty="0">
                <a:solidFill>
                  <a:schemeClr val="tx1"/>
                </a:solidFill>
              </a:rPr>
              <a:t>Wenz/Näser:</a:t>
            </a:r>
          </a:p>
          <a:p>
            <a:r>
              <a:rPr lang="de-DE" sz="1200" dirty="0">
                <a:solidFill>
                  <a:schemeClr val="tx1"/>
                </a:solidFill>
              </a:rPr>
              <a:t>Verdunstung/Stress messen über </a:t>
            </a:r>
            <a:r>
              <a:rPr lang="de-DE" sz="1200" b="1" dirty="0">
                <a:solidFill>
                  <a:schemeClr val="tx1"/>
                </a:solidFill>
              </a:rPr>
              <a:t>Temperaturdifferenz</a:t>
            </a:r>
            <a:r>
              <a:rPr lang="de-DE" sz="1200" dirty="0">
                <a:solidFill>
                  <a:schemeClr val="tx1"/>
                </a:solidFill>
              </a:rPr>
              <a:t> Blatt/</a:t>
            </a:r>
            <a:r>
              <a:rPr lang="de-DE" sz="1200" dirty="0" err="1">
                <a:solidFill>
                  <a:schemeClr val="tx1"/>
                </a:solidFill>
              </a:rPr>
              <a:t>weisses</a:t>
            </a:r>
            <a:r>
              <a:rPr lang="de-DE" sz="1200" dirty="0">
                <a:solidFill>
                  <a:schemeClr val="tx1"/>
                </a:solidFill>
              </a:rPr>
              <a:t> Papier</a:t>
            </a:r>
          </a:p>
        </p:txBody>
      </p:sp>
      <p:sp>
        <p:nvSpPr>
          <p:cNvPr id="7" name="Abgerundete rechteckige Legende 6"/>
          <p:cNvSpPr/>
          <p:nvPr/>
        </p:nvSpPr>
        <p:spPr>
          <a:xfrm>
            <a:off x="7452320" y="4188186"/>
            <a:ext cx="1691680" cy="1041014"/>
          </a:xfrm>
          <a:prstGeom prst="wedgeRoundRectCallout">
            <a:avLst>
              <a:gd name="adj1" fmla="val -183582"/>
              <a:gd name="adj2" fmla="val -43800"/>
              <a:gd name="adj3" fmla="val 16667"/>
            </a:avLst>
          </a:prstGeom>
          <a:noFill/>
          <a:ln w="127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dirty="0">
                <a:solidFill>
                  <a:schemeClr val="tx1"/>
                </a:solidFill>
              </a:rPr>
              <a:t>Wenz/Näser:</a:t>
            </a:r>
          </a:p>
          <a:p>
            <a:r>
              <a:rPr lang="de-DE" sz="1200" b="1" dirty="0">
                <a:solidFill>
                  <a:schemeClr val="tx1"/>
                </a:solidFill>
              </a:rPr>
              <a:t>Blattsaft und Boden </a:t>
            </a:r>
            <a:r>
              <a:rPr lang="de-DE" sz="1200" dirty="0">
                <a:solidFill>
                  <a:schemeClr val="tx1"/>
                </a:solidFill>
              </a:rPr>
              <a:t>testen</a:t>
            </a:r>
          </a:p>
          <a:p>
            <a:r>
              <a:rPr lang="de-DE" sz="1200" dirty="0">
                <a:solidFill>
                  <a:schemeClr val="tx1"/>
                </a:solidFill>
              </a:rPr>
              <a:t>(pH, Brix, Leitfähigkeit</a:t>
            </a:r>
            <a:r>
              <a:rPr lang="de-DE" sz="1200" dirty="0" smtClean="0">
                <a:solidFill>
                  <a:schemeClr val="tx1"/>
                </a:solidFill>
              </a:rPr>
              <a:t>)</a:t>
            </a:r>
          </a:p>
          <a:p>
            <a:endParaRPr lang="de-DE" sz="1200" dirty="0" smtClean="0">
              <a:solidFill>
                <a:schemeClr val="tx1"/>
              </a:solidFill>
            </a:endParaRPr>
          </a:p>
          <a:p>
            <a:endParaRPr lang="de-DE" sz="1200" dirty="0">
              <a:solidFill>
                <a:schemeClr val="tx1"/>
              </a:solidFill>
            </a:endParaRPr>
          </a:p>
          <a:p>
            <a:r>
              <a:rPr lang="de-DE" sz="1200" b="1" dirty="0" smtClean="0">
                <a:solidFill>
                  <a:schemeClr val="tx1"/>
                </a:solidFill>
              </a:rPr>
              <a:t>Ziel</a:t>
            </a:r>
            <a:r>
              <a:rPr lang="de-DE" sz="1200" b="1" dirty="0">
                <a:solidFill>
                  <a:schemeClr val="tx1"/>
                </a:solidFill>
              </a:rPr>
              <a:t>:</a:t>
            </a:r>
          </a:p>
          <a:p>
            <a:r>
              <a:rPr lang="de-DE" sz="1200" b="1" dirty="0" smtClean="0">
                <a:solidFill>
                  <a:schemeClr val="tx1"/>
                </a:solidFill>
              </a:rPr>
              <a:t>Bodenaufbau und steigende Erträge</a:t>
            </a:r>
            <a:endParaRPr lang="de-DE" sz="1200" b="1" dirty="0">
              <a:solidFill>
                <a:schemeClr val="tx1"/>
              </a:solidFill>
            </a:endParaRPr>
          </a:p>
        </p:txBody>
      </p:sp>
      <p:sp>
        <p:nvSpPr>
          <p:cNvPr id="8" name="Abgerundete rechteckige Legende 7"/>
          <p:cNvSpPr/>
          <p:nvPr/>
        </p:nvSpPr>
        <p:spPr>
          <a:xfrm>
            <a:off x="5364086" y="6060394"/>
            <a:ext cx="2088233" cy="536958"/>
          </a:xfrm>
          <a:prstGeom prst="wedgeRoundRectCallout">
            <a:avLst>
              <a:gd name="adj1" fmla="val -61884"/>
              <a:gd name="adj2" fmla="val -257857"/>
              <a:gd name="adj3" fmla="val 16667"/>
            </a:avLst>
          </a:prstGeom>
          <a:noFill/>
          <a:ln w="127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dirty="0" smtClean="0">
                <a:solidFill>
                  <a:schemeClr val="tx1"/>
                </a:solidFill>
              </a:rPr>
              <a:t>Kinsey:</a:t>
            </a:r>
            <a:endParaRPr lang="de-DE" sz="1200" dirty="0">
              <a:solidFill>
                <a:schemeClr val="tx1"/>
              </a:solidFill>
            </a:endParaRPr>
          </a:p>
          <a:p>
            <a:r>
              <a:rPr lang="de-DE" sz="1200" dirty="0" smtClean="0">
                <a:solidFill>
                  <a:schemeClr val="tx1"/>
                </a:solidFill>
              </a:rPr>
              <a:t>Ausführliche Boden-Analyse</a:t>
            </a:r>
            <a:endParaRPr lang="de-DE" sz="1200" dirty="0">
              <a:solidFill>
                <a:schemeClr val="tx1"/>
              </a:solidFill>
            </a:endParaRPr>
          </a:p>
        </p:txBody>
      </p:sp>
      <p:sp>
        <p:nvSpPr>
          <p:cNvPr id="3" name="Titel 2"/>
          <p:cNvSpPr>
            <a:spLocks noGrp="1"/>
          </p:cNvSpPr>
          <p:nvPr>
            <p:ph type="title" idx="4294967295"/>
          </p:nvPr>
        </p:nvSpPr>
        <p:spPr>
          <a:xfrm>
            <a:off x="457200" y="274638"/>
            <a:ext cx="8229600" cy="490066"/>
          </a:xfrm>
        </p:spPr>
        <p:txBody>
          <a:bodyPr>
            <a:normAutofit/>
          </a:bodyPr>
          <a:lstStyle/>
          <a:p>
            <a:r>
              <a:rPr lang="de-CH" sz="2400" kern="1200" dirty="0" smtClean="0">
                <a:effectLst/>
                <a:latin typeface="Calibri"/>
              </a:rPr>
              <a:t>Messungen biologischer Aktivität</a:t>
            </a:r>
            <a:endParaRPr lang="de-DE" sz="4800" dirty="0"/>
          </a:p>
        </p:txBody>
      </p:sp>
    </p:spTree>
    <p:extLst>
      <p:ext uri="{BB962C8B-B14F-4D97-AF65-F5344CB8AC3E}">
        <p14:creationId xmlns:p14="http://schemas.microsoft.com/office/powerpoint/2010/main" val="246977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6225"/>
            <a:ext cx="8229600" cy="609601"/>
          </a:xfrm>
        </p:spPr>
        <p:txBody>
          <a:bodyPr vert="horz" lIns="91440" tIns="45720" rIns="91440" bIns="45720" rtlCol="0" anchor="ctr">
            <a:normAutofit/>
          </a:bodyPr>
          <a:lstStyle/>
          <a:p>
            <a:r>
              <a:rPr lang="de-DE" sz="2800" b="1" dirty="0" smtClean="0">
                <a:solidFill>
                  <a:schemeClr val="tx2"/>
                </a:solidFill>
              </a:rPr>
              <a:t>nachhaltig </a:t>
            </a:r>
            <a:r>
              <a:rPr lang="de-DE" sz="2800" b="1" dirty="0">
                <a:solidFill>
                  <a:schemeClr val="tx2"/>
                </a:solidFill>
              </a:rPr>
              <a:t>und regenerativ</a:t>
            </a:r>
          </a:p>
        </p:txBody>
      </p:sp>
      <p:sp>
        <p:nvSpPr>
          <p:cNvPr id="6" name="Pfeil nach oben 5"/>
          <p:cNvSpPr/>
          <p:nvPr/>
        </p:nvSpPr>
        <p:spPr>
          <a:xfrm>
            <a:off x="2490788" y="2446466"/>
            <a:ext cx="733425" cy="1476375"/>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p:cNvCxnSpPr/>
          <p:nvPr/>
        </p:nvCxnSpPr>
        <p:spPr>
          <a:xfrm flipV="1">
            <a:off x="938213" y="391331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Pfeil nach oben 9"/>
          <p:cNvSpPr/>
          <p:nvPr/>
        </p:nvSpPr>
        <p:spPr>
          <a:xfrm flipV="1">
            <a:off x="5029200" y="2446466"/>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24"/>
          <p:cNvCxnSpPr/>
          <p:nvPr/>
        </p:nvCxnSpPr>
        <p:spPr>
          <a:xfrm flipV="1">
            <a:off x="938213" y="243694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692942" y="5574181"/>
            <a:ext cx="7855746" cy="1015663"/>
          </a:xfrm>
          <a:prstGeom prst="rect">
            <a:avLst/>
          </a:prstGeom>
          <a:noFill/>
        </p:spPr>
        <p:txBody>
          <a:bodyPr wrap="square" rtlCol="0">
            <a:spAutoFit/>
          </a:bodyPr>
          <a:lstStyle/>
          <a:p>
            <a:r>
              <a:rPr lang="de-DE" sz="2000" dirty="0" smtClean="0"/>
              <a:t>aufbauend:		auch über die Regeneration hinaus</a:t>
            </a:r>
            <a:br>
              <a:rPr lang="de-DE" sz="2000" dirty="0" smtClean="0"/>
            </a:br>
            <a:r>
              <a:rPr lang="de-DE" sz="2000" dirty="0" smtClean="0"/>
              <a:t>			nicht nur Schäden beheben</a:t>
            </a:r>
            <a:br>
              <a:rPr lang="de-DE" sz="2000" dirty="0" smtClean="0"/>
            </a:br>
            <a:r>
              <a:rPr lang="de-DE" sz="2000" dirty="0" smtClean="0"/>
              <a:t>			echtes Wachstum</a:t>
            </a:r>
            <a:endParaRPr lang="de-DE" sz="2000" dirty="0"/>
          </a:p>
        </p:txBody>
      </p:sp>
      <p:sp>
        <p:nvSpPr>
          <p:cNvPr id="20" name="Textfeld 19"/>
          <p:cNvSpPr txBox="1"/>
          <p:nvPr/>
        </p:nvSpPr>
        <p:spPr>
          <a:xfrm>
            <a:off x="1941227" y="3955614"/>
            <a:ext cx="1332483" cy="369332"/>
          </a:xfrm>
          <a:prstGeom prst="rect">
            <a:avLst/>
          </a:prstGeom>
          <a:noFill/>
        </p:spPr>
        <p:txBody>
          <a:bodyPr wrap="square" rtlCol="0">
            <a:spAutoFit/>
          </a:bodyPr>
          <a:lstStyle/>
          <a:p>
            <a:r>
              <a:rPr lang="de-DE" dirty="0" smtClean="0">
                <a:solidFill>
                  <a:srgbClr val="33CC33"/>
                </a:solidFill>
              </a:rPr>
              <a:t>Produktion</a:t>
            </a:r>
            <a:endParaRPr lang="de-DE" dirty="0">
              <a:solidFill>
                <a:srgbClr val="33CC33"/>
              </a:solidFill>
            </a:endParaRPr>
          </a:p>
        </p:txBody>
      </p:sp>
      <p:sp>
        <p:nvSpPr>
          <p:cNvPr id="21" name="Textfeld 20"/>
          <p:cNvSpPr txBox="1"/>
          <p:nvPr/>
        </p:nvSpPr>
        <p:spPr>
          <a:xfrm>
            <a:off x="3490914" y="3955614"/>
            <a:ext cx="2924175" cy="369332"/>
          </a:xfrm>
          <a:prstGeom prst="rect">
            <a:avLst/>
          </a:prstGeom>
          <a:noFill/>
        </p:spPr>
        <p:txBody>
          <a:bodyPr wrap="square" rtlCol="0">
            <a:spAutoFit/>
          </a:bodyPr>
          <a:lstStyle/>
          <a:p>
            <a:r>
              <a:rPr lang="de-DE" dirty="0" smtClean="0">
                <a:solidFill>
                  <a:srgbClr val="FF0000"/>
                </a:solidFill>
              </a:rPr>
              <a:t>Verluste und Verbrauch</a:t>
            </a:r>
            <a:endParaRPr lang="de-DE" dirty="0">
              <a:solidFill>
                <a:srgbClr val="FF0000"/>
              </a:solidFill>
            </a:endParaRPr>
          </a:p>
        </p:txBody>
      </p:sp>
      <p:sp>
        <p:nvSpPr>
          <p:cNvPr id="22" name="Pfeil nach oben 21"/>
          <p:cNvSpPr/>
          <p:nvPr/>
        </p:nvSpPr>
        <p:spPr>
          <a:xfrm>
            <a:off x="2490787" y="1698753"/>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619123" y="1846985"/>
            <a:ext cx="2776539" cy="369332"/>
          </a:xfrm>
          <a:prstGeom prst="rect">
            <a:avLst/>
          </a:prstGeom>
          <a:noFill/>
        </p:spPr>
        <p:txBody>
          <a:bodyPr wrap="square" rtlCol="0">
            <a:spAutoFit/>
          </a:bodyPr>
          <a:lstStyle/>
          <a:p>
            <a:r>
              <a:rPr lang="de-DE" b="1" dirty="0" smtClean="0"/>
              <a:t>Regeneration</a:t>
            </a:r>
            <a:endParaRPr lang="de-DE" dirty="0"/>
          </a:p>
        </p:txBody>
      </p:sp>
      <p:sp>
        <p:nvSpPr>
          <p:cNvPr id="24" name="Textfeld 23"/>
          <p:cNvSpPr txBox="1"/>
          <p:nvPr/>
        </p:nvSpPr>
        <p:spPr>
          <a:xfrm>
            <a:off x="5762625" y="2446466"/>
            <a:ext cx="2924175" cy="646331"/>
          </a:xfrm>
          <a:prstGeom prst="rect">
            <a:avLst/>
          </a:prstGeom>
          <a:noFill/>
        </p:spPr>
        <p:txBody>
          <a:bodyPr wrap="square" rtlCol="0">
            <a:spAutoFit/>
          </a:bodyPr>
          <a:lstStyle/>
          <a:p>
            <a:r>
              <a:rPr lang="de-DE" b="1" dirty="0" smtClean="0"/>
              <a:t>nicht mehr </a:t>
            </a:r>
            <a:r>
              <a:rPr lang="de-DE" dirty="0" smtClean="0"/>
              <a:t>verbrauchen</a:t>
            </a:r>
            <a:br>
              <a:rPr lang="de-DE" dirty="0" smtClean="0"/>
            </a:br>
            <a:r>
              <a:rPr lang="de-DE" dirty="0" smtClean="0"/>
              <a:t>als nachwächst</a:t>
            </a:r>
            <a:endParaRPr lang="de-DE" dirty="0"/>
          </a:p>
        </p:txBody>
      </p:sp>
      <p:sp>
        <p:nvSpPr>
          <p:cNvPr id="26" name="Textfeld 25"/>
          <p:cNvSpPr txBox="1"/>
          <p:nvPr/>
        </p:nvSpPr>
        <p:spPr>
          <a:xfrm>
            <a:off x="5762625" y="1713041"/>
            <a:ext cx="2776539" cy="646331"/>
          </a:xfrm>
          <a:prstGeom prst="rect">
            <a:avLst/>
          </a:prstGeom>
          <a:noFill/>
        </p:spPr>
        <p:txBody>
          <a:bodyPr wrap="square" rtlCol="0">
            <a:spAutoFit/>
          </a:bodyPr>
          <a:lstStyle/>
          <a:p>
            <a:r>
              <a:rPr lang="de-DE" b="1" dirty="0" smtClean="0"/>
              <a:t>mehr </a:t>
            </a:r>
            <a:r>
              <a:rPr lang="de-DE" dirty="0" smtClean="0"/>
              <a:t>nachwachsen lassen als verbrauchen</a:t>
            </a:r>
            <a:endParaRPr lang="de-DE" dirty="0"/>
          </a:p>
        </p:txBody>
      </p:sp>
      <p:sp>
        <p:nvSpPr>
          <p:cNvPr id="28" name="Textfeld 27"/>
          <p:cNvSpPr txBox="1"/>
          <p:nvPr/>
        </p:nvSpPr>
        <p:spPr>
          <a:xfrm>
            <a:off x="619123" y="2584965"/>
            <a:ext cx="2776539" cy="369332"/>
          </a:xfrm>
          <a:prstGeom prst="rect">
            <a:avLst/>
          </a:prstGeom>
          <a:noFill/>
        </p:spPr>
        <p:txBody>
          <a:bodyPr wrap="square" rtlCol="0">
            <a:spAutoFit/>
          </a:bodyPr>
          <a:lstStyle/>
          <a:p>
            <a:r>
              <a:rPr lang="de-DE" b="1" dirty="0" smtClean="0"/>
              <a:t>Nachhaltigkeit</a:t>
            </a:r>
            <a:endParaRPr lang="de-DE" dirty="0"/>
          </a:p>
        </p:txBody>
      </p:sp>
      <p:sp>
        <p:nvSpPr>
          <p:cNvPr id="29" name="Textfeld 28"/>
          <p:cNvSpPr txBox="1"/>
          <p:nvPr/>
        </p:nvSpPr>
        <p:spPr>
          <a:xfrm>
            <a:off x="692942" y="4440706"/>
            <a:ext cx="7993857" cy="1015663"/>
          </a:xfrm>
          <a:prstGeom prst="rect">
            <a:avLst/>
          </a:prstGeom>
          <a:noFill/>
        </p:spPr>
        <p:txBody>
          <a:bodyPr wrap="square" rtlCol="0">
            <a:spAutoFit/>
          </a:bodyPr>
          <a:lstStyle/>
          <a:p>
            <a:r>
              <a:rPr lang="de-DE" sz="2000" dirty="0" smtClean="0"/>
              <a:t>nachhaltig:		Produktion  &gt;=  Verbrauch	       </a:t>
            </a:r>
            <a:r>
              <a:rPr lang="de-DE" sz="2000" i="1" dirty="0" smtClean="0">
                <a:solidFill>
                  <a:schemeClr val="bg1"/>
                </a:solidFill>
              </a:rPr>
              <a:t>defensiv</a:t>
            </a:r>
            <a:r>
              <a:rPr lang="de-DE" sz="2000" dirty="0" smtClean="0"/>
              <a:t/>
            </a:r>
            <a:br>
              <a:rPr lang="de-DE" sz="2000" dirty="0" smtClean="0"/>
            </a:br>
            <a:r>
              <a:rPr lang="de-DE" sz="2000" dirty="0" smtClean="0"/>
              <a:t>gerade noch nachhaltig:	Produktion   =   Verbrauch        </a:t>
            </a:r>
            <a:r>
              <a:rPr lang="de-DE" sz="2000" i="1" dirty="0" smtClean="0">
                <a:solidFill>
                  <a:schemeClr val="bg1"/>
                </a:solidFill>
              </a:rPr>
              <a:t>konservativ</a:t>
            </a:r>
            <a:endParaRPr lang="de-DE" sz="2000" i="1" dirty="0">
              <a:solidFill>
                <a:schemeClr val="bg1"/>
              </a:solidFill>
            </a:endParaRPr>
          </a:p>
          <a:p>
            <a:r>
              <a:rPr lang="de-DE" sz="2000" dirty="0" smtClean="0"/>
              <a:t>regenerativ:		Produktion   &gt;   Verbrauch        </a:t>
            </a:r>
            <a:r>
              <a:rPr lang="de-DE" sz="2000" i="1" dirty="0" smtClean="0">
                <a:solidFill>
                  <a:schemeClr val="bg1"/>
                </a:solidFill>
              </a:rPr>
              <a:t>progressiv</a:t>
            </a:r>
            <a:endParaRPr lang="de-DE" sz="2000" i="1" dirty="0">
              <a:solidFill>
                <a:schemeClr val="bg1"/>
              </a:solidFill>
            </a:endParaRPr>
          </a:p>
        </p:txBody>
      </p:sp>
      <p:sp>
        <p:nvSpPr>
          <p:cNvPr id="30" name="Textfeld 29"/>
          <p:cNvSpPr txBox="1"/>
          <p:nvPr/>
        </p:nvSpPr>
        <p:spPr>
          <a:xfrm>
            <a:off x="619123" y="1361894"/>
            <a:ext cx="2776539" cy="369332"/>
          </a:xfrm>
          <a:prstGeom prst="rect">
            <a:avLst/>
          </a:prstGeom>
          <a:noFill/>
        </p:spPr>
        <p:txBody>
          <a:bodyPr wrap="square" rtlCol="0">
            <a:spAutoFit/>
          </a:bodyPr>
          <a:lstStyle/>
          <a:p>
            <a:r>
              <a:rPr lang="de-DE" b="1" dirty="0" smtClean="0"/>
              <a:t>Echtes Wachstum</a:t>
            </a:r>
            <a:endParaRPr lang="de-DE" dirty="0"/>
          </a:p>
        </p:txBody>
      </p:sp>
    </p:spTree>
    <p:extLst>
      <p:ext uri="{BB962C8B-B14F-4D97-AF65-F5344CB8AC3E}">
        <p14:creationId xmlns:p14="http://schemas.microsoft.com/office/powerpoint/2010/main" val="2436972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p:bldP spid="26" grpId="0"/>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G:\Jesuit resi\R0018550.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926" y="-27384"/>
            <a:ext cx="4614800" cy="34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I:\photo\villages\BABULWANDI\A-B\10.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27384"/>
            <a:ext cx="4608512"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photo\villages\BABULWANDI\A-B\7.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photo\villages\BABULWANDI\A-B\8.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72000" y="3429000"/>
            <a:ext cx="4602224" cy="345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0" y="44624"/>
            <a:ext cx="9144000" cy="562074"/>
          </a:xfrm>
        </p:spPr>
        <p:txBody>
          <a:bodyPr>
            <a:noAutofit/>
          </a:bodyPr>
          <a:lstStyle/>
          <a:p>
            <a:pPr algn="l"/>
            <a:r>
              <a:rPr lang="de-DE" sz="3200" dirty="0" smtClean="0"/>
              <a:t>  Watershed-Development-Projekte</a:t>
            </a:r>
            <a:r>
              <a:rPr lang="de-DE" sz="3600" dirty="0" smtClean="0"/>
              <a:t> in Indien</a:t>
            </a:r>
            <a:endParaRPr lang="de-DE" sz="3600" dirty="0"/>
          </a:p>
        </p:txBody>
      </p:sp>
    </p:spTree>
    <p:extLst>
      <p:ext uri="{BB962C8B-B14F-4D97-AF65-F5344CB8AC3E}">
        <p14:creationId xmlns:p14="http://schemas.microsoft.com/office/powerpoint/2010/main" val="171164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3" name="Picture 3" descr="G:\Jesuit resi\R0018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5"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idx="4294967295"/>
          </p:nvPr>
        </p:nvSpPr>
        <p:spPr>
          <a:xfrm>
            <a:off x="1143000" y="7144"/>
            <a:ext cx="8001000" cy="534987"/>
          </a:xfrm>
        </p:spPr>
        <p:txBody>
          <a:bodyPr>
            <a:normAutofit fontScale="90000"/>
          </a:bodyPr>
          <a:lstStyle/>
          <a:p>
            <a:pPr algn="r"/>
            <a:r>
              <a:rPr lang="de-DE" sz="2400" kern="1200" dirty="0" smtClean="0">
                <a:solidFill>
                  <a:srgbClr val="000000"/>
                </a:solidFill>
                <a:effectLst/>
                <a:latin typeface="Calibri"/>
                <a:ea typeface="+mj-ea"/>
                <a:cs typeface="+mj-cs"/>
              </a:rPr>
              <a:t>Watershed-Development-Projekte in Indien - 1	 	</a:t>
            </a:r>
            <a:r>
              <a:rPr lang="de-DE" sz="1800" kern="1200" dirty="0" smtClean="0">
                <a:solidFill>
                  <a:srgbClr val="000000"/>
                </a:solidFill>
                <a:effectLst/>
                <a:latin typeface="Calibri"/>
                <a:ea typeface="+mj-ea"/>
                <a:cs typeface="+mj-cs"/>
              </a:rPr>
              <a:t>© Roland </a:t>
            </a:r>
            <a:r>
              <a:rPr lang="de-DE" sz="1800" kern="1200" dirty="0" err="1" smtClean="0">
                <a:solidFill>
                  <a:srgbClr val="000000"/>
                </a:solidFill>
                <a:effectLst/>
                <a:latin typeface="Calibri"/>
                <a:ea typeface="+mj-ea"/>
                <a:cs typeface="+mj-cs"/>
              </a:rPr>
              <a:t>Frutig</a:t>
            </a:r>
            <a:endParaRPr lang="de-DE" sz="3200" dirty="0"/>
          </a:p>
        </p:txBody>
      </p:sp>
    </p:spTree>
    <p:extLst>
      <p:ext uri="{BB962C8B-B14F-4D97-AF65-F5344CB8AC3E}">
        <p14:creationId xmlns:p14="http://schemas.microsoft.com/office/powerpoint/2010/main" val="372513628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7" name="Picture 2" descr="I:\photo\villages\BABULWANDI\A-B\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5"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idx="4294967295"/>
          </p:nvPr>
        </p:nvSpPr>
        <p:spPr>
          <a:xfrm>
            <a:off x="914400" y="0"/>
            <a:ext cx="8229600" cy="590550"/>
          </a:xfrm>
        </p:spPr>
        <p:txBody>
          <a:bodyPr vert="horz" lIns="91440" tIns="45720" rIns="91440" bIns="45720" rtlCol="0" anchor="ctr">
            <a:normAutofit/>
          </a:bodyPr>
          <a:lstStyle/>
          <a:p>
            <a:pPr algn="r"/>
            <a:r>
              <a:rPr lang="de-DE" sz="2200" dirty="0">
                <a:solidFill>
                  <a:srgbClr val="000000"/>
                </a:solidFill>
                <a:latin typeface="Calibri"/>
              </a:rPr>
              <a:t>Watershed-Development-Projekte in Indien - 2	 	</a:t>
            </a:r>
            <a:r>
              <a:rPr lang="de-DE" sz="1600" dirty="0">
                <a:solidFill>
                  <a:srgbClr val="000000"/>
                </a:solidFill>
                <a:latin typeface="Calibri"/>
              </a:rPr>
              <a:t>© Roland </a:t>
            </a:r>
            <a:r>
              <a:rPr lang="de-DE" sz="1600" dirty="0" err="1">
                <a:solidFill>
                  <a:srgbClr val="000000"/>
                </a:solidFill>
                <a:latin typeface="Calibri"/>
              </a:rPr>
              <a:t>Frutig</a:t>
            </a:r>
            <a:endParaRPr lang="de-DE" sz="2200" dirty="0">
              <a:solidFill>
                <a:srgbClr val="000000"/>
              </a:solidFill>
              <a:latin typeface="Calibri"/>
            </a:endParaRPr>
          </a:p>
        </p:txBody>
      </p:sp>
    </p:spTree>
    <p:extLst>
      <p:ext uri="{BB962C8B-B14F-4D97-AF65-F5344CB8AC3E}">
        <p14:creationId xmlns:p14="http://schemas.microsoft.com/office/powerpoint/2010/main" val="192468560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5" name="Picture 3" descr="I:\photo\villages\BABULWANDI\A-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5"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idx="4294967295"/>
          </p:nvPr>
        </p:nvSpPr>
        <p:spPr>
          <a:xfrm>
            <a:off x="1143000" y="0"/>
            <a:ext cx="8001001" cy="676275"/>
          </a:xfrm>
        </p:spPr>
        <p:txBody>
          <a:bodyPr>
            <a:normAutofit/>
          </a:bodyPr>
          <a:lstStyle/>
          <a:p>
            <a:r>
              <a:rPr lang="de-DE" sz="2200" kern="1200" dirty="0" smtClean="0">
                <a:solidFill>
                  <a:srgbClr val="000000"/>
                </a:solidFill>
                <a:effectLst/>
                <a:latin typeface="Calibri"/>
                <a:ea typeface="+mj-ea"/>
                <a:cs typeface="+mj-cs"/>
              </a:rPr>
              <a:t>Watershed-Development-Projekte in Indien - 3	 	</a:t>
            </a:r>
            <a:r>
              <a:rPr lang="de-DE" sz="1600" kern="1200" dirty="0" smtClean="0">
                <a:solidFill>
                  <a:srgbClr val="000000"/>
                </a:solidFill>
                <a:effectLst/>
                <a:latin typeface="Calibri"/>
                <a:ea typeface="+mj-ea"/>
                <a:cs typeface="+mj-cs"/>
              </a:rPr>
              <a:t>© Roland </a:t>
            </a:r>
            <a:r>
              <a:rPr lang="de-DE" sz="1600" kern="1200" dirty="0" err="1" smtClean="0">
                <a:solidFill>
                  <a:srgbClr val="000000"/>
                </a:solidFill>
                <a:effectLst/>
                <a:latin typeface="Calibri"/>
                <a:ea typeface="+mj-ea"/>
                <a:cs typeface="+mj-cs"/>
              </a:rPr>
              <a:t>Frutig</a:t>
            </a:r>
            <a:endParaRPr lang="de-DE" dirty="0"/>
          </a:p>
        </p:txBody>
      </p:sp>
    </p:spTree>
    <p:extLst>
      <p:ext uri="{BB962C8B-B14F-4D97-AF65-F5344CB8AC3E}">
        <p14:creationId xmlns:p14="http://schemas.microsoft.com/office/powerpoint/2010/main" val="142323664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49" name="Picture 2" descr="I:\photo\villages\BABULWANDI\A-B\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5"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idx="4294967295"/>
          </p:nvPr>
        </p:nvSpPr>
        <p:spPr>
          <a:xfrm>
            <a:off x="914400" y="7938"/>
            <a:ext cx="8229600" cy="763587"/>
          </a:xfrm>
        </p:spPr>
        <p:txBody>
          <a:bodyPr/>
          <a:lstStyle/>
          <a:p>
            <a:r>
              <a:rPr lang="de-DE" sz="2200" kern="1200" dirty="0" smtClean="0">
                <a:solidFill>
                  <a:srgbClr val="000000"/>
                </a:solidFill>
                <a:effectLst/>
                <a:latin typeface="Calibri"/>
                <a:ea typeface="+mj-ea"/>
                <a:cs typeface="+mj-cs"/>
              </a:rPr>
              <a:t>Watershed-Development-Projekte in Indien - 4	 	</a:t>
            </a:r>
            <a:r>
              <a:rPr lang="de-DE" sz="1600" kern="1200" dirty="0" smtClean="0">
                <a:solidFill>
                  <a:srgbClr val="000000"/>
                </a:solidFill>
                <a:effectLst/>
                <a:latin typeface="Calibri"/>
                <a:ea typeface="+mj-ea"/>
                <a:cs typeface="+mj-cs"/>
              </a:rPr>
              <a:t>© Roland </a:t>
            </a:r>
            <a:r>
              <a:rPr lang="de-DE" sz="1600" kern="1200" dirty="0" err="1" smtClean="0">
                <a:solidFill>
                  <a:srgbClr val="000000"/>
                </a:solidFill>
                <a:effectLst/>
                <a:latin typeface="Calibri"/>
                <a:ea typeface="+mj-ea"/>
                <a:cs typeface="+mj-cs"/>
              </a:rPr>
              <a:t>Frutig</a:t>
            </a:r>
            <a:endParaRPr lang="de-DE" dirty="0"/>
          </a:p>
        </p:txBody>
      </p:sp>
    </p:spTree>
    <p:extLst>
      <p:ext uri="{BB962C8B-B14F-4D97-AF65-F5344CB8AC3E}">
        <p14:creationId xmlns:p14="http://schemas.microsoft.com/office/powerpoint/2010/main" val="289084450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563835"/>
          </a:xfrm>
        </p:spPr>
        <p:txBody>
          <a:bodyPr>
            <a:normAutofit fontScale="90000"/>
          </a:bodyPr>
          <a:lstStyle/>
          <a:p>
            <a:r>
              <a:rPr lang="de-DE" dirty="0" smtClean="0"/>
              <a:t>Das Lössplateau-Projekt in China</a:t>
            </a:r>
            <a:endParaRPr lang="de-DE" dirty="0"/>
          </a:p>
        </p:txBody>
      </p:sp>
      <p:sp>
        <p:nvSpPr>
          <p:cNvPr id="3" name="AutoShape 1" descr="Milly"/>
          <p:cNvSpPr>
            <a:spLocks noChangeAspect="1" noChangeArrowheads="1"/>
          </p:cNvSpPr>
          <p:nvPr/>
        </p:nvSpPr>
        <p:spPr bwMode="auto">
          <a:xfrm>
            <a:off x="0" y="0"/>
            <a:ext cx="11144250" cy="6267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Rectangle 2"/>
          <p:cNvSpPr>
            <a:spLocks noChangeArrowheads="1"/>
          </p:cNvSpPr>
          <p:nvPr/>
        </p:nvSpPr>
        <p:spPr bwMode="auto">
          <a:xfrm>
            <a:off x="4479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3"/>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4664" y="1124744"/>
            <a:ext cx="4586663"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572000" y="1124744"/>
            <a:ext cx="457933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83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rot="10800000">
            <a:off x="3307803" y="5338256"/>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p:txBody>
          <a:bodyPr/>
          <a:lstStyle/>
          <a:p>
            <a:pPr algn="l"/>
            <a:r>
              <a:rPr lang="de-DE" dirty="0" smtClean="0"/>
              <a:t>André Voisin</a:t>
            </a:r>
            <a:endParaRPr lang="de-DE" dirty="0"/>
          </a:p>
        </p:txBody>
      </p:sp>
      <p:sp>
        <p:nvSpPr>
          <p:cNvPr id="3" name="Textplatzhalter 2"/>
          <p:cNvSpPr>
            <a:spLocks noGrp="1"/>
          </p:cNvSpPr>
          <p:nvPr>
            <p:ph type="body" idx="4294967295"/>
          </p:nvPr>
        </p:nvSpPr>
        <p:spPr>
          <a:xfrm>
            <a:off x="119743" y="1600200"/>
            <a:ext cx="4082143" cy="4525963"/>
          </a:xfrm>
        </p:spPr>
        <p:txBody>
          <a:bodyPr>
            <a:normAutofit/>
          </a:bodyPr>
          <a:lstStyle/>
          <a:p>
            <a:pPr marL="0" indent="0" algn="ctr">
              <a:buNone/>
            </a:pPr>
            <a:r>
              <a:rPr lang="de-DE" sz="2800" dirty="0" smtClean="0"/>
              <a:t>Die Kuh und ihre Weide</a:t>
            </a:r>
          </a:p>
          <a:p>
            <a:pPr marL="0" indent="0" algn="ctr">
              <a:buNone/>
            </a:pPr>
            <a:r>
              <a:rPr lang="de-DE" sz="2800" dirty="0" smtClean="0"/>
              <a:t>1958 (F), 1962 (D)</a:t>
            </a:r>
          </a:p>
          <a:p>
            <a:pPr marL="0" indent="0" algn="ctr">
              <a:buNone/>
            </a:pPr>
            <a:endParaRPr lang="de-DE" sz="2800" dirty="0" smtClean="0"/>
          </a:p>
          <a:p>
            <a:pPr marL="0" indent="0" algn="ctr">
              <a:buNone/>
            </a:pPr>
            <a:r>
              <a:rPr lang="de-DE" sz="2800" dirty="0" smtClean="0"/>
              <a:t>Grundlagen zum </a:t>
            </a:r>
            <a:br>
              <a:rPr lang="de-DE" sz="2800" dirty="0" smtClean="0"/>
            </a:br>
            <a:r>
              <a:rPr lang="de-DE" sz="2800" dirty="0" smtClean="0"/>
              <a:t>Weide-Management</a:t>
            </a:r>
            <a:endParaRPr lang="de-DE" sz="2800" dirty="0"/>
          </a:p>
        </p:txBody>
      </p:sp>
      <p:pic>
        <p:nvPicPr>
          <p:cNvPr id="1028" name="Picture 4"/>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b="-322"/>
          <a:stretch/>
        </p:blipFill>
        <p:spPr bwMode="auto">
          <a:xfrm>
            <a:off x="4299857" y="-27741"/>
            <a:ext cx="4811485" cy="688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9637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 y="728701"/>
            <a:ext cx="9601064" cy="54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457200" y="274638"/>
            <a:ext cx="8229600" cy="850106"/>
          </a:xfrm>
        </p:spPr>
        <p:txBody>
          <a:bodyPr/>
          <a:lstStyle/>
          <a:p>
            <a:r>
              <a:rPr lang="de-DE" dirty="0" err="1" smtClean="0"/>
              <a:t>Savory</a:t>
            </a:r>
            <a:r>
              <a:rPr lang="de-DE" baseline="0" dirty="0" smtClean="0"/>
              <a:t> Welt</a:t>
            </a:r>
            <a:endParaRPr lang="de-DE" dirty="0"/>
          </a:p>
        </p:txBody>
      </p:sp>
      <p:sp>
        <p:nvSpPr>
          <p:cNvPr id="4" name="Pfeil nach unten 3">
            <a:hlinkClick r:id="rId3" action="ppaction://hlinksldjump"/>
          </p:cNvPr>
          <p:cNvSpPr/>
          <p:nvPr/>
        </p:nvSpPr>
        <p:spPr>
          <a:xfrm rot="10800000">
            <a:off x="19769" y="28575"/>
            <a:ext cx="275744" cy="306878"/>
          </a:xfrm>
          <a:prstGeom prst="downArrow">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Pfeil nach unten 4">
            <a:hlinkClick r:id="rId4" action="ppaction://hlinksldjump"/>
          </p:cNvPr>
          <p:cNvSpPr/>
          <p:nvPr/>
        </p:nvSpPr>
        <p:spPr>
          <a:xfrm>
            <a:off x="19532" y="6200775"/>
            <a:ext cx="275744" cy="306878"/>
          </a:xfrm>
          <a:prstGeom prst="downArrow">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4168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6067"/>
            <a:ext cx="9468206" cy="532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0" y="274638"/>
            <a:ext cx="8229600" cy="1143000"/>
          </a:xfrm>
        </p:spPr>
        <p:txBody>
          <a:bodyPr/>
          <a:lstStyle/>
          <a:p>
            <a:r>
              <a:rPr lang="de-DE" sz="4400" kern="1200" dirty="0" err="1" smtClean="0">
                <a:solidFill>
                  <a:srgbClr val="000000"/>
                </a:solidFill>
                <a:effectLst/>
                <a:latin typeface="Calibri"/>
                <a:ea typeface="+mj-ea"/>
                <a:cs typeface="+mj-cs"/>
              </a:rPr>
              <a:t>Savory</a:t>
            </a:r>
            <a:r>
              <a:rPr lang="de-DE" sz="4400" kern="1200" baseline="0" dirty="0" smtClean="0">
                <a:solidFill>
                  <a:srgbClr val="000000"/>
                </a:solidFill>
                <a:effectLst/>
                <a:latin typeface="Calibri"/>
                <a:ea typeface="+mj-ea"/>
                <a:cs typeface="+mj-cs"/>
              </a:rPr>
              <a:t> Wüste</a:t>
            </a:r>
            <a:endParaRPr lang="de-DE" dirty="0"/>
          </a:p>
        </p:txBody>
      </p:sp>
    </p:spTree>
    <p:extLst>
      <p:ext uri="{BB962C8B-B14F-4D97-AF65-F5344CB8AC3E}">
        <p14:creationId xmlns:p14="http://schemas.microsoft.com/office/powerpoint/2010/main" val="921420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692940" y="4031131"/>
            <a:ext cx="8089109" cy="1938992"/>
          </a:xfrm>
          <a:prstGeom prst="rect">
            <a:avLst/>
          </a:prstGeom>
          <a:noFill/>
        </p:spPr>
        <p:txBody>
          <a:bodyPr wrap="square" rtlCol="0">
            <a:spAutoFit/>
          </a:bodyPr>
          <a:lstStyle/>
          <a:p>
            <a:r>
              <a:rPr lang="de-DE" sz="2000" dirty="0" smtClean="0"/>
              <a:t>Es gibt viele ähnliche positiv besetzte Begriffe:</a:t>
            </a:r>
          </a:p>
          <a:p>
            <a:endParaRPr lang="de-DE" sz="2000" dirty="0" smtClean="0"/>
          </a:p>
          <a:p>
            <a:r>
              <a:rPr lang="de-DE" sz="2000" i="1" dirty="0" err="1" smtClean="0"/>
              <a:t>bio</a:t>
            </a:r>
            <a:r>
              <a:rPr lang="de-DE" sz="2000" i="1" dirty="0" smtClean="0"/>
              <a:t>, </a:t>
            </a:r>
            <a:r>
              <a:rPr lang="de-DE" sz="2000" i="1" dirty="0" err="1" smtClean="0"/>
              <a:t>öko</a:t>
            </a:r>
            <a:r>
              <a:rPr lang="de-DE" sz="2000" i="1" dirty="0" smtClean="0"/>
              <a:t>, nachhaltig, 	bodenschonend, klimaneutral, konservierend, zukunftsfähig, enkeltauglich, regenerativ, aufbauend</a:t>
            </a:r>
            <a:r>
              <a:rPr lang="de-DE" sz="2000" dirty="0" smtClean="0"/>
              <a:t>…</a:t>
            </a:r>
          </a:p>
          <a:p>
            <a:endParaRPr lang="de-DE" sz="2000" dirty="0"/>
          </a:p>
          <a:p>
            <a:r>
              <a:rPr lang="de-DE" sz="2000" dirty="0" smtClean="0"/>
              <a:t>Manche sind Mogelpackungen – </a:t>
            </a:r>
            <a:r>
              <a:rPr lang="de-DE" sz="2000" i="1" dirty="0" smtClean="0"/>
              <a:t>schöne Etiketten für fortgesetzten Raubbau</a:t>
            </a:r>
            <a:endParaRPr lang="de-DE" sz="2000" i="1" dirty="0"/>
          </a:p>
        </p:txBody>
      </p:sp>
      <p:sp>
        <p:nvSpPr>
          <p:cNvPr id="3" name="Titel 2"/>
          <p:cNvSpPr>
            <a:spLocks noGrp="1"/>
          </p:cNvSpPr>
          <p:nvPr>
            <p:ph type="title"/>
          </p:nvPr>
        </p:nvSpPr>
        <p:spPr/>
        <p:txBody>
          <a:bodyPr/>
          <a:lstStyle/>
          <a:p>
            <a:r>
              <a:rPr lang="de-DE" dirty="0" smtClean="0"/>
              <a:t>Viele Begriffe</a:t>
            </a:r>
            <a:endParaRPr lang="de-DE" dirty="0"/>
          </a:p>
        </p:txBody>
      </p:sp>
      <p:sp>
        <p:nvSpPr>
          <p:cNvPr id="29" name="Textfeld 28"/>
          <p:cNvSpPr txBox="1"/>
          <p:nvPr/>
        </p:nvSpPr>
        <p:spPr>
          <a:xfrm>
            <a:off x="692941" y="2792881"/>
            <a:ext cx="7855746" cy="1015663"/>
          </a:xfrm>
          <a:prstGeom prst="rect">
            <a:avLst/>
          </a:prstGeom>
          <a:noFill/>
        </p:spPr>
        <p:txBody>
          <a:bodyPr wrap="square" rtlCol="0">
            <a:spAutoFit/>
          </a:bodyPr>
          <a:lstStyle/>
          <a:p>
            <a:r>
              <a:rPr lang="de-DE" sz="2000" dirty="0" smtClean="0"/>
              <a:t>aufbauend:		auch über die Regeneration hinaus</a:t>
            </a:r>
            <a:br>
              <a:rPr lang="de-DE" sz="2000" dirty="0" smtClean="0"/>
            </a:br>
            <a:r>
              <a:rPr lang="de-DE" sz="2000" dirty="0" smtClean="0"/>
              <a:t>			nicht nur Schäden beheben</a:t>
            </a:r>
            <a:br>
              <a:rPr lang="de-DE" sz="2000" dirty="0" smtClean="0"/>
            </a:br>
            <a:r>
              <a:rPr lang="de-DE" sz="2000" dirty="0" smtClean="0"/>
              <a:t>			echtes Wachstum</a:t>
            </a:r>
            <a:endParaRPr lang="de-DE" sz="2000" dirty="0"/>
          </a:p>
        </p:txBody>
      </p:sp>
      <p:sp>
        <p:nvSpPr>
          <p:cNvPr id="33" name="Textfeld 32"/>
          <p:cNvSpPr txBox="1"/>
          <p:nvPr/>
        </p:nvSpPr>
        <p:spPr>
          <a:xfrm>
            <a:off x="692941" y="1659406"/>
            <a:ext cx="7993857" cy="1015663"/>
          </a:xfrm>
          <a:prstGeom prst="rect">
            <a:avLst/>
          </a:prstGeom>
          <a:noFill/>
        </p:spPr>
        <p:txBody>
          <a:bodyPr wrap="square" rtlCol="0">
            <a:spAutoFit/>
          </a:bodyPr>
          <a:lstStyle/>
          <a:p>
            <a:r>
              <a:rPr lang="de-DE" sz="2000" dirty="0" smtClean="0"/>
              <a:t>nachhaltig:		Produktion  &gt;=  Verbrauch	       </a:t>
            </a:r>
            <a:r>
              <a:rPr lang="de-DE" sz="2000" i="1" dirty="0" smtClean="0">
                <a:solidFill>
                  <a:schemeClr val="bg1"/>
                </a:solidFill>
              </a:rPr>
              <a:t>defensiv</a:t>
            </a:r>
            <a:r>
              <a:rPr lang="de-DE" sz="2000" dirty="0" smtClean="0"/>
              <a:t/>
            </a:r>
            <a:br>
              <a:rPr lang="de-DE" sz="2000" dirty="0" smtClean="0"/>
            </a:br>
            <a:r>
              <a:rPr lang="de-DE" sz="2000" dirty="0" smtClean="0"/>
              <a:t>gerade noch nachhaltig:	Produktion   =   Verbrauch        </a:t>
            </a:r>
            <a:r>
              <a:rPr lang="de-DE" sz="2000" i="1" dirty="0" smtClean="0">
                <a:solidFill>
                  <a:schemeClr val="bg1"/>
                </a:solidFill>
              </a:rPr>
              <a:t>konservativ</a:t>
            </a:r>
            <a:endParaRPr lang="de-DE" sz="2000" i="1" dirty="0">
              <a:solidFill>
                <a:schemeClr val="bg1"/>
              </a:solidFill>
            </a:endParaRPr>
          </a:p>
          <a:p>
            <a:r>
              <a:rPr lang="de-DE" sz="2000" dirty="0" smtClean="0"/>
              <a:t>regenerativ:		Produktion   &gt;   Verbrauch        </a:t>
            </a:r>
            <a:r>
              <a:rPr lang="de-DE" sz="2000" i="1" dirty="0" smtClean="0">
                <a:solidFill>
                  <a:schemeClr val="bg1"/>
                </a:solidFill>
              </a:rPr>
              <a:t>progressiv</a:t>
            </a:r>
            <a:endParaRPr lang="de-DE" sz="2000" i="1" dirty="0">
              <a:solidFill>
                <a:schemeClr val="bg1"/>
              </a:solidFill>
            </a:endParaRPr>
          </a:p>
        </p:txBody>
      </p:sp>
    </p:spTree>
    <p:extLst>
      <p:ext uri="{BB962C8B-B14F-4D97-AF65-F5344CB8AC3E}">
        <p14:creationId xmlns:p14="http://schemas.microsoft.com/office/powerpoint/2010/main" val="9421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8229600" cy="1143000"/>
          </a:xfrm>
        </p:spPr>
        <p:txBody>
          <a:bodyPr/>
          <a:lstStyle/>
          <a:p>
            <a:r>
              <a:rPr lang="de-DE" dirty="0" err="1" smtClean="0"/>
              <a:t>Savory</a:t>
            </a:r>
            <a:r>
              <a:rPr lang="de-DE" baseline="0" dirty="0" smtClean="0"/>
              <a:t> frisches Grasland</a:t>
            </a:r>
            <a:endParaRPr lang="de-DE" dirty="0"/>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26368"/>
            <a:ext cx="10320469"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076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8229600" cy="1143000"/>
          </a:xfrm>
        </p:spPr>
        <p:txBody>
          <a:bodyPr/>
          <a:lstStyle/>
          <a:p>
            <a:r>
              <a:rPr lang="de-DE" dirty="0" err="1" smtClean="0"/>
              <a:t>Savory</a:t>
            </a:r>
            <a:r>
              <a:rPr lang="de-DE" dirty="0" smtClean="0"/>
              <a:t> trocknendes Grasland</a:t>
            </a:r>
            <a:endParaRPr lang="de-DE" dirty="0"/>
          </a:p>
        </p:txBody>
      </p:sp>
      <p:pic>
        <p:nvPicPr>
          <p:cNvPr id="614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14" y="556794"/>
            <a:ext cx="10212288" cy="574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532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8229600" cy="1143000"/>
          </a:xfrm>
        </p:spPr>
        <p:txBody>
          <a:bodyPr/>
          <a:lstStyle/>
          <a:p>
            <a:r>
              <a:rPr lang="de-DE" sz="4400" kern="1200" dirty="0" err="1" smtClean="0">
                <a:solidFill>
                  <a:srgbClr val="000000"/>
                </a:solidFill>
                <a:effectLst/>
                <a:latin typeface="Calibri"/>
                <a:ea typeface="+mj-ea"/>
                <a:cs typeface="+mj-cs"/>
              </a:rPr>
              <a:t>Savory</a:t>
            </a:r>
            <a:r>
              <a:rPr lang="de-DE" sz="4400" kern="1200" dirty="0" smtClean="0">
                <a:solidFill>
                  <a:srgbClr val="000000"/>
                </a:solidFill>
                <a:effectLst/>
                <a:latin typeface="Calibri"/>
                <a:ea typeface="+mj-ea"/>
                <a:cs typeface="+mj-cs"/>
              </a:rPr>
              <a:t> Oxidation beginnt</a:t>
            </a:r>
            <a:endParaRPr lang="de-DE" dirty="0"/>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90364"/>
            <a:ext cx="10448484"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898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990600"/>
            <a:ext cx="8229600" cy="714375"/>
          </a:xfrm>
        </p:spPr>
        <p:txBody>
          <a:bodyPr/>
          <a:lstStyle/>
          <a:p>
            <a:r>
              <a:rPr lang="de-DE" dirty="0" err="1" smtClean="0">
                <a:solidFill>
                  <a:schemeClr val="bg1"/>
                </a:solidFill>
              </a:rPr>
              <a:t>Savory</a:t>
            </a:r>
            <a:r>
              <a:rPr lang="de-DE" dirty="0" smtClean="0">
                <a:solidFill>
                  <a:schemeClr val="bg1"/>
                </a:solidFill>
              </a:rPr>
              <a:t> Feuer ist keine Lösung</a:t>
            </a:r>
            <a:endParaRPr lang="de-DE" dirty="0">
              <a:solidFill>
                <a:schemeClr val="bg1"/>
              </a:solidFill>
            </a:endParaRPr>
          </a:p>
        </p:txBody>
      </p:sp>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482906"/>
            <a:ext cx="10644336" cy="598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490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0" y="274638"/>
            <a:ext cx="8229600" cy="1143000"/>
          </a:xfrm>
        </p:spPr>
        <p:txBody>
          <a:bodyPr/>
          <a:lstStyle/>
          <a:p>
            <a:r>
              <a:rPr lang="de-DE" dirty="0" err="1" smtClean="0"/>
              <a:t>Savory</a:t>
            </a:r>
            <a:r>
              <a:rPr lang="de-DE" dirty="0" smtClean="0"/>
              <a:t> Das Undenkbare tun</a:t>
            </a:r>
            <a:endParaRPr lang="de-DE" dirty="0"/>
          </a:p>
        </p:txBody>
      </p:sp>
    </p:spTree>
    <p:extLst>
      <p:ext uri="{BB962C8B-B14F-4D97-AF65-F5344CB8AC3E}">
        <p14:creationId xmlns:p14="http://schemas.microsoft.com/office/powerpoint/2010/main" val="616704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16290"/>
            <a:ext cx="10356304" cy="5825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0" y="0"/>
            <a:ext cx="8229600" cy="516290"/>
          </a:xfrm>
        </p:spPr>
        <p:txBody>
          <a:bodyPr/>
          <a:lstStyle/>
          <a:p>
            <a:r>
              <a:rPr lang="de-DE" dirty="0" err="1" smtClean="0">
                <a:solidFill>
                  <a:schemeClr val="bg1"/>
                </a:solidFill>
              </a:rPr>
              <a:t>Savory</a:t>
            </a:r>
            <a:r>
              <a:rPr lang="de-DE" dirty="0" smtClean="0">
                <a:solidFill>
                  <a:schemeClr val="bg1"/>
                </a:solidFill>
              </a:rPr>
              <a:t> Mob </a:t>
            </a:r>
            <a:r>
              <a:rPr lang="de-DE" dirty="0" err="1" smtClean="0">
                <a:solidFill>
                  <a:schemeClr val="bg1"/>
                </a:solidFill>
              </a:rPr>
              <a:t>Grazing</a:t>
            </a:r>
            <a:endParaRPr lang="de-DE" dirty="0">
              <a:solidFill>
                <a:schemeClr val="bg1"/>
              </a:solidFill>
            </a:endParaRPr>
          </a:p>
        </p:txBody>
      </p:sp>
    </p:spTree>
    <p:extLst>
      <p:ext uri="{BB962C8B-B14F-4D97-AF65-F5344CB8AC3E}">
        <p14:creationId xmlns:p14="http://schemas.microsoft.com/office/powerpoint/2010/main" val="178664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847725"/>
            <a:ext cx="8229600" cy="514350"/>
          </a:xfrm>
        </p:spPr>
        <p:txBody>
          <a:bodyPr/>
          <a:lstStyle/>
          <a:p>
            <a:r>
              <a:rPr lang="de-DE" dirty="0" err="1" smtClean="0">
                <a:solidFill>
                  <a:schemeClr val="bg1"/>
                </a:solidFill>
              </a:rPr>
              <a:t>Savory</a:t>
            </a:r>
            <a:r>
              <a:rPr lang="de-DE" dirty="0" smtClean="0">
                <a:solidFill>
                  <a:schemeClr val="bg1"/>
                </a:solidFill>
              </a:rPr>
              <a:t> Danach</a:t>
            </a:r>
            <a:endParaRPr lang="de-DE" dirty="0">
              <a:solidFill>
                <a:schemeClr val="bg1"/>
              </a:solidFill>
            </a:endParaRPr>
          </a:p>
        </p:txBody>
      </p:sp>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0" y="382847"/>
            <a:ext cx="10932368" cy="614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303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 y="490364"/>
            <a:ext cx="10448483"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0" y="274638"/>
            <a:ext cx="8229600" cy="1143000"/>
          </a:xfrm>
        </p:spPr>
        <p:txBody>
          <a:bodyPr/>
          <a:lstStyle/>
          <a:p>
            <a:r>
              <a:rPr lang="de-DE" dirty="0" err="1" smtClean="0"/>
              <a:t>Savory</a:t>
            </a:r>
            <a:r>
              <a:rPr lang="de-DE" dirty="0" smtClean="0"/>
              <a:t> Nationalpark</a:t>
            </a:r>
            <a:endParaRPr lang="de-DE" dirty="0"/>
          </a:p>
        </p:txBody>
      </p:sp>
    </p:spTree>
    <p:extLst>
      <p:ext uri="{BB962C8B-B14F-4D97-AF65-F5344CB8AC3E}">
        <p14:creationId xmlns:p14="http://schemas.microsoft.com/office/powerpoint/2010/main" val="1653517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rot="10800000">
            <a:off x="2668449" y="4023288"/>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Tests_N_Seite_05"/>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53807" cy="6959600"/>
          </a:xfrm>
          <a:prstGeom prst="rect">
            <a:avLst/>
          </a:prstGeom>
          <a:noFill/>
          <a:ln>
            <a:noFill/>
          </a:ln>
        </p:spPr>
      </p:pic>
      <p:sp>
        <p:nvSpPr>
          <p:cNvPr id="3" name="Pfeil nach unten 2">
            <a:hlinkClick r:id="rId3" action="ppaction://hlinksldjump"/>
          </p:cNvPr>
          <p:cNvSpPr/>
          <p:nvPr/>
        </p:nvSpPr>
        <p:spPr>
          <a:xfrm rot="10800000">
            <a:off x="0" y="46038"/>
            <a:ext cx="390525" cy="457200"/>
          </a:xfrm>
          <a:prstGeom prst="downArrow">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5540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ogen 26"/>
          <p:cNvSpPr/>
          <p:nvPr/>
        </p:nvSpPr>
        <p:spPr>
          <a:xfrm>
            <a:off x="847725" y="1566419"/>
            <a:ext cx="4355307" cy="2017364"/>
          </a:xfrm>
          <a:prstGeom prst="arc">
            <a:avLst>
              <a:gd name="adj1" fmla="val 16289358"/>
              <a:gd name="adj2" fmla="val 5617974"/>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 name="Titel 1"/>
          <p:cNvSpPr>
            <a:spLocks noGrp="1"/>
          </p:cNvSpPr>
          <p:nvPr>
            <p:ph type="title"/>
          </p:nvPr>
        </p:nvSpPr>
        <p:spPr>
          <a:xfrm>
            <a:off x="457200" y="276225"/>
            <a:ext cx="8229600" cy="609601"/>
          </a:xfrm>
        </p:spPr>
        <p:txBody>
          <a:bodyPr vert="horz" lIns="91440" tIns="45720" rIns="91440" bIns="45720" rtlCol="0" anchor="ctr">
            <a:normAutofit/>
          </a:bodyPr>
          <a:lstStyle/>
          <a:p>
            <a:r>
              <a:rPr lang="de-DE" sz="2800" b="1" dirty="0" smtClean="0">
                <a:solidFill>
                  <a:schemeClr val="tx2"/>
                </a:solidFill>
              </a:rPr>
              <a:t>mehr wachsen lassen und sparen</a:t>
            </a:r>
            <a:endParaRPr lang="de-DE" sz="2800" b="1" dirty="0">
              <a:solidFill>
                <a:schemeClr val="tx2"/>
              </a:solidFill>
            </a:endParaRPr>
          </a:p>
        </p:txBody>
      </p:sp>
      <p:sp>
        <p:nvSpPr>
          <p:cNvPr id="6" name="Pfeil nach oben 5"/>
          <p:cNvSpPr/>
          <p:nvPr/>
        </p:nvSpPr>
        <p:spPr>
          <a:xfrm>
            <a:off x="2490788" y="2484566"/>
            <a:ext cx="733425" cy="1476375"/>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p:cNvCxnSpPr/>
          <p:nvPr/>
        </p:nvCxnSpPr>
        <p:spPr>
          <a:xfrm flipV="1">
            <a:off x="938213" y="395141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Pfeil nach oben 9"/>
          <p:cNvSpPr/>
          <p:nvPr/>
        </p:nvSpPr>
        <p:spPr>
          <a:xfrm flipV="1">
            <a:off x="5029200" y="2484566"/>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24"/>
          <p:cNvCxnSpPr/>
          <p:nvPr/>
        </p:nvCxnSpPr>
        <p:spPr>
          <a:xfrm flipV="1">
            <a:off x="938213" y="247504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1941227" y="3993714"/>
            <a:ext cx="1332483" cy="369332"/>
          </a:xfrm>
          <a:prstGeom prst="rect">
            <a:avLst/>
          </a:prstGeom>
          <a:noFill/>
        </p:spPr>
        <p:txBody>
          <a:bodyPr wrap="square" rtlCol="0">
            <a:spAutoFit/>
          </a:bodyPr>
          <a:lstStyle/>
          <a:p>
            <a:r>
              <a:rPr lang="de-DE" dirty="0" smtClean="0">
                <a:solidFill>
                  <a:srgbClr val="33CC33"/>
                </a:solidFill>
              </a:rPr>
              <a:t>Produktion</a:t>
            </a:r>
            <a:endParaRPr lang="de-DE" dirty="0">
              <a:solidFill>
                <a:srgbClr val="33CC33"/>
              </a:solidFill>
            </a:endParaRPr>
          </a:p>
        </p:txBody>
      </p:sp>
      <p:sp>
        <p:nvSpPr>
          <p:cNvPr id="21" name="Textfeld 20"/>
          <p:cNvSpPr txBox="1"/>
          <p:nvPr/>
        </p:nvSpPr>
        <p:spPr>
          <a:xfrm>
            <a:off x="3490914" y="3993714"/>
            <a:ext cx="2924175" cy="369332"/>
          </a:xfrm>
          <a:prstGeom prst="rect">
            <a:avLst/>
          </a:prstGeom>
          <a:noFill/>
        </p:spPr>
        <p:txBody>
          <a:bodyPr wrap="square" rtlCol="0">
            <a:spAutoFit/>
          </a:bodyPr>
          <a:lstStyle/>
          <a:p>
            <a:r>
              <a:rPr lang="de-DE" dirty="0" smtClean="0">
                <a:solidFill>
                  <a:srgbClr val="FF0000"/>
                </a:solidFill>
              </a:rPr>
              <a:t>Verluste und Verbrauch</a:t>
            </a:r>
            <a:endParaRPr lang="de-DE" dirty="0">
              <a:solidFill>
                <a:srgbClr val="FF0000"/>
              </a:solidFill>
            </a:endParaRPr>
          </a:p>
        </p:txBody>
      </p:sp>
      <p:sp>
        <p:nvSpPr>
          <p:cNvPr id="22" name="Pfeil nach oben 21"/>
          <p:cNvSpPr/>
          <p:nvPr/>
        </p:nvSpPr>
        <p:spPr>
          <a:xfrm>
            <a:off x="2483135" y="998666"/>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619123" y="1885085"/>
            <a:ext cx="2776539" cy="369332"/>
          </a:xfrm>
          <a:prstGeom prst="rect">
            <a:avLst/>
          </a:prstGeom>
          <a:noFill/>
        </p:spPr>
        <p:txBody>
          <a:bodyPr wrap="square" rtlCol="0">
            <a:spAutoFit/>
          </a:bodyPr>
          <a:lstStyle/>
          <a:p>
            <a:r>
              <a:rPr lang="de-DE" b="1" dirty="0" smtClean="0"/>
              <a:t>Regeneration</a:t>
            </a:r>
            <a:endParaRPr lang="de-DE" dirty="0"/>
          </a:p>
        </p:txBody>
      </p:sp>
      <p:sp>
        <p:nvSpPr>
          <p:cNvPr id="24" name="Textfeld 23"/>
          <p:cNvSpPr txBox="1"/>
          <p:nvPr/>
        </p:nvSpPr>
        <p:spPr>
          <a:xfrm>
            <a:off x="5762625" y="2484566"/>
            <a:ext cx="2924175" cy="646331"/>
          </a:xfrm>
          <a:prstGeom prst="rect">
            <a:avLst/>
          </a:prstGeom>
          <a:noFill/>
        </p:spPr>
        <p:txBody>
          <a:bodyPr wrap="square" rtlCol="0">
            <a:spAutoFit/>
          </a:bodyPr>
          <a:lstStyle/>
          <a:p>
            <a:r>
              <a:rPr lang="de-DE" dirty="0" smtClean="0"/>
              <a:t>weniger</a:t>
            </a:r>
            <a:r>
              <a:rPr lang="de-DE" b="1" dirty="0" smtClean="0"/>
              <a:t> </a:t>
            </a:r>
            <a:r>
              <a:rPr lang="de-DE" dirty="0"/>
              <a:t>verschwenden</a:t>
            </a:r>
          </a:p>
          <a:p>
            <a:r>
              <a:rPr lang="de-DE" dirty="0" smtClean="0"/>
              <a:t>und verbrauchen</a:t>
            </a:r>
            <a:endParaRPr lang="de-DE" dirty="0"/>
          </a:p>
        </p:txBody>
      </p:sp>
      <p:sp>
        <p:nvSpPr>
          <p:cNvPr id="26" name="Textfeld 25"/>
          <p:cNvSpPr txBox="1"/>
          <p:nvPr/>
        </p:nvSpPr>
        <p:spPr>
          <a:xfrm>
            <a:off x="5762625" y="1836866"/>
            <a:ext cx="2776539" cy="369332"/>
          </a:xfrm>
          <a:prstGeom prst="rect">
            <a:avLst/>
          </a:prstGeom>
          <a:noFill/>
        </p:spPr>
        <p:txBody>
          <a:bodyPr wrap="square" rtlCol="0">
            <a:spAutoFit/>
          </a:bodyPr>
          <a:lstStyle/>
          <a:p>
            <a:r>
              <a:rPr lang="de-DE" dirty="0" smtClean="0"/>
              <a:t>mehr</a:t>
            </a:r>
            <a:r>
              <a:rPr lang="de-DE" b="1" dirty="0" smtClean="0"/>
              <a:t> </a:t>
            </a:r>
            <a:r>
              <a:rPr lang="de-DE" dirty="0" smtClean="0"/>
              <a:t>nachwachsen lassen</a:t>
            </a:r>
            <a:endParaRPr lang="de-DE" dirty="0"/>
          </a:p>
        </p:txBody>
      </p:sp>
      <p:sp>
        <p:nvSpPr>
          <p:cNvPr id="28" name="Textfeld 27"/>
          <p:cNvSpPr txBox="1"/>
          <p:nvPr/>
        </p:nvSpPr>
        <p:spPr>
          <a:xfrm>
            <a:off x="619123" y="2623065"/>
            <a:ext cx="2776539" cy="369332"/>
          </a:xfrm>
          <a:prstGeom prst="rect">
            <a:avLst/>
          </a:prstGeom>
          <a:noFill/>
        </p:spPr>
        <p:txBody>
          <a:bodyPr wrap="square" rtlCol="0">
            <a:spAutoFit/>
          </a:bodyPr>
          <a:lstStyle/>
          <a:p>
            <a:r>
              <a:rPr lang="de-DE" b="1" dirty="0" smtClean="0"/>
              <a:t>Nachhaltigkeit</a:t>
            </a:r>
            <a:endParaRPr lang="de-DE" dirty="0"/>
          </a:p>
        </p:txBody>
      </p:sp>
      <p:sp>
        <p:nvSpPr>
          <p:cNvPr id="30" name="Textfeld 29"/>
          <p:cNvSpPr txBox="1"/>
          <p:nvPr/>
        </p:nvSpPr>
        <p:spPr>
          <a:xfrm>
            <a:off x="619123" y="1399994"/>
            <a:ext cx="2776539" cy="369332"/>
          </a:xfrm>
          <a:prstGeom prst="rect">
            <a:avLst/>
          </a:prstGeom>
          <a:noFill/>
        </p:spPr>
        <p:txBody>
          <a:bodyPr wrap="square" rtlCol="0">
            <a:spAutoFit/>
          </a:bodyPr>
          <a:lstStyle/>
          <a:p>
            <a:r>
              <a:rPr lang="de-DE" b="1" dirty="0" smtClean="0"/>
              <a:t>Echtes Wachstum</a:t>
            </a:r>
            <a:endParaRPr lang="de-DE" dirty="0"/>
          </a:p>
        </p:txBody>
      </p:sp>
      <p:sp>
        <p:nvSpPr>
          <p:cNvPr id="18" name="Rechteck 17"/>
          <p:cNvSpPr/>
          <p:nvPr/>
        </p:nvSpPr>
        <p:spPr>
          <a:xfrm>
            <a:off x="5203032" y="2495551"/>
            <a:ext cx="385759" cy="738188"/>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2683668" y="3214689"/>
            <a:ext cx="347663" cy="738188"/>
          </a:xfrm>
          <a:prstGeom prst="rect">
            <a:avLst/>
          </a:prstGeom>
          <a:solidFill>
            <a:schemeClr val="bg1"/>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oben 30"/>
          <p:cNvSpPr/>
          <p:nvPr/>
        </p:nvSpPr>
        <p:spPr>
          <a:xfrm>
            <a:off x="2490787" y="1736853"/>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a:off x="692942" y="4916956"/>
            <a:ext cx="7855746" cy="1015663"/>
          </a:xfrm>
          <a:prstGeom prst="rect">
            <a:avLst/>
          </a:prstGeom>
          <a:noFill/>
        </p:spPr>
        <p:txBody>
          <a:bodyPr wrap="square" rtlCol="0">
            <a:spAutoFit/>
          </a:bodyPr>
          <a:lstStyle/>
          <a:p>
            <a:r>
              <a:rPr lang="de-DE" sz="2000" dirty="0" smtClean="0">
                <a:solidFill>
                  <a:schemeClr val="bg1"/>
                </a:solidFill>
              </a:rPr>
              <a:t>Es gibt viele ähnliche positiv besetzte Begriffe:</a:t>
            </a:r>
          </a:p>
          <a:p>
            <a:r>
              <a:rPr lang="de-DE" sz="2000" dirty="0" smtClean="0">
                <a:solidFill>
                  <a:schemeClr val="bg1"/>
                </a:solidFill>
              </a:rPr>
              <a:t>Bio, </a:t>
            </a:r>
            <a:r>
              <a:rPr lang="de-DE" sz="2000" dirty="0" err="1" smtClean="0">
                <a:solidFill>
                  <a:schemeClr val="bg1"/>
                </a:solidFill>
              </a:rPr>
              <a:t>öko</a:t>
            </a:r>
            <a:r>
              <a:rPr lang="de-DE" sz="2000" dirty="0" smtClean="0">
                <a:solidFill>
                  <a:schemeClr val="bg1"/>
                </a:solidFill>
              </a:rPr>
              <a:t>, nachhaltig, 	bodenschonend, klimaneutral, konservierend, zukunftsfähig, enkeltauglich, regenerativ, aufbauend…</a:t>
            </a:r>
            <a:endParaRPr lang="de-DE" sz="2000" dirty="0">
              <a:solidFill>
                <a:schemeClr val="bg1"/>
              </a:solidFill>
            </a:endParaRPr>
          </a:p>
        </p:txBody>
      </p:sp>
    </p:spTree>
    <p:extLst>
      <p:ext uri="{BB962C8B-B14F-4D97-AF65-F5344CB8AC3E}">
        <p14:creationId xmlns:p14="http://schemas.microsoft.com/office/powerpoint/2010/main" val="3172672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2" grpId="0" animBg="1"/>
      <p:bldP spid="23" grpId="0"/>
      <p:bldP spid="24" grpId="0"/>
      <p:bldP spid="26" grpId="0"/>
      <p:bldP spid="30" grpId="0"/>
      <p:bldP spid="18" grpId="0" animBg="1"/>
      <p:bldP spid="19" grpId="0" animBg="1"/>
      <p:bldP spid="3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Tests_N_Seite_08"/>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 y="0"/>
            <a:ext cx="9170511" cy="6972300"/>
          </a:xfrm>
          <a:prstGeom prst="rect">
            <a:avLst/>
          </a:prstGeom>
          <a:noFill/>
          <a:ln>
            <a:noFill/>
          </a:ln>
        </p:spPr>
      </p:pic>
    </p:spTree>
    <p:extLst>
      <p:ext uri="{BB962C8B-B14F-4D97-AF65-F5344CB8AC3E}">
        <p14:creationId xmlns:p14="http://schemas.microsoft.com/office/powerpoint/2010/main" val="20018808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Tests_N_Seite_1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220623" cy="7010400"/>
          </a:xfrm>
          <a:prstGeom prst="rect">
            <a:avLst/>
          </a:prstGeom>
          <a:noFill/>
          <a:ln>
            <a:noFill/>
          </a:ln>
        </p:spPr>
      </p:pic>
      <p:pic>
        <p:nvPicPr>
          <p:cNvPr id="3" name="Grafik 2" descr="Update15N_Tests_N_Seite_12"/>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5016500" y="3803482"/>
            <a:ext cx="4217988" cy="3206918"/>
          </a:xfrm>
          <a:prstGeom prst="rect">
            <a:avLst/>
          </a:prstGeom>
          <a:noFill/>
          <a:ln>
            <a:noFill/>
          </a:ln>
        </p:spPr>
      </p:pic>
    </p:spTree>
    <p:extLst>
      <p:ext uri="{BB962C8B-B14F-4D97-AF65-F5344CB8AC3E}">
        <p14:creationId xmlns:p14="http://schemas.microsoft.com/office/powerpoint/2010/main" val="25828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Update15N_Tests_N_Seite_1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1913" y="0"/>
            <a:ext cx="9020175" cy="6858000"/>
          </a:xfrm>
          <a:prstGeom prst="rect">
            <a:avLst/>
          </a:prstGeom>
          <a:noFill/>
          <a:ln>
            <a:noFill/>
          </a:ln>
        </p:spPr>
      </p:pic>
    </p:spTree>
    <p:extLst>
      <p:ext uri="{BB962C8B-B14F-4D97-AF65-F5344CB8AC3E}">
        <p14:creationId xmlns:p14="http://schemas.microsoft.com/office/powerpoint/2010/main" val="562139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Tests_N_Seite_24"/>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1913" y="0"/>
            <a:ext cx="9020175" cy="6858000"/>
          </a:xfrm>
          <a:prstGeom prst="rect">
            <a:avLst/>
          </a:prstGeom>
          <a:noFill/>
          <a:ln>
            <a:noFill/>
          </a:ln>
        </p:spPr>
      </p:pic>
    </p:spTree>
    <p:extLst>
      <p:ext uri="{BB962C8B-B14F-4D97-AF65-F5344CB8AC3E}">
        <p14:creationId xmlns:p14="http://schemas.microsoft.com/office/powerpoint/2010/main" val="41265204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Tests_N_Seite_2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1913" y="0"/>
            <a:ext cx="9020175" cy="6858000"/>
          </a:xfrm>
          <a:prstGeom prst="rect">
            <a:avLst/>
          </a:prstGeom>
          <a:noFill/>
          <a:ln>
            <a:noFill/>
          </a:ln>
        </p:spPr>
      </p:pic>
    </p:spTree>
    <p:extLst>
      <p:ext uri="{BB962C8B-B14F-4D97-AF65-F5344CB8AC3E}">
        <p14:creationId xmlns:p14="http://schemas.microsoft.com/office/powerpoint/2010/main" val="39092079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Update15N_Immunsystem_Pfl_H_Seite_06"/>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35496" y="0"/>
            <a:ext cx="9010650" cy="6858000"/>
          </a:xfrm>
          <a:prstGeom prst="rect">
            <a:avLst/>
          </a:prstGeom>
          <a:noFill/>
          <a:ln>
            <a:noFill/>
          </a:ln>
        </p:spPr>
      </p:pic>
    </p:spTree>
    <p:extLst>
      <p:ext uri="{BB962C8B-B14F-4D97-AF65-F5344CB8AC3E}">
        <p14:creationId xmlns:p14="http://schemas.microsoft.com/office/powerpoint/2010/main" val="855282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Update15N_Immunsystem_Pfl_H_Seite_0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3175" y="0"/>
            <a:ext cx="9136063" cy="6858000"/>
          </a:xfrm>
          <a:prstGeom prst="rect">
            <a:avLst/>
          </a:prstGeom>
          <a:noFill/>
          <a:ln>
            <a:noFill/>
          </a:ln>
        </p:spPr>
      </p:pic>
    </p:spTree>
    <p:extLst>
      <p:ext uri="{BB962C8B-B14F-4D97-AF65-F5344CB8AC3E}">
        <p14:creationId xmlns:p14="http://schemas.microsoft.com/office/powerpoint/2010/main" val="220822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Update15N_Immunsystem_Pfl_H_Seite_1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4316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Update15N_Immunsystem_Pfl_H_Seite_1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65057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idx="4294967295"/>
          </p:nvPr>
        </p:nvSpPr>
        <p:spPr/>
        <p:txBody>
          <a:bodyPr/>
          <a:lstStyle/>
          <a:p>
            <a:r>
              <a:rPr lang="de-DE" b="0" dirty="0" smtClean="0"/>
              <a:t>Immunsystem - Phase</a:t>
            </a:r>
            <a:r>
              <a:rPr lang="de-DE" b="0" baseline="0" dirty="0" smtClean="0"/>
              <a:t> 4</a:t>
            </a:r>
            <a:endParaRPr lang="de-DE" b="0" dirty="0"/>
          </a:p>
        </p:txBody>
      </p:sp>
      <p:pic>
        <p:nvPicPr>
          <p:cNvPr id="2" name="Grafik 1" descr="Update15N_Immunsystem_Pfl_H_Seite_1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40177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61950"/>
            <a:ext cx="8229600" cy="609601"/>
          </a:xfrm>
        </p:spPr>
        <p:txBody>
          <a:bodyPr vert="horz" lIns="91440" tIns="45720" rIns="91440" bIns="45720" rtlCol="0" anchor="ctr">
            <a:normAutofit/>
          </a:bodyPr>
          <a:lstStyle/>
          <a:p>
            <a:r>
              <a:rPr lang="de-DE" sz="2800" b="1" dirty="0">
                <a:solidFill>
                  <a:schemeClr val="tx2"/>
                </a:solidFill>
              </a:rPr>
              <a:t>Landwirtschaft  als zunehmendes System</a:t>
            </a:r>
          </a:p>
        </p:txBody>
      </p:sp>
      <p:sp>
        <p:nvSpPr>
          <p:cNvPr id="6" name="Pfeil nach oben 5"/>
          <p:cNvSpPr/>
          <p:nvPr/>
        </p:nvSpPr>
        <p:spPr>
          <a:xfrm>
            <a:off x="2486024" y="2219326"/>
            <a:ext cx="733425" cy="1476375"/>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oben 9"/>
          <p:cNvSpPr/>
          <p:nvPr/>
        </p:nvSpPr>
        <p:spPr>
          <a:xfrm flipV="1">
            <a:off x="5024436" y="2219326"/>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4291011" y="1235015"/>
            <a:ext cx="1919289" cy="646331"/>
          </a:xfrm>
          <a:prstGeom prst="rect">
            <a:avLst/>
          </a:prstGeom>
          <a:noFill/>
        </p:spPr>
        <p:txBody>
          <a:bodyPr wrap="square" rtlCol="0">
            <a:spAutoFit/>
          </a:bodyPr>
          <a:lstStyle/>
          <a:p>
            <a:pPr algn="r"/>
            <a:r>
              <a:rPr lang="de-DE" b="1" dirty="0" smtClean="0"/>
              <a:t>Verbraucher und Industrie</a:t>
            </a:r>
            <a:endParaRPr lang="de-DE" b="1" dirty="0"/>
          </a:p>
        </p:txBody>
      </p:sp>
      <p:sp>
        <p:nvSpPr>
          <p:cNvPr id="35" name="Textfeld 34"/>
          <p:cNvSpPr txBox="1"/>
          <p:nvPr/>
        </p:nvSpPr>
        <p:spPr>
          <a:xfrm>
            <a:off x="531526" y="1235015"/>
            <a:ext cx="2137345" cy="646331"/>
          </a:xfrm>
          <a:prstGeom prst="rect">
            <a:avLst/>
          </a:prstGeom>
          <a:noFill/>
        </p:spPr>
        <p:txBody>
          <a:bodyPr wrap="square" rtlCol="0">
            <a:spAutoFit/>
          </a:bodyPr>
          <a:lstStyle/>
          <a:p>
            <a:r>
              <a:rPr lang="de-DE" b="1" dirty="0" smtClean="0"/>
              <a:t>Land- und Forstwirtschaft</a:t>
            </a:r>
            <a:endParaRPr lang="de-DE" b="1" dirty="0"/>
          </a:p>
        </p:txBody>
      </p:sp>
      <p:grpSp>
        <p:nvGrpSpPr>
          <p:cNvPr id="16" name="Gruppieren 15"/>
          <p:cNvGrpSpPr/>
          <p:nvPr/>
        </p:nvGrpSpPr>
        <p:grpSpPr>
          <a:xfrm>
            <a:off x="1600199" y="2209800"/>
            <a:ext cx="5238751" cy="1485900"/>
            <a:chOff x="1600199" y="2209800"/>
            <a:chExt cx="7610475" cy="1485900"/>
          </a:xfrm>
        </p:grpSpPr>
        <p:cxnSp>
          <p:nvCxnSpPr>
            <p:cNvPr id="9" name="Gerade Verbindung 8"/>
            <p:cNvCxnSpPr/>
            <p:nvPr/>
          </p:nvCxnSpPr>
          <p:spPr>
            <a:xfrm flipV="1">
              <a:off x="1600199" y="368617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1600199" y="2943221"/>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flipV="1">
              <a:off x="1600199" y="220980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sp>
        <p:nvSpPr>
          <p:cNvPr id="27" name="Pfeil nach oben 26"/>
          <p:cNvSpPr/>
          <p:nvPr/>
        </p:nvSpPr>
        <p:spPr>
          <a:xfrm flipV="1">
            <a:off x="3495675" y="2962276"/>
            <a:ext cx="733425" cy="73818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oben 37"/>
          <p:cNvSpPr/>
          <p:nvPr/>
        </p:nvSpPr>
        <p:spPr>
          <a:xfrm flipV="1">
            <a:off x="4157662" y="2224090"/>
            <a:ext cx="733425" cy="73818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p:cNvSpPr/>
          <p:nvPr/>
        </p:nvSpPr>
        <p:spPr>
          <a:xfrm rot="20148085">
            <a:off x="2330663" y="1287628"/>
            <a:ext cx="1833285" cy="3081096"/>
          </a:xfrm>
          <a:prstGeom prst="ellips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tx1"/>
              </a:solidFill>
            </a:endParaRPr>
          </a:p>
        </p:txBody>
      </p:sp>
      <p:sp>
        <p:nvSpPr>
          <p:cNvPr id="17" name="Textfeld 16"/>
          <p:cNvSpPr txBox="1"/>
          <p:nvPr/>
        </p:nvSpPr>
        <p:spPr>
          <a:xfrm>
            <a:off x="1057274" y="6174705"/>
            <a:ext cx="7153275" cy="400110"/>
          </a:xfrm>
          <a:prstGeom prst="rect">
            <a:avLst/>
          </a:prstGeom>
          <a:noFill/>
        </p:spPr>
        <p:txBody>
          <a:bodyPr wrap="square" rtlCol="0">
            <a:spAutoFit/>
          </a:bodyPr>
          <a:lstStyle/>
          <a:p>
            <a:r>
              <a:rPr lang="de-DE" sz="2000" b="1" dirty="0" smtClean="0"/>
              <a:t>Wie geht das?</a:t>
            </a:r>
            <a:endParaRPr lang="de-DE" sz="2000" b="1" dirty="0"/>
          </a:p>
        </p:txBody>
      </p:sp>
      <p:sp>
        <p:nvSpPr>
          <p:cNvPr id="18" name="Pfeil nach oben 17"/>
          <p:cNvSpPr/>
          <p:nvPr/>
        </p:nvSpPr>
        <p:spPr>
          <a:xfrm>
            <a:off x="2476498" y="1476375"/>
            <a:ext cx="733425" cy="738187"/>
          </a:xfrm>
          <a:prstGeom prst="upArrow">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rot="1121535">
            <a:off x="4200525" y="1513987"/>
            <a:ext cx="866775" cy="1690686"/>
          </a:xfrm>
          <a:prstGeom prst="ellips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tx1"/>
              </a:solidFill>
            </a:endParaRPr>
          </a:p>
        </p:txBody>
      </p:sp>
      <p:sp>
        <p:nvSpPr>
          <p:cNvPr id="22" name="Textfeld 21"/>
          <p:cNvSpPr txBox="1"/>
          <p:nvPr/>
        </p:nvSpPr>
        <p:spPr>
          <a:xfrm>
            <a:off x="1936463" y="3728474"/>
            <a:ext cx="1332483" cy="369332"/>
          </a:xfrm>
          <a:prstGeom prst="rect">
            <a:avLst/>
          </a:prstGeom>
          <a:noFill/>
        </p:spPr>
        <p:txBody>
          <a:bodyPr wrap="square" rtlCol="0">
            <a:spAutoFit/>
          </a:bodyPr>
          <a:lstStyle/>
          <a:p>
            <a:r>
              <a:rPr lang="de-DE" dirty="0" smtClean="0">
                <a:solidFill>
                  <a:srgbClr val="33CC33"/>
                </a:solidFill>
              </a:rPr>
              <a:t>Produktion</a:t>
            </a:r>
            <a:endParaRPr lang="de-DE" dirty="0">
              <a:solidFill>
                <a:srgbClr val="33CC33"/>
              </a:solidFill>
            </a:endParaRPr>
          </a:p>
        </p:txBody>
      </p:sp>
      <p:sp>
        <p:nvSpPr>
          <p:cNvPr id="23" name="Textfeld 22"/>
          <p:cNvSpPr txBox="1"/>
          <p:nvPr/>
        </p:nvSpPr>
        <p:spPr>
          <a:xfrm>
            <a:off x="3486150" y="3728474"/>
            <a:ext cx="2924175" cy="369332"/>
          </a:xfrm>
          <a:prstGeom prst="rect">
            <a:avLst/>
          </a:prstGeom>
          <a:noFill/>
        </p:spPr>
        <p:txBody>
          <a:bodyPr wrap="square" rtlCol="0">
            <a:spAutoFit/>
          </a:bodyPr>
          <a:lstStyle/>
          <a:p>
            <a:r>
              <a:rPr lang="de-DE" dirty="0" smtClean="0">
                <a:solidFill>
                  <a:srgbClr val="FF0000"/>
                </a:solidFill>
              </a:rPr>
              <a:t>Verluste und Verbrauch</a:t>
            </a:r>
            <a:endParaRPr lang="de-DE" dirty="0">
              <a:solidFill>
                <a:srgbClr val="FF0000"/>
              </a:solidFill>
            </a:endParaRPr>
          </a:p>
        </p:txBody>
      </p:sp>
      <p:sp>
        <p:nvSpPr>
          <p:cNvPr id="33" name="Textfeld 32"/>
          <p:cNvSpPr txBox="1"/>
          <p:nvPr/>
        </p:nvSpPr>
        <p:spPr>
          <a:xfrm>
            <a:off x="1057274" y="4631655"/>
            <a:ext cx="7153275" cy="1323439"/>
          </a:xfrm>
          <a:prstGeom prst="rect">
            <a:avLst/>
          </a:prstGeom>
          <a:noFill/>
        </p:spPr>
        <p:txBody>
          <a:bodyPr wrap="square" rtlCol="0">
            <a:spAutoFit/>
          </a:bodyPr>
          <a:lstStyle/>
          <a:p>
            <a:r>
              <a:rPr lang="de-DE" sz="2000" dirty="0"/>
              <a:t>----   Mit und auch ohne Regeneration   ---</a:t>
            </a:r>
          </a:p>
          <a:p>
            <a:r>
              <a:rPr lang="de-DE" sz="2000" b="1" dirty="0" smtClean="0"/>
              <a:t>Herausforderung</a:t>
            </a:r>
            <a:r>
              <a:rPr lang="de-DE" sz="2000" dirty="0" smtClean="0"/>
              <a:t>:</a:t>
            </a:r>
            <a:br>
              <a:rPr lang="de-DE" sz="2000" dirty="0" smtClean="0"/>
            </a:br>
            <a:r>
              <a:rPr lang="de-DE" sz="2000" dirty="0" smtClean="0"/>
              <a:t>Landwirtschaft muss den </a:t>
            </a:r>
            <a:r>
              <a:rPr lang="de-DE" sz="2000" b="1" dirty="0" smtClean="0"/>
              <a:t>Überschuss </a:t>
            </a:r>
            <a:r>
              <a:rPr lang="de-DE" sz="2000" dirty="0" smtClean="0"/>
              <a:t>produzieren, </a:t>
            </a:r>
            <a:br>
              <a:rPr lang="de-DE" sz="2000" dirty="0" smtClean="0"/>
            </a:br>
            <a:r>
              <a:rPr lang="de-DE" sz="2000" dirty="0" smtClean="0"/>
              <a:t>den der Rest der Gesellschaft dann nachhaltig verbrauchen kann.</a:t>
            </a:r>
            <a:endParaRPr lang="de-DE" sz="2000" dirty="0"/>
          </a:p>
        </p:txBody>
      </p:sp>
    </p:spTree>
    <p:extLst>
      <p:ext uri="{BB962C8B-B14F-4D97-AF65-F5344CB8AC3E}">
        <p14:creationId xmlns:p14="http://schemas.microsoft.com/office/powerpoint/2010/main" val="103163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7" grpId="0" animBg="1"/>
      <p:bldP spid="38" grpId="0" animBg="1"/>
      <p:bldP spid="4" grpId="0" animBg="1"/>
      <p:bldP spid="17" grpId="0"/>
      <p:bldP spid="19" grpId="0" animBg="1"/>
      <p:bldP spid="3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Immunsystem_Pfl_H_Seite_1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7" name="Rechteck 6"/>
          <p:cNvSpPr/>
          <p:nvPr/>
        </p:nvSpPr>
        <p:spPr>
          <a:xfrm>
            <a:off x="457200" y="438150"/>
            <a:ext cx="3257550"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1371600" y="2963333"/>
            <a:ext cx="6341533" cy="168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1003295" y="4648200"/>
            <a:ext cx="7378702" cy="94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Gleichschenkliges Dreieck 3"/>
          <p:cNvSpPr/>
          <p:nvPr/>
        </p:nvSpPr>
        <p:spPr>
          <a:xfrm>
            <a:off x="2607733" y="0"/>
            <a:ext cx="3962399" cy="32342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5372100" y="438150"/>
            <a:ext cx="3257550"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p:cNvSpPr>
            <a:spLocks noGrp="1"/>
          </p:cNvSpPr>
          <p:nvPr>
            <p:ph type="title" idx="4294967295"/>
          </p:nvPr>
        </p:nvSpPr>
        <p:spPr>
          <a:xfrm>
            <a:off x="523875" y="207963"/>
            <a:ext cx="8229600" cy="706437"/>
          </a:xfrm>
        </p:spPr>
        <p:txBody>
          <a:bodyPr>
            <a:normAutofit/>
          </a:bodyPr>
          <a:lstStyle/>
          <a:p>
            <a:r>
              <a:rPr lang="de-DE" b="0" dirty="0" smtClean="0"/>
              <a:t>Vitalität von Pflanzen</a:t>
            </a:r>
            <a:endParaRPr lang="de-DE" b="0" dirty="0"/>
          </a:p>
        </p:txBody>
      </p:sp>
    </p:spTree>
    <p:extLst>
      <p:ext uri="{BB962C8B-B14F-4D97-AF65-F5344CB8AC3E}">
        <p14:creationId xmlns:p14="http://schemas.microsoft.com/office/powerpoint/2010/main" val="1237753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leichschenkliges Dreieck 6"/>
          <p:cNvSpPr/>
          <p:nvPr/>
        </p:nvSpPr>
        <p:spPr>
          <a:xfrm>
            <a:off x="1287780" y="1805940"/>
            <a:ext cx="4251960" cy="3116580"/>
          </a:xfrm>
          <a:prstGeom prs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rapezoid 3"/>
          <p:cNvSpPr/>
          <p:nvPr/>
        </p:nvSpPr>
        <p:spPr>
          <a:xfrm>
            <a:off x="1174389" y="4865083"/>
            <a:ext cx="4498978" cy="558369"/>
          </a:xfrm>
          <a:prstGeom prst="trapezoid">
            <a:avLst>
              <a:gd name="adj" fmla="val 61590"/>
            </a:avLst>
          </a:prstGeom>
          <a:noFill/>
          <a:ln w="127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55713" algn="l"/>
              </a:tabLst>
            </a:pPr>
            <a:r>
              <a:rPr lang="de-DE" sz="1600" b="1" dirty="0" smtClean="0">
                <a:solidFill>
                  <a:schemeClr val="tx1"/>
                </a:solidFill>
              </a:rPr>
              <a:t>0 	Bodenleben</a:t>
            </a:r>
            <a:endParaRPr lang="de-DE" sz="1600" b="1" dirty="0">
              <a:solidFill>
                <a:schemeClr val="tx1"/>
              </a:solidFill>
            </a:endParaRPr>
          </a:p>
        </p:txBody>
      </p:sp>
      <p:sp>
        <p:nvSpPr>
          <p:cNvPr id="13" name="Trapezoid 12"/>
          <p:cNvSpPr/>
          <p:nvPr/>
        </p:nvSpPr>
        <p:spPr>
          <a:xfrm>
            <a:off x="846937" y="5414552"/>
            <a:ext cx="5153883" cy="558369"/>
          </a:xfrm>
          <a:prstGeom prst="trapezoid">
            <a:avLst>
              <a:gd name="adj" fmla="val 61590"/>
            </a:avLst>
          </a:prstGeom>
          <a:noFill/>
          <a:ln w="127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433513" algn="l"/>
              </a:tabLst>
            </a:pPr>
            <a:r>
              <a:rPr lang="de-DE" sz="1600" b="1" dirty="0" smtClean="0">
                <a:solidFill>
                  <a:schemeClr val="tx1"/>
                </a:solidFill>
              </a:rPr>
              <a:t>-1 </a:t>
            </a:r>
            <a:r>
              <a:rPr lang="de-DE" sz="1600" b="1" dirty="0">
                <a:solidFill>
                  <a:schemeClr val="tx1"/>
                </a:solidFill>
              </a:rPr>
              <a:t>	</a:t>
            </a:r>
            <a:r>
              <a:rPr lang="de-DE" sz="1600" b="1" dirty="0" smtClean="0">
                <a:solidFill>
                  <a:schemeClr val="tx1"/>
                </a:solidFill>
              </a:rPr>
              <a:t>   Bodenstruktur</a:t>
            </a:r>
            <a:endParaRPr lang="de-DE" sz="1600" b="1" dirty="0">
              <a:solidFill>
                <a:schemeClr val="tx1"/>
              </a:solidFill>
            </a:endParaRPr>
          </a:p>
        </p:txBody>
      </p:sp>
      <p:sp>
        <p:nvSpPr>
          <p:cNvPr id="15" name="Trapezoid 14"/>
          <p:cNvSpPr/>
          <p:nvPr/>
        </p:nvSpPr>
        <p:spPr>
          <a:xfrm>
            <a:off x="477437" y="5985284"/>
            <a:ext cx="5892883" cy="558369"/>
          </a:xfrm>
          <a:prstGeom prst="trapezoid">
            <a:avLst>
              <a:gd name="adj" fmla="val 61590"/>
            </a:avLst>
          </a:prstGeom>
          <a:noFill/>
          <a:ln w="127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616075" algn="l"/>
              </a:tabLst>
            </a:pPr>
            <a:r>
              <a:rPr lang="de-DE" sz="1600" b="1" dirty="0" smtClean="0">
                <a:solidFill>
                  <a:schemeClr val="tx1"/>
                </a:solidFill>
              </a:rPr>
              <a:t>-2 	      Bodenelemente</a:t>
            </a:r>
            <a:endParaRPr lang="de-DE" sz="1600" b="1" dirty="0">
              <a:solidFill>
                <a:schemeClr val="tx1"/>
              </a:solidFill>
            </a:endParaRPr>
          </a:p>
        </p:txBody>
      </p:sp>
      <p:sp>
        <p:nvSpPr>
          <p:cNvPr id="16" name="Gleichschenkliges Dreieck 15"/>
          <p:cNvSpPr/>
          <p:nvPr/>
        </p:nvSpPr>
        <p:spPr>
          <a:xfrm>
            <a:off x="4391025" y="1057275"/>
            <a:ext cx="2392680" cy="1710690"/>
          </a:xfrm>
          <a:prstGeom prs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Gleichschenkliges Dreieck 17"/>
          <p:cNvSpPr/>
          <p:nvPr/>
        </p:nvSpPr>
        <p:spPr>
          <a:xfrm>
            <a:off x="6667500" y="201930"/>
            <a:ext cx="2392680" cy="1710690"/>
          </a:xfrm>
          <a:prstGeom prs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7" name="Gruppieren 46"/>
          <p:cNvGrpSpPr/>
          <p:nvPr/>
        </p:nvGrpSpPr>
        <p:grpSpPr>
          <a:xfrm>
            <a:off x="526982" y="4561695"/>
            <a:ext cx="2401720" cy="2323342"/>
            <a:chOff x="526982" y="4438278"/>
            <a:chExt cx="2401720" cy="2446756"/>
          </a:xfrm>
        </p:grpSpPr>
        <p:sp>
          <p:nvSpPr>
            <p:cNvPr id="27" name="Bogen 26"/>
            <p:cNvSpPr/>
            <p:nvPr/>
          </p:nvSpPr>
          <p:spPr>
            <a:xfrm rot="15416609">
              <a:off x="504464" y="4460796"/>
              <a:ext cx="2446756" cy="2401720"/>
            </a:xfrm>
            <a:prstGeom prst="arc">
              <a:avLst>
                <a:gd name="adj1" fmla="val 16200000"/>
                <a:gd name="adj2" fmla="val 204092"/>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0" name="Textfeld 29"/>
            <p:cNvSpPr txBox="1"/>
            <p:nvPr/>
          </p:nvSpPr>
          <p:spPr>
            <a:xfrm rot="18394760">
              <a:off x="431895" y="4701614"/>
              <a:ext cx="470978" cy="276999"/>
            </a:xfrm>
            <a:prstGeom prst="rect">
              <a:avLst/>
            </a:prstGeom>
            <a:noFill/>
          </p:spPr>
          <p:txBody>
            <a:bodyPr wrap="square" rtlCol="0">
              <a:spAutoFit/>
            </a:bodyPr>
            <a:lstStyle/>
            <a:p>
              <a:pPr algn="ctr"/>
              <a:r>
                <a:rPr lang="de-DE" sz="1200" dirty="0" smtClean="0">
                  <a:solidFill>
                    <a:srgbClr val="0000FF"/>
                  </a:solidFill>
                </a:rPr>
                <a:t>ok</a:t>
              </a:r>
              <a:endParaRPr lang="de-DE" sz="1200" dirty="0">
                <a:solidFill>
                  <a:srgbClr val="0000FF"/>
                </a:solidFill>
              </a:endParaRPr>
            </a:p>
          </p:txBody>
        </p:sp>
      </p:grpSp>
      <p:grpSp>
        <p:nvGrpSpPr>
          <p:cNvPr id="2" name="Gruppieren 1"/>
          <p:cNvGrpSpPr/>
          <p:nvPr/>
        </p:nvGrpSpPr>
        <p:grpSpPr>
          <a:xfrm>
            <a:off x="527732" y="5525232"/>
            <a:ext cx="1026035" cy="878573"/>
            <a:chOff x="527732" y="5525232"/>
            <a:chExt cx="1026035" cy="878573"/>
          </a:xfrm>
        </p:grpSpPr>
        <p:sp>
          <p:nvSpPr>
            <p:cNvPr id="8" name="Bogen 7"/>
            <p:cNvSpPr/>
            <p:nvPr/>
          </p:nvSpPr>
          <p:spPr>
            <a:xfrm rot="15123161">
              <a:off x="722895" y="5572933"/>
              <a:ext cx="740066" cy="921678"/>
            </a:xfrm>
            <a:prstGeom prst="arc">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1" name="Textfeld 30"/>
            <p:cNvSpPr txBox="1"/>
            <p:nvPr/>
          </p:nvSpPr>
          <p:spPr>
            <a:xfrm rot="18394760">
              <a:off x="430743" y="5622221"/>
              <a:ext cx="470978" cy="276999"/>
            </a:xfrm>
            <a:prstGeom prst="rect">
              <a:avLst/>
            </a:prstGeom>
            <a:noFill/>
          </p:spPr>
          <p:txBody>
            <a:bodyPr wrap="square" rtlCol="0">
              <a:spAutoFit/>
            </a:bodyPr>
            <a:lstStyle/>
            <a:p>
              <a:pPr algn="ctr"/>
              <a:r>
                <a:rPr lang="de-DE" sz="1200" dirty="0" smtClean="0">
                  <a:solidFill>
                    <a:srgbClr val="0000FF"/>
                  </a:solidFill>
                </a:rPr>
                <a:t>ok</a:t>
              </a:r>
              <a:endParaRPr lang="de-DE" sz="1200" dirty="0">
                <a:solidFill>
                  <a:srgbClr val="0000FF"/>
                </a:solidFill>
              </a:endParaRPr>
            </a:p>
          </p:txBody>
        </p:sp>
      </p:grpSp>
      <p:grpSp>
        <p:nvGrpSpPr>
          <p:cNvPr id="49" name="Gruppieren 48"/>
          <p:cNvGrpSpPr/>
          <p:nvPr/>
        </p:nvGrpSpPr>
        <p:grpSpPr>
          <a:xfrm>
            <a:off x="1422950" y="2867263"/>
            <a:ext cx="1753853" cy="1931259"/>
            <a:chOff x="1422950" y="2867263"/>
            <a:chExt cx="1753853" cy="1931259"/>
          </a:xfrm>
        </p:grpSpPr>
        <p:sp>
          <p:nvSpPr>
            <p:cNvPr id="21" name="Bogen 20"/>
            <p:cNvSpPr/>
            <p:nvPr/>
          </p:nvSpPr>
          <p:spPr>
            <a:xfrm rot="15123161">
              <a:off x="1667774" y="3967650"/>
              <a:ext cx="740066" cy="921678"/>
            </a:xfrm>
            <a:prstGeom prst="arc">
              <a:avLst/>
            </a:prstGeom>
            <a:ln w="31750">
              <a:gradFill flip="none" rotWithShape="1">
                <a:gsLst>
                  <a:gs pos="0">
                    <a:srgbClr val="01A78F"/>
                  </a:gs>
                  <a:gs pos="4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 name="Bogen 21"/>
            <p:cNvSpPr/>
            <p:nvPr/>
          </p:nvSpPr>
          <p:spPr>
            <a:xfrm rot="15123161">
              <a:off x="1995410" y="3420283"/>
              <a:ext cx="740066" cy="921678"/>
            </a:xfrm>
            <a:prstGeom prst="arc">
              <a:avLst/>
            </a:prstGeom>
            <a:ln w="38100">
              <a:gradFill flip="none" rotWithShape="1">
                <a:gsLst>
                  <a:gs pos="98000">
                    <a:srgbClr val="0000FF"/>
                  </a:gs>
                  <a:gs pos="73000">
                    <a:srgbClr val="04A458"/>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Bogen 22"/>
            <p:cNvSpPr/>
            <p:nvPr/>
          </p:nvSpPr>
          <p:spPr>
            <a:xfrm rot="15123161">
              <a:off x="2345931" y="2883074"/>
              <a:ext cx="740066" cy="921678"/>
            </a:xfrm>
            <a:prstGeom prst="arc">
              <a:avLst/>
            </a:prstGeom>
            <a:ln w="38100">
              <a:gradFill flip="none" rotWithShape="1">
                <a:gsLst>
                  <a:gs pos="28000">
                    <a:srgbClr val="FF0000"/>
                  </a:gs>
                  <a:gs pos="59000">
                    <a:srgbClr val="FFFF00">
                      <a:lumMod val="100000"/>
                    </a:srgbClr>
                  </a:gs>
                  <a:gs pos="92000">
                    <a:srgbClr val="01A78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Textfeld 27"/>
            <p:cNvSpPr txBox="1"/>
            <p:nvPr/>
          </p:nvSpPr>
          <p:spPr>
            <a:xfrm rot="18394760">
              <a:off x="2008684" y="2964252"/>
              <a:ext cx="470978" cy="276999"/>
            </a:xfrm>
            <a:prstGeom prst="rect">
              <a:avLst/>
            </a:prstGeom>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de-DE"/>
              </a:defPPr>
              <a:lvl1pPr algn="ctr">
                <a:defRPr sz="1200">
                  <a:solidFill>
                    <a:srgbClr val="0000FF"/>
                  </a:solidFill>
                </a:defRPr>
              </a:lvl1pPr>
            </a:lstStyle>
            <a:p>
              <a:r>
                <a:rPr lang="de-DE" dirty="0"/>
                <a:t>ok</a:t>
              </a:r>
            </a:p>
          </p:txBody>
        </p:sp>
        <p:sp>
          <p:nvSpPr>
            <p:cNvPr id="29" name="Textfeld 28"/>
            <p:cNvSpPr txBox="1"/>
            <p:nvPr/>
          </p:nvSpPr>
          <p:spPr>
            <a:xfrm rot="18394760">
              <a:off x="1650544" y="3520512"/>
              <a:ext cx="470978" cy="276999"/>
            </a:xfrm>
            <a:prstGeom prst="rect">
              <a:avLst/>
            </a:prstGeom>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de-DE"/>
              </a:defPPr>
              <a:lvl1pPr algn="ctr">
                <a:defRPr sz="1200">
                  <a:solidFill>
                    <a:srgbClr val="0000FF"/>
                  </a:solidFill>
                </a:defRPr>
              </a:lvl1pPr>
            </a:lstStyle>
            <a:p>
              <a:r>
                <a:rPr lang="de-DE" dirty="0"/>
                <a:t>ok</a:t>
              </a:r>
            </a:p>
          </p:txBody>
        </p:sp>
        <p:sp>
          <p:nvSpPr>
            <p:cNvPr id="34" name="Textfeld 33"/>
            <p:cNvSpPr txBox="1"/>
            <p:nvPr/>
          </p:nvSpPr>
          <p:spPr>
            <a:xfrm rot="18394760">
              <a:off x="1325961" y="4051692"/>
              <a:ext cx="470978" cy="276999"/>
            </a:xfrm>
            <a:prstGeom prst="rect">
              <a:avLst/>
            </a:prstGeom>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de-DE"/>
              </a:defPPr>
              <a:lvl1pPr algn="ctr"/>
            </a:lstStyle>
            <a:p>
              <a:r>
                <a:rPr lang="de-DE" sz="1200" dirty="0">
                  <a:solidFill>
                    <a:srgbClr val="0000FF"/>
                  </a:solidFill>
                </a:rPr>
                <a:t>ok</a:t>
              </a:r>
            </a:p>
          </p:txBody>
        </p:sp>
      </p:grpSp>
      <p:grpSp>
        <p:nvGrpSpPr>
          <p:cNvPr id="51" name="Gruppieren 50"/>
          <p:cNvGrpSpPr/>
          <p:nvPr/>
        </p:nvGrpSpPr>
        <p:grpSpPr>
          <a:xfrm rot="4357628">
            <a:off x="3839157" y="3807793"/>
            <a:ext cx="1995764" cy="1449922"/>
            <a:chOff x="3801302" y="1517719"/>
            <a:chExt cx="2116184" cy="1650839"/>
          </a:xfrm>
        </p:grpSpPr>
        <p:sp>
          <p:nvSpPr>
            <p:cNvPr id="24" name="Bogen 23"/>
            <p:cNvSpPr/>
            <p:nvPr/>
          </p:nvSpPr>
          <p:spPr>
            <a:xfrm rot="16868799">
              <a:off x="4144337" y="1395410"/>
              <a:ext cx="1430113" cy="2116184"/>
            </a:xfrm>
            <a:prstGeom prst="arc">
              <a:avLst>
                <a:gd name="adj1" fmla="val 16142454"/>
                <a:gd name="adj2" fmla="val 2479325"/>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Textfeld 34"/>
            <p:cNvSpPr txBox="1"/>
            <p:nvPr/>
          </p:nvSpPr>
          <p:spPr>
            <a:xfrm rot="20547277">
              <a:off x="3989719" y="1517719"/>
              <a:ext cx="470978" cy="276999"/>
            </a:xfrm>
            <a:prstGeom prst="rect">
              <a:avLst/>
            </a:prstGeom>
            <a:noFill/>
          </p:spPr>
          <p:txBody>
            <a:bodyPr wrap="square" rtlCol="0">
              <a:spAutoFit/>
            </a:bodyPr>
            <a:lstStyle>
              <a:defPPr>
                <a:defRPr lang="de-DE"/>
              </a:defPPr>
              <a:lvl1pPr algn="ctr">
                <a:defRPr sz="1200">
                  <a:solidFill>
                    <a:srgbClr val="0000FF"/>
                  </a:solidFill>
                </a:defRPr>
              </a:lvl1pPr>
            </a:lstStyle>
            <a:p>
              <a:r>
                <a:rPr lang="de-DE" dirty="0"/>
                <a:t>ok</a:t>
              </a:r>
            </a:p>
          </p:txBody>
        </p:sp>
      </p:grpSp>
      <p:grpSp>
        <p:nvGrpSpPr>
          <p:cNvPr id="53" name="Gruppieren 52"/>
          <p:cNvGrpSpPr/>
          <p:nvPr/>
        </p:nvGrpSpPr>
        <p:grpSpPr>
          <a:xfrm>
            <a:off x="3516424" y="690620"/>
            <a:ext cx="6599126" cy="3753457"/>
            <a:chOff x="3516424" y="690620"/>
            <a:chExt cx="6469749" cy="3753457"/>
          </a:xfrm>
        </p:grpSpPr>
        <p:sp>
          <p:nvSpPr>
            <p:cNvPr id="26" name="Bogen 25"/>
            <p:cNvSpPr/>
            <p:nvPr/>
          </p:nvSpPr>
          <p:spPr>
            <a:xfrm rot="17047131">
              <a:off x="4992519" y="-549578"/>
              <a:ext cx="3517560" cy="6469749"/>
            </a:xfrm>
            <a:prstGeom prst="arc">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Textfeld 35"/>
            <p:cNvSpPr txBox="1"/>
            <p:nvPr/>
          </p:nvSpPr>
          <p:spPr>
            <a:xfrm rot="20547277">
              <a:off x="4396480" y="690620"/>
              <a:ext cx="470978" cy="276999"/>
            </a:xfrm>
            <a:prstGeom prst="rect">
              <a:avLst/>
            </a:prstGeom>
            <a:noFill/>
          </p:spPr>
          <p:txBody>
            <a:bodyPr wrap="square" rtlCol="0">
              <a:spAutoFit/>
            </a:bodyPr>
            <a:lstStyle/>
            <a:p>
              <a:pPr algn="ctr"/>
              <a:r>
                <a:rPr lang="de-DE" sz="1200" dirty="0" smtClean="0">
                  <a:solidFill>
                    <a:srgbClr val="0000FF"/>
                  </a:solidFill>
                </a:rPr>
                <a:t>ok</a:t>
              </a:r>
              <a:endParaRPr lang="de-DE" sz="1200" dirty="0">
                <a:solidFill>
                  <a:srgbClr val="0000FF"/>
                </a:solidFill>
              </a:endParaRPr>
            </a:p>
          </p:txBody>
        </p:sp>
      </p:grpSp>
      <p:grpSp>
        <p:nvGrpSpPr>
          <p:cNvPr id="52" name="Gruppieren 51"/>
          <p:cNvGrpSpPr/>
          <p:nvPr/>
        </p:nvGrpSpPr>
        <p:grpSpPr>
          <a:xfrm>
            <a:off x="5942532" y="949685"/>
            <a:ext cx="2007435" cy="1402470"/>
            <a:chOff x="5904432" y="949685"/>
            <a:chExt cx="2007435" cy="1402470"/>
          </a:xfrm>
        </p:grpSpPr>
        <p:sp>
          <p:nvSpPr>
            <p:cNvPr id="25" name="Bogen 24"/>
            <p:cNvSpPr/>
            <p:nvPr/>
          </p:nvSpPr>
          <p:spPr>
            <a:xfrm rot="17047131">
              <a:off x="6324739" y="765027"/>
              <a:ext cx="1166821" cy="2007435"/>
            </a:xfrm>
            <a:prstGeom prst="arc">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7" name="Textfeld 36"/>
            <p:cNvSpPr txBox="1"/>
            <p:nvPr/>
          </p:nvSpPr>
          <p:spPr>
            <a:xfrm rot="20547277">
              <a:off x="6001137" y="949685"/>
              <a:ext cx="470978" cy="276999"/>
            </a:xfrm>
            <a:prstGeom prst="rect">
              <a:avLst/>
            </a:prstGeom>
            <a:noFill/>
          </p:spPr>
          <p:txBody>
            <a:bodyPr wrap="square" rtlCol="0">
              <a:spAutoFit/>
            </a:bodyPr>
            <a:lstStyle>
              <a:defPPr>
                <a:defRPr lang="de-DE"/>
              </a:defPPr>
              <a:lvl1pPr algn="ctr">
                <a:defRPr sz="1200">
                  <a:solidFill>
                    <a:srgbClr val="0000FF"/>
                  </a:solidFill>
                </a:defRPr>
              </a:lvl1pPr>
            </a:lstStyle>
            <a:p>
              <a:r>
                <a:rPr lang="de-DE" dirty="0"/>
                <a:t>ok</a:t>
              </a:r>
            </a:p>
          </p:txBody>
        </p:sp>
      </p:grpSp>
      <p:sp>
        <p:nvSpPr>
          <p:cNvPr id="38" name="Titel 37"/>
          <p:cNvSpPr>
            <a:spLocks noGrp="1"/>
          </p:cNvSpPr>
          <p:nvPr>
            <p:ph type="title" idx="4294967295"/>
          </p:nvPr>
        </p:nvSpPr>
        <p:spPr>
          <a:xfrm>
            <a:off x="466725" y="215265"/>
            <a:ext cx="8229600" cy="549872"/>
          </a:xfrm>
        </p:spPr>
        <p:txBody>
          <a:bodyPr>
            <a:normAutofit/>
          </a:bodyPr>
          <a:lstStyle/>
          <a:p>
            <a:r>
              <a:rPr lang="de-DE" sz="2800" dirty="0" smtClean="0"/>
              <a:t>Vitalität Boden - Pflanze - Tier – Mensch	</a:t>
            </a:r>
            <a:endParaRPr lang="de-DE" sz="2800" dirty="0"/>
          </a:p>
        </p:txBody>
      </p:sp>
      <p:sp>
        <p:nvSpPr>
          <p:cNvPr id="39" name="Rechteck 38"/>
          <p:cNvSpPr/>
          <p:nvPr/>
        </p:nvSpPr>
        <p:spPr>
          <a:xfrm>
            <a:off x="5613419" y="4609726"/>
            <a:ext cx="790601" cy="369332"/>
          </a:xfrm>
          <a:prstGeom prst="rect">
            <a:avLst/>
          </a:prstGeom>
        </p:spPr>
        <p:txBody>
          <a:bodyPr wrap="none">
            <a:spAutoFit/>
          </a:bodyPr>
          <a:lstStyle/>
          <a:p>
            <a:r>
              <a:rPr lang="de-DE" dirty="0"/>
              <a:t>Boden</a:t>
            </a:r>
          </a:p>
        </p:txBody>
      </p:sp>
      <p:sp>
        <p:nvSpPr>
          <p:cNvPr id="40" name="Rechteck 39"/>
          <p:cNvSpPr/>
          <p:nvPr/>
        </p:nvSpPr>
        <p:spPr>
          <a:xfrm>
            <a:off x="4446922" y="3044947"/>
            <a:ext cx="862095" cy="369332"/>
          </a:xfrm>
          <a:prstGeom prst="rect">
            <a:avLst/>
          </a:prstGeom>
        </p:spPr>
        <p:txBody>
          <a:bodyPr wrap="none">
            <a:spAutoFit/>
          </a:bodyPr>
          <a:lstStyle/>
          <a:p>
            <a:r>
              <a:rPr lang="de-DE" dirty="0"/>
              <a:t>Pflanze</a:t>
            </a:r>
          </a:p>
        </p:txBody>
      </p:sp>
      <p:sp>
        <p:nvSpPr>
          <p:cNvPr id="41" name="Rechteck 40"/>
          <p:cNvSpPr/>
          <p:nvPr/>
        </p:nvSpPr>
        <p:spPr>
          <a:xfrm>
            <a:off x="6208051" y="2802534"/>
            <a:ext cx="545342" cy="369332"/>
          </a:xfrm>
          <a:prstGeom prst="rect">
            <a:avLst/>
          </a:prstGeom>
        </p:spPr>
        <p:txBody>
          <a:bodyPr wrap="none">
            <a:spAutoFit/>
          </a:bodyPr>
          <a:lstStyle/>
          <a:p>
            <a:r>
              <a:rPr lang="de-DE" dirty="0"/>
              <a:t>Tier</a:t>
            </a:r>
          </a:p>
        </p:txBody>
      </p:sp>
      <p:sp>
        <p:nvSpPr>
          <p:cNvPr id="42" name="Rechteck 41"/>
          <p:cNvSpPr/>
          <p:nvPr/>
        </p:nvSpPr>
        <p:spPr>
          <a:xfrm>
            <a:off x="8085010" y="1990828"/>
            <a:ext cx="928459" cy="369332"/>
          </a:xfrm>
          <a:prstGeom prst="rect">
            <a:avLst/>
          </a:prstGeom>
        </p:spPr>
        <p:txBody>
          <a:bodyPr wrap="none">
            <a:spAutoFit/>
          </a:bodyPr>
          <a:lstStyle/>
          <a:p>
            <a:r>
              <a:rPr lang="de-DE" dirty="0"/>
              <a:t>Mensch</a:t>
            </a:r>
          </a:p>
        </p:txBody>
      </p:sp>
      <p:sp>
        <p:nvSpPr>
          <p:cNvPr id="43" name="Rechteck 42"/>
          <p:cNvSpPr/>
          <p:nvPr/>
        </p:nvSpPr>
        <p:spPr>
          <a:xfrm>
            <a:off x="6195999" y="6079227"/>
            <a:ext cx="2703561" cy="461665"/>
          </a:xfrm>
          <a:prstGeom prst="rect">
            <a:avLst/>
          </a:prstGeom>
        </p:spPr>
        <p:txBody>
          <a:bodyPr wrap="none">
            <a:spAutoFit/>
          </a:bodyPr>
          <a:lstStyle/>
          <a:p>
            <a:pPr marL="285750" indent="-285750">
              <a:buFont typeface="Calibri" panose="020F0502020204030204" pitchFamily="34" charset="0"/>
              <a:buChar char="←"/>
            </a:pPr>
            <a:r>
              <a:rPr lang="de-DE" sz="1200" dirty="0"/>
              <a:t>Bodenanalyse nach Albrecht/Kinsey</a:t>
            </a:r>
            <a:br>
              <a:rPr lang="de-DE" sz="1200" dirty="0"/>
            </a:br>
            <a:r>
              <a:rPr lang="de-DE" sz="1200" dirty="0"/>
              <a:t>Ausgleich der Elemente</a:t>
            </a:r>
          </a:p>
        </p:txBody>
      </p:sp>
      <p:sp>
        <p:nvSpPr>
          <p:cNvPr id="44" name="Rechteck 43"/>
          <p:cNvSpPr/>
          <p:nvPr/>
        </p:nvSpPr>
        <p:spPr>
          <a:xfrm>
            <a:off x="5616999" y="4913939"/>
            <a:ext cx="2462469" cy="646331"/>
          </a:xfrm>
          <a:prstGeom prst="rect">
            <a:avLst/>
          </a:prstGeom>
        </p:spPr>
        <p:txBody>
          <a:bodyPr wrap="none">
            <a:spAutoFit/>
          </a:bodyPr>
          <a:lstStyle/>
          <a:p>
            <a:pPr marL="285750" indent="-285750">
              <a:buFont typeface="Calibri" panose="020F0502020204030204" pitchFamily="34" charset="0"/>
              <a:buChar char="←"/>
            </a:pPr>
            <a:r>
              <a:rPr lang="de-DE" sz="1200" dirty="0" smtClean="0"/>
              <a:t>Rottesteuerung</a:t>
            </a:r>
            <a:br>
              <a:rPr lang="de-DE" sz="1200" dirty="0" smtClean="0"/>
            </a:br>
            <a:r>
              <a:rPr lang="de-DE" sz="1200" dirty="0" smtClean="0"/>
              <a:t>Vitalisierung des Bodenlebens</a:t>
            </a:r>
            <a:r>
              <a:rPr lang="de-DE" sz="1200" dirty="0"/>
              <a:t/>
            </a:r>
            <a:br>
              <a:rPr lang="de-DE" sz="1200" dirty="0"/>
            </a:br>
            <a:r>
              <a:rPr lang="de-DE" sz="1200" dirty="0" smtClean="0"/>
              <a:t>mit Komposttee u.a. Präparaten</a:t>
            </a:r>
            <a:endParaRPr lang="de-DE" sz="1200" dirty="0"/>
          </a:p>
        </p:txBody>
      </p:sp>
      <p:sp>
        <p:nvSpPr>
          <p:cNvPr id="45" name="Rechteck 44"/>
          <p:cNvSpPr/>
          <p:nvPr/>
        </p:nvSpPr>
        <p:spPr>
          <a:xfrm>
            <a:off x="5924206" y="5496583"/>
            <a:ext cx="2633157" cy="646331"/>
          </a:xfrm>
          <a:prstGeom prst="rect">
            <a:avLst/>
          </a:prstGeom>
        </p:spPr>
        <p:txBody>
          <a:bodyPr wrap="none">
            <a:spAutoFit/>
          </a:bodyPr>
          <a:lstStyle/>
          <a:p>
            <a:pPr marL="285750" indent="-285750">
              <a:buFont typeface="Calibri" panose="020F0502020204030204" pitchFamily="34" charset="0"/>
              <a:buChar char="←"/>
            </a:pPr>
            <a:r>
              <a:rPr lang="de-DE" sz="1200" dirty="0" smtClean="0"/>
              <a:t>Spatenprobe</a:t>
            </a:r>
            <a:br>
              <a:rPr lang="de-DE" sz="1200" dirty="0" smtClean="0"/>
            </a:br>
            <a:r>
              <a:rPr lang="de-DE" sz="1200" dirty="0" smtClean="0"/>
              <a:t>Lockerung </a:t>
            </a:r>
            <a:r>
              <a:rPr lang="de-DE" sz="1200" dirty="0"/>
              <a:t>wenn nötig und trocken</a:t>
            </a:r>
            <a:br>
              <a:rPr lang="de-DE" sz="1200" dirty="0"/>
            </a:br>
            <a:r>
              <a:rPr lang="de-DE" sz="1200" dirty="0" smtClean="0"/>
              <a:t>Lebendverbauung!</a:t>
            </a:r>
            <a:endParaRPr lang="de-DE" sz="1200" dirty="0"/>
          </a:p>
        </p:txBody>
      </p:sp>
      <p:sp>
        <p:nvSpPr>
          <p:cNvPr id="46" name="Rechteck 45"/>
          <p:cNvSpPr/>
          <p:nvPr/>
        </p:nvSpPr>
        <p:spPr>
          <a:xfrm>
            <a:off x="5358765" y="3441893"/>
            <a:ext cx="3604259" cy="646331"/>
          </a:xfrm>
          <a:prstGeom prst="rect">
            <a:avLst/>
          </a:prstGeom>
        </p:spPr>
        <p:txBody>
          <a:bodyPr wrap="square">
            <a:spAutoFit/>
          </a:bodyPr>
          <a:lstStyle/>
          <a:p>
            <a:pPr marL="285750" indent="-285750">
              <a:buFont typeface="Calibri" panose="020F0502020204030204" pitchFamily="34" charset="0"/>
              <a:buChar char="←"/>
            </a:pPr>
            <a:r>
              <a:rPr lang="de-DE" sz="1200" dirty="0" smtClean="0"/>
              <a:t>Blattsaftanalyse…</a:t>
            </a:r>
            <a:br>
              <a:rPr lang="de-DE" sz="1200" dirty="0" smtClean="0"/>
            </a:br>
            <a:r>
              <a:rPr lang="de-DE" sz="1200" dirty="0" smtClean="0"/>
              <a:t>Vitalisierung der Pflanzen</a:t>
            </a:r>
            <a:r>
              <a:rPr lang="de-DE" sz="1200" dirty="0"/>
              <a:t/>
            </a:r>
            <a:br>
              <a:rPr lang="de-DE" sz="1200" dirty="0"/>
            </a:br>
            <a:r>
              <a:rPr lang="de-DE" sz="1200" dirty="0" smtClean="0"/>
              <a:t>Blattspritzungen mit Komposttee u.a. Präparaten</a:t>
            </a:r>
            <a:endParaRPr lang="de-DE" sz="1200" dirty="0"/>
          </a:p>
        </p:txBody>
      </p:sp>
      <p:grpSp>
        <p:nvGrpSpPr>
          <p:cNvPr id="56" name="Gruppieren 55"/>
          <p:cNvGrpSpPr/>
          <p:nvPr/>
        </p:nvGrpSpPr>
        <p:grpSpPr>
          <a:xfrm rot="11230496" flipH="1">
            <a:off x="4291530" y="4523927"/>
            <a:ext cx="1075696" cy="843819"/>
            <a:chOff x="5148424" y="4107103"/>
            <a:chExt cx="1075696" cy="843819"/>
          </a:xfrm>
        </p:grpSpPr>
        <p:sp>
          <p:nvSpPr>
            <p:cNvPr id="54" name="Bogen 53"/>
            <p:cNvSpPr/>
            <p:nvPr/>
          </p:nvSpPr>
          <p:spPr>
            <a:xfrm rot="15123161">
              <a:off x="5393248" y="4120050"/>
              <a:ext cx="740066" cy="921678"/>
            </a:xfrm>
            <a:prstGeom prst="arc">
              <a:avLst/>
            </a:prstGeom>
            <a:ln w="381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5" name="Textfeld 54"/>
            <p:cNvSpPr txBox="1"/>
            <p:nvPr/>
          </p:nvSpPr>
          <p:spPr>
            <a:xfrm rot="7983014">
              <a:off x="5051435" y="4204092"/>
              <a:ext cx="470978" cy="276999"/>
            </a:xfrm>
            <a:prstGeom prst="rect">
              <a:avLst/>
            </a:prstGeom>
            <a:noFill/>
            <a:ln w="38100">
              <a:noFill/>
            </a:ln>
          </p:spPr>
          <p:txBody>
            <a:bodyPr wrap="square" rtlCol="0">
              <a:spAutoFit/>
            </a:bodyPr>
            <a:lstStyle/>
            <a:p>
              <a:pPr algn="ctr"/>
              <a:r>
                <a:rPr lang="de-DE" sz="1200" dirty="0" smtClean="0">
                  <a:solidFill>
                    <a:srgbClr val="0000FF"/>
                  </a:solidFill>
                </a:rPr>
                <a:t>ok</a:t>
              </a:r>
              <a:endParaRPr lang="de-DE" sz="1200" dirty="0">
                <a:solidFill>
                  <a:srgbClr val="0000FF"/>
                </a:solidFill>
              </a:endParaRPr>
            </a:p>
          </p:txBody>
        </p:sp>
      </p:grpSp>
      <p:sp>
        <p:nvSpPr>
          <p:cNvPr id="48" name="Gleichschenkliges Dreieck 47"/>
          <p:cNvSpPr/>
          <p:nvPr/>
        </p:nvSpPr>
        <p:spPr>
          <a:xfrm>
            <a:off x="4763810" y="4840112"/>
            <a:ext cx="768957" cy="582644"/>
          </a:xfrm>
          <a:prstGeom prs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Line 825"/>
          <p:cNvSpPr>
            <a:spLocks noChangeShapeType="1"/>
          </p:cNvSpPr>
          <p:nvPr/>
        </p:nvSpPr>
        <p:spPr bwMode="auto">
          <a:xfrm>
            <a:off x="281650" y="2888259"/>
            <a:ext cx="1822044" cy="159738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0" name="Oval 904"/>
          <p:cNvSpPr>
            <a:spLocks noChangeArrowheads="1"/>
          </p:cNvSpPr>
          <p:nvPr/>
        </p:nvSpPr>
        <p:spPr bwMode="auto">
          <a:xfrm>
            <a:off x="-1110510" y="1445087"/>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61" name="Bogen 60"/>
          <p:cNvSpPr/>
          <p:nvPr/>
        </p:nvSpPr>
        <p:spPr>
          <a:xfrm rot="17047131">
            <a:off x="4148047" y="1405428"/>
            <a:ext cx="1314701" cy="2134628"/>
          </a:xfrm>
          <a:prstGeom prst="arc">
            <a:avLst>
              <a:gd name="adj1" fmla="val 16612100"/>
              <a:gd name="adj2" fmla="val 0"/>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2" name="Textfeld 61"/>
          <p:cNvSpPr txBox="1"/>
          <p:nvPr/>
        </p:nvSpPr>
        <p:spPr>
          <a:xfrm rot="20547277">
            <a:off x="4064536" y="1532587"/>
            <a:ext cx="470978" cy="276999"/>
          </a:xfrm>
          <a:prstGeom prst="rect">
            <a:avLst/>
          </a:prstGeom>
          <a:noFill/>
        </p:spPr>
        <p:txBody>
          <a:bodyPr wrap="square" rtlCol="0">
            <a:spAutoFit/>
          </a:bodyPr>
          <a:lstStyle>
            <a:defPPr>
              <a:defRPr lang="de-DE"/>
            </a:defPPr>
            <a:lvl1pPr algn="ctr">
              <a:defRPr sz="1200">
                <a:solidFill>
                  <a:srgbClr val="0000FF"/>
                </a:solidFill>
              </a:defRPr>
            </a:lvl1pPr>
          </a:lstStyle>
          <a:p>
            <a:r>
              <a:rPr lang="de-DE" dirty="0"/>
              <a:t>ok</a:t>
            </a:r>
          </a:p>
        </p:txBody>
      </p:sp>
      <p:sp>
        <p:nvSpPr>
          <p:cNvPr id="64" name="Textfeld 63"/>
          <p:cNvSpPr txBox="1"/>
          <p:nvPr/>
        </p:nvSpPr>
        <p:spPr>
          <a:xfrm>
            <a:off x="5673367" y="4223314"/>
            <a:ext cx="3226193" cy="276999"/>
          </a:xfrm>
          <a:prstGeom prst="rect">
            <a:avLst/>
          </a:prstGeom>
          <a:noFill/>
        </p:spPr>
        <p:txBody>
          <a:bodyPr wrap="square" rtlCol="0">
            <a:spAutoFit/>
          </a:bodyPr>
          <a:lstStyle>
            <a:defPPr>
              <a:defRPr lang="de-DE"/>
            </a:defPPr>
            <a:lvl1pPr algn="ctr">
              <a:defRPr sz="1200">
                <a:solidFill>
                  <a:srgbClr val="0000FF"/>
                </a:solidFill>
              </a:defRPr>
            </a:lvl1pPr>
          </a:lstStyle>
          <a:p>
            <a:pPr algn="l"/>
            <a:r>
              <a:rPr lang="de-DE" dirty="0" smtClean="0"/>
              <a:t>ok = ausgewogene Zusammensetzung</a:t>
            </a:r>
            <a:endParaRPr lang="de-DE" dirty="0"/>
          </a:p>
        </p:txBody>
      </p:sp>
      <p:sp>
        <p:nvSpPr>
          <p:cNvPr id="66" name="Bogen 65"/>
          <p:cNvSpPr/>
          <p:nvPr/>
        </p:nvSpPr>
        <p:spPr>
          <a:xfrm rot="668799">
            <a:off x="6221661" y="2153760"/>
            <a:ext cx="952831" cy="1294464"/>
          </a:xfrm>
          <a:prstGeom prst="arc">
            <a:avLst>
              <a:gd name="adj1" fmla="val 15278753"/>
              <a:gd name="adj2" fmla="val 2479325"/>
            </a:avLst>
          </a:prstGeom>
          <a:ln w="254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68" name="Gruppieren 67"/>
          <p:cNvGrpSpPr/>
          <p:nvPr/>
        </p:nvGrpSpPr>
        <p:grpSpPr>
          <a:xfrm rot="5850390">
            <a:off x="6050528" y="2333162"/>
            <a:ext cx="1769840" cy="915970"/>
            <a:chOff x="3801301" y="1677081"/>
            <a:chExt cx="2116184" cy="1491476"/>
          </a:xfrm>
        </p:grpSpPr>
        <p:sp>
          <p:nvSpPr>
            <p:cNvPr id="69" name="Bogen 68"/>
            <p:cNvSpPr/>
            <p:nvPr/>
          </p:nvSpPr>
          <p:spPr>
            <a:xfrm rot="16868799">
              <a:off x="4144336" y="1395408"/>
              <a:ext cx="1430114" cy="2116184"/>
            </a:xfrm>
            <a:prstGeom prst="arc">
              <a:avLst>
                <a:gd name="adj1" fmla="val 16993264"/>
                <a:gd name="adj2" fmla="val 2828096"/>
              </a:avLst>
            </a:prstGeom>
            <a:ln w="254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0" name="Textfeld 69"/>
            <p:cNvSpPr txBox="1"/>
            <p:nvPr/>
          </p:nvSpPr>
          <p:spPr>
            <a:xfrm rot="21149610">
              <a:off x="4234887" y="1677081"/>
              <a:ext cx="470978" cy="277000"/>
            </a:xfrm>
            <a:prstGeom prst="rect">
              <a:avLst/>
            </a:prstGeom>
            <a:noFill/>
            <a:ln w="25400">
              <a:noFill/>
            </a:ln>
          </p:spPr>
          <p:txBody>
            <a:bodyPr wrap="square" rtlCol="0">
              <a:spAutoFit/>
            </a:bodyPr>
            <a:lstStyle>
              <a:defPPr>
                <a:defRPr lang="de-DE"/>
              </a:defPPr>
              <a:lvl1pPr algn="ctr">
                <a:defRPr sz="1200">
                  <a:solidFill>
                    <a:srgbClr val="0000FF"/>
                  </a:solidFill>
                </a:defRPr>
              </a:lvl1pPr>
            </a:lstStyle>
            <a:p>
              <a:r>
                <a:rPr lang="de-DE" dirty="0"/>
                <a:t>ok</a:t>
              </a:r>
            </a:p>
          </p:txBody>
        </p:sp>
      </p:grpSp>
      <p:sp>
        <p:nvSpPr>
          <p:cNvPr id="71" name="Bogen 70"/>
          <p:cNvSpPr/>
          <p:nvPr/>
        </p:nvSpPr>
        <p:spPr>
          <a:xfrm rot="10800000">
            <a:off x="4005163" y="4171140"/>
            <a:ext cx="1114549" cy="1046912"/>
          </a:xfrm>
          <a:prstGeom prst="arc">
            <a:avLst>
              <a:gd name="adj1" fmla="val 16612100"/>
              <a:gd name="adj2" fmla="val 0"/>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3" name="Gruppieren 2"/>
          <p:cNvGrpSpPr/>
          <p:nvPr/>
        </p:nvGrpSpPr>
        <p:grpSpPr>
          <a:xfrm>
            <a:off x="4011978" y="5181398"/>
            <a:ext cx="936416" cy="791523"/>
            <a:chOff x="772209" y="5019837"/>
            <a:chExt cx="936416" cy="880813"/>
          </a:xfrm>
        </p:grpSpPr>
        <p:sp>
          <p:nvSpPr>
            <p:cNvPr id="19" name="Bogen 18"/>
            <p:cNvSpPr/>
            <p:nvPr/>
          </p:nvSpPr>
          <p:spPr>
            <a:xfrm rot="15123161">
              <a:off x="945525" y="5137551"/>
              <a:ext cx="774757" cy="751442"/>
            </a:xfrm>
            <a:prstGeom prst="arc">
              <a:avLst>
                <a:gd name="adj1" fmla="val 16200000"/>
                <a:gd name="adj2" fmla="val 675980"/>
              </a:avLst>
            </a:prstGeom>
            <a:ln w="38100">
              <a:gradFill flip="none" rotWithShape="1">
                <a:gsLst>
                  <a:gs pos="14000">
                    <a:srgbClr val="FF6633"/>
                  </a:gs>
                  <a:gs pos="27000">
                    <a:srgbClr val="FFFF00"/>
                  </a:gs>
                  <a:gs pos="42000">
                    <a:srgbClr val="01A78F"/>
                  </a:gs>
                  <a:gs pos="57000">
                    <a:srgbClr val="3366FF"/>
                  </a:gs>
                </a:gsLst>
                <a:lin ang="5400000" scaled="0"/>
                <a:tileRect r="-100000" b="-100000"/>
              </a:gra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3" name="Textfeld 72"/>
            <p:cNvSpPr txBox="1"/>
            <p:nvPr/>
          </p:nvSpPr>
          <p:spPr>
            <a:xfrm rot="18394760">
              <a:off x="687098" y="5104948"/>
              <a:ext cx="447222" cy="276999"/>
            </a:xfrm>
            <a:prstGeom prst="rect">
              <a:avLst/>
            </a:prstGeom>
            <a:noFill/>
          </p:spPr>
          <p:txBody>
            <a:bodyPr wrap="square" rtlCol="0">
              <a:spAutoFit/>
            </a:bodyPr>
            <a:lstStyle/>
            <a:p>
              <a:pPr algn="ctr"/>
              <a:r>
                <a:rPr lang="de-DE" sz="1200" dirty="0" smtClean="0">
                  <a:solidFill>
                    <a:srgbClr val="0000FF"/>
                  </a:solidFill>
                </a:rPr>
                <a:t>ok</a:t>
              </a:r>
              <a:endParaRPr lang="de-DE" sz="1200" dirty="0">
                <a:solidFill>
                  <a:srgbClr val="0000FF"/>
                </a:solidFill>
              </a:endParaRPr>
            </a:p>
          </p:txBody>
        </p:sp>
      </p:grpSp>
    </p:spTree>
    <p:extLst>
      <p:ext uri="{BB962C8B-B14F-4D97-AF65-F5344CB8AC3E}">
        <p14:creationId xmlns:p14="http://schemas.microsoft.com/office/powerpoint/2010/main" val="111901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8" grpId="0" animBg="1"/>
      <p:bldP spid="40" grpId="0"/>
      <p:bldP spid="41" grpId="0"/>
      <p:bldP spid="42" grpId="0"/>
      <p:bldP spid="43" grpId="0"/>
      <p:bldP spid="44" grpId="0"/>
      <p:bldP spid="45" grpId="0"/>
      <p:bldP spid="46" grpId="0"/>
      <p:bldP spid="48" grpId="0" animBg="1"/>
      <p:bldP spid="59" grpId="0" animBg="1"/>
      <p:bldP spid="60" grpId="0" animBg="1"/>
      <p:bldP spid="61" grpId="0" animBg="1"/>
      <p:bldP spid="62" grpId="0"/>
      <p:bldP spid="64" grpId="0"/>
      <p:bldP spid="66" grpId="0" animBg="1"/>
      <p:bldP spid="7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Immunsystem_Pfl_H_Seite_22"/>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56057" y="-361077"/>
            <a:ext cx="9004300" cy="6753225"/>
          </a:xfrm>
          <a:prstGeom prst="rect">
            <a:avLst/>
          </a:prstGeom>
          <a:noFill/>
          <a:ln>
            <a:noFill/>
          </a:ln>
        </p:spPr>
      </p:pic>
      <p:sp>
        <p:nvSpPr>
          <p:cNvPr id="3" name="Ellipse 2"/>
          <p:cNvSpPr/>
          <p:nvPr/>
        </p:nvSpPr>
        <p:spPr>
          <a:xfrm>
            <a:off x="4414191" y="3067502"/>
            <a:ext cx="288032" cy="25166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solidFill>
              </a:rPr>
              <a:t>1</a:t>
            </a:r>
            <a:endParaRPr lang="de-DE" sz="1400" dirty="0">
              <a:solidFill>
                <a:schemeClr val="tx1"/>
              </a:solidFill>
            </a:endParaRPr>
          </a:p>
        </p:txBody>
      </p:sp>
      <p:sp>
        <p:nvSpPr>
          <p:cNvPr id="4" name="Ellipse 3"/>
          <p:cNvSpPr/>
          <p:nvPr/>
        </p:nvSpPr>
        <p:spPr>
          <a:xfrm>
            <a:off x="5083719" y="3319170"/>
            <a:ext cx="288032" cy="25166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solidFill>
              </a:rPr>
              <a:t>2</a:t>
            </a:r>
            <a:endParaRPr lang="de-DE" sz="1400" dirty="0">
              <a:solidFill>
                <a:schemeClr val="tx1"/>
              </a:solidFill>
            </a:endParaRPr>
          </a:p>
        </p:txBody>
      </p:sp>
      <p:sp>
        <p:nvSpPr>
          <p:cNvPr id="5" name="Ellipse 4"/>
          <p:cNvSpPr/>
          <p:nvPr/>
        </p:nvSpPr>
        <p:spPr>
          <a:xfrm>
            <a:off x="5734744" y="3807805"/>
            <a:ext cx="288032" cy="25166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solidFill>
              </a:rPr>
              <a:t>3</a:t>
            </a:r>
            <a:endParaRPr lang="de-DE" sz="1400" dirty="0">
              <a:solidFill>
                <a:schemeClr val="tx1"/>
              </a:solidFill>
            </a:endParaRPr>
          </a:p>
        </p:txBody>
      </p:sp>
      <p:sp>
        <p:nvSpPr>
          <p:cNvPr id="6" name="Ellipse 5"/>
          <p:cNvSpPr/>
          <p:nvPr/>
        </p:nvSpPr>
        <p:spPr>
          <a:xfrm>
            <a:off x="7092280" y="3788319"/>
            <a:ext cx="288032" cy="25166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tx1"/>
                </a:solidFill>
              </a:rPr>
              <a:t>4</a:t>
            </a:r>
            <a:endParaRPr lang="de-DE" sz="1400" dirty="0">
              <a:solidFill>
                <a:schemeClr val="tx1"/>
              </a:solidFill>
            </a:endParaRPr>
          </a:p>
        </p:txBody>
      </p:sp>
      <p:sp>
        <p:nvSpPr>
          <p:cNvPr id="7" name="Rechteck 6"/>
          <p:cNvSpPr/>
          <p:nvPr/>
        </p:nvSpPr>
        <p:spPr>
          <a:xfrm>
            <a:off x="2333216" y="6020479"/>
            <a:ext cx="7128284" cy="830997"/>
          </a:xfrm>
          <a:prstGeom prst="rect">
            <a:avLst/>
          </a:prstGeom>
        </p:spPr>
        <p:txBody>
          <a:bodyPr wrap="square">
            <a:spAutoFit/>
          </a:bodyPr>
          <a:lstStyle/>
          <a:p>
            <a:pPr marL="271463" indent="-271463" defTabSz="355600">
              <a:buFont typeface="+mj-lt"/>
              <a:buAutoNum type="arabicPeriod"/>
            </a:pPr>
            <a:r>
              <a:rPr lang="de-DE" sz="1200" dirty="0" smtClean="0"/>
              <a:t>Tief pflügen –&gt; Mineralisierung -&gt; kurzfristig hoher Ertrag, dann Verluste</a:t>
            </a:r>
            <a:endParaRPr lang="de-DE" sz="1200" dirty="0"/>
          </a:p>
          <a:p>
            <a:pPr marL="271463" indent="-271463" defTabSz="355600">
              <a:buFont typeface="+mj-lt"/>
              <a:buAutoNum type="arabicPeriod"/>
            </a:pPr>
            <a:r>
              <a:rPr lang="de-DE" sz="1200" dirty="0"/>
              <a:t>Düngung </a:t>
            </a:r>
            <a:r>
              <a:rPr lang="de-DE" sz="1200" dirty="0" smtClean="0"/>
              <a:t>NPK -&gt; Ersatz -&gt; mehr Verluste, Anfälligkeit</a:t>
            </a:r>
          </a:p>
          <a:p>
            <a:pPr marL="271463" indent="-271463" defTabSz="355600">
              <a:buFont typeface="+mj-lt"/>
              <a:buAutoNum type="arabicPeriod"/>
            </a:pPr>
            <a:r>
              <a:rPr lang="de-DE" sz="1200" dirty="0" err="1" smtClean="0"/>
              <a:t>Biozide</a:t>
            </a:r>
            <a:r>
              <a:rPr lang="de-DE" sz="1200" dirty="0" smtClean="0"/>
              <a:t> -&gt; Symptome bekämpfen, weniger Pflanzen, gestörte Prozesse -&gt; Vitalität sinkt, Resistenzen</a:t>
            </a:r>
          </a:p>
          <a:p>
            <a:pPr marL="271463" indent="-271463" defTabSz="355600">
              <a:buFont typeface="+mj-lt"/>
              <a:buAutoNum type="arabicPeriod"/>
            </a:pPr>
            <a:r>
              <a:rPr lang="de-DE" sz="1200" dirty="0" err="1" smtClean="0"/>
              <a:t>Gentech</a:t>
            </a:r>
            <a:r>
              <a:rPr lang="de-DE" sz="1200" dirty="0" smtClean="0"/>
              <a:t>… -&gt; mehr </a:t>
            </a:r>
            <a:r>
              <a:rPr lang="de-DE" sz="1200" dirty="0" err="1" smtClean="0"/>
              <a:t>Biozide</a:t>
            </a:r>
            <a:r>
              <a:rPr lang="de-DE" sz="1200" dirty="0" smtClean="0"/>
              <a:t>, genetische Verarmung, Monopole, Selbstorganisation unterlaufen</a:t>
            </a:r>
            <a:endParaRPr lang="de-DE" sz="1200" dirty="0"/>
          </a:p>
        </p:txBody>
      </p:sp>
      <p:sp>
        <p:nvSpPr>
          <p:cNvPr id="9" name="Titel 8"/>
          <p:cNvSpPr>
            <a:spLocks noGrp="1"/>
          </p:cNvSpPr>
          <p:nvPr>
            <p:ph type="title" idx="4294967295"/>
          </p:nvPr>
        </p:nvSpPr>
        <p:spPr>
          <a:xfrm>
            <a:off x="451791" y="79241"/>
            <a:ext cx="8229600" cy="1143000"/>
          </a:xfrm>
          <a:solidFill>
            <a:schemeClr val="bg1"/>
          </a:solidFill>
        </p:spPr>
        <p:txBody>
          <a:bodyPr>
            <a:normAutofit/>
          </a:bodyPr>
          <a:lstStyle/>
          <a:p>
            <a:r>
              <a:rPr lang="de-DE" sz="2800" b="1" kern="1200" dirty="0" smtClean="0">
                <a:solidFill>
                  <a:srgbClr val="000000"/>
                </a:solidFill>
                <a:effectLst/>
                <a:latin typeface="Calibri"/>
                <a:ea typeface="+mn-ea"/>
                <a:cs typeface="+mn-cs"/>
              </a:rPr>
              <a:t>Entwicklung des Mineralstoffgehalt der Nahrung </a:t>
            </a:r>
            <a:br>
              <a:rPr lang="de-DE" sz="2800" b="1" kern="1200" dirty="0" smtClean="0">
                <a:solidFill>
                  <a:srgbClr val="000000"/>
                </a:solidFill>
                <a:effectLst/>
                <a:latin typeface="Calibri"/>
                <a:ea typeface="+mn-ea"/>
                <a:cs typeface="+mn-cs"/>
              </a:rPr>
            </a:br>
            <a:r>
              <a:rPr lang="de-DE" sz="2800" b="1" kern="1200" dirty="0" smtClean="0">
                <a:solidFill>
                  <a:srgbClr val="000000"/>
                </a:solidFill>
                <a:effectLst/>
                <a:latin typeface="Calibri"/>
                <a:ea typeface="+mn-ea"/>
                <a:cs typeface="+mn-cs"/>
              </a:rPr>
              <a:t>und dadurch bedingte Krankheiten</a:t>
            </a:r>
            <a:endParaRPr lang="de-DE" sz="8000" dirty="0"/>
          </a:p>
        </p:txBody>
      </p:sp>
    </p:spTree>
    <p:extLst>
      <p:ext uri="{BB962C8B-B14F-4D97-AF65-F5344CB8AC3E}">
        <p14:creationId xmlns:p14="http://schemas.microsoft.com/office/powerpoint/2010/main" val="292953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Update15N_Immunsystem_Pfl_H_Seite_22">
            <a:hlinkClick r:id="rId2" action="ppaction://hlinkpres?slideindex=1&amp;slidetitle=Nährstoffe in unserer Nahrung"/>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4343466" y="3281939"/>
            <a:ext cx="4800534" cy="3600399"/>
          </a:xfrm>
          <a:prstGeom prst="rect">
            <a:avLst/>
          </a:prstGeom>
          <a:noFill/>
          <a:ln>
            <a:noFill/>
          </a:ln>
        </p:spPr>
      </p:pic>
      <p:sp>
        <p:nvSpPr>
          <p:cNvPr id="7" name="Titel 6"/>
          <p:cNvSpPr>
            <a:spLocks noGrp="1"/>
          </p:cNvSpPr>
          <p:nvPr>
            <p:ph type="title" idx="4294967295"/>
          </p:nvPr>
        </p:nvSpPr>
        <p:spPr>
          <a:xfrm>
            <a:off x="0" y="236163"/>
            <a:ext cx="9144000" cy="516312"/>
          </a:xfrm>
        </p:spPr>
        <p:txBody>
          <a:bodyPr>
            <a:noAutofit/>
          </a:bodyPr>
          <a:lstStyle/>
          <a:p>
            <a:r>
              <a:rPr lang="de-DE" sz="2400" dirty="0" smtClean="0"/>
              <a:t>Degeneration und Regeneration </a:t>
            </a:r>
            <a:r>
              <a:rPr lang="de-DE" sz="2400" dirty="0"/>
              <a:t>von Boden - Pflanze - Tier - </a:t>
            </a:r>
            <a:r>
              <a:rPr lang="de-DE" sz="2400" dirty="0" smtClean="0"/>
              <a:t>Mensch</a:t>
            </a:r>
            <a:endParaRPr lang="de-DE" sz="2400" dirty="0"/>
          </a:p>
        </p:txBody>
      </p:sp>
      <p:grpSp>
        <p:nvGrpSpPr>
          <p:cNvPr id="8" name="Gruppieren 7"/>
          <p:cNvGrpSpPr/>
          <p:nvPr/>
        </p:nvGrpSpPr>
        <p:grpSpPr>
          <a:xfrm>
            <a:off x="-851903" y="981075"/>
            <a:ext cx="8974350" cy="5566675"/>
            <a:chOff x="-851903" y="981075"/>
            <a:chExt cx="8974350" cy="5566675"/>
          </a:xfrm>
        </p:grpSpPr>
        <p:sp>
          <p:nvSpPr>
            <p:cNvPr id="48" name="Gleichschenkliges Dreieck 47"/>
            <p:cNvSpPr/>
            <p:nvPr/>
          </p:nvSpPr>
          <p:spPr>
            <a:xfrm>
              <a:off x="1065341" y="2317130"/>
              <a:ext cx="3399107" cy="2595946"/>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rapezoid 48"/>
            <p:cNvSpPr/>
            <p:nvPr/>
          </p:nvSpPr>
          <p:spPr>
            <a:xfrm>
              <a:off x="974694" y="4865234"/>
              <a:ext cx="3596578" cy="465092"/>
            </a:xfrm>
            <a:prstGeom prst="trapezoid">
              <a:avLst>
                <a:gd name="adj" fmla="val 61590"/>
              </a:avLst>
            </a:prstGeom>
            <a:noFill/>
            <a:ln w="127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55713" algn="l"/>
                </a:tabLst>
              </a:pPr>
              <a:r>
                <a:rPr lang="de-DE" sz="1600" b="1" dirty="0" smtClean="0">
                  <a:solidFill>
                    <a:schemeClr val="tx1"/>
                  </a:solidFill>
                </a:rPr>
                <a:t>0 </a:t>
              </a:r>
              <a:r>
                <a:rPr lang="de-DE" sz="1600" b="1" dirty="0">
                  <a:solidFill>
                    <a:schemeClr val="tx1"/>
                  </a:solidFill>
                </a:rPr>
                <a:t> </a:t>
              </a:r>
              <a:r>
                <a:rPr lang="de-DE" sz="1600" b="1" dirty="0" smtClean="0">
                  <a:solidFill>
                    <a:schemeClr val="tx1"/>
                  </a:solidFill>
                </a:rPr>
                <a:t>                 Bodenleben</a:t>
              </a:r>
              <a:endParaRPr lang="de-DE" sz="1600" b="1" dirty="0">
                <a:solidFill>
                  <a:schemeClr val="tx1"/>
                </a:solidFill>
              </a:endParaRPr>
            </a:p>
          </p:txBody>
        </p:sp>
        <p:sp>
          <p:nvSpPr>
            <p:cNvPr id="50" name="Trapezoid 49"/>
            <p:cNvSpPr/>
            <p:nvPr/>
          </p:nvSpPr>
          <p:spPr>
            <a:xfrm>
              <a:off x="712922" y="5322913"/>
              <a:ext cx="4120123" cy="465092"/>
            </a:xfrm>
            <a:prstGeom prst="trapezoid">
              <a:avLst>
                <a:gd name="adj" fmla="val 61590"/>
              </a:avLst>
            </a:prstGeom>
            <a:noFill/>
            <a:ln w="127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433513" algn="l"/>
                </a:tabLst>
              </a:pPr>
              <a:r>
                <a:rPr lang="de-DE" sz="1600" b="1" dirty="0" smtClean="0">
                  <a:solidFill>
                    <a:schemeClr val="tx1"/>
                  </a:solidFill>
                </a:rPr>
                <a:t>-1 </a:t>
              </a:r>
              <a:r>
                <a:rPr lang="de-DE" sz="1600" b="1" dirty="0">
                  <a:solidFill>
                    <a:schemeClr val="tx1"/>
                  </a:solidFill>
                </a:rPr>
                <a:t> </a:t>
              </a:r>
              <a:r>
                <a:rPr lang="de-DE" sz="1600" b="1" dirty="0" smtClean="0">
                  <a:solidFill>
                    <a:schemeClr val="tx1"/>
                  </a:solidFill>
                </a:rPr>
                <a:t>                   Bodenstruktur</a:t>
              </a:r>
              <a:endParaRPr lang="de-DE" sz="1600" b="1" dirty="0">
                <a:solidFill>
                  <a:schemeClr val="tx1"/>
                </a:solidFill>
              </a:endParaRPr>
            </a:p>
          </p:txBody>
        </p:sp>
        <p:sp>
          <p:nvSpPr>
            <p:cNvPr id="51" name="Trapezoid 50"/>
            <p:cNvSpPr/>
            <p:nvPr/>
          </p:nvSpPr>
          <p:spPr>
            <a:xfrm>
              <a:off x="417535" y="5798303"/>
              <a:ext cx="4710895" cy="465092"/>
            </a:xfrm>
            <a:prstGeom prst="trapezoid">
              <a:avLst>
                <a:gd name="adj" fmla="val 61590"/>
              </a:avLst>
            </a:prstGeom>
            <a:noFill/>
            <a:ln w="127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616075" algn="l"/>
                </a:tabLst>
              </a:pPr>
              <a:r>
                <a:rPr lang="de-DE" sz="1600" b="1" dirty="0" smtClean="0">
                  <a:solidFill>
                    <a:schemeClr val="tx1"/>
                  </a:solidFill>
                </a:rPr>
                <a:t>-2                          Bodenelemente</a:t>
              </a:r>
              <a:endParaRPr lang="de-DE" sz="1600" b="1" dirty="0">
                <a:solidFill>
                  <a:schemeClr val="tx1"/>
                </a:solidFill>
              </a:endParaRPr>
            </a:p>
          </p:txBody>
        </p:sp>
        <p:sp>
          <p:nvSpPr>
            <p:cNvPr id="52" name="Gleichschenkliges Dreieck 51"/>
            <p:cNvSpPr/>
            <p:nvPr/>
          </p:nvSpPr>
          <p:spPr>
            <a:xfrm>
              <a:off x="3546141" y="1693532"/>
              <a:ext cx="1912759" cy="1424914"/>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Gleichschenkliges Dreieck 52"/>
            <p:cNvSpPr/>
            <p:nvPr/>
          </p:nvSpPr>
          <p:spPr>
            <a:xfrm>
              <a:off x="5366003" y="981075"/>
              <a:ext cx="1912759" cy="1424914"/>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Bogen 54"/>
            <p:cNvSpPr/>
            <p:nvPr/>
          </p:nvSpPr>
          <p:spPr>
            <a:xfrm rot="15416609">
              <a:off x="398125" y="4568748"/>
              <a:ext cx="2038019" cy="1919986"/>
            </a:xfrm>
            <a:prstGeom prst="arc">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60" name="Gruppieren 59"/>
            <p:cNvGrpSpPr/>
            <p:nvPr/>
          </p:nvGrpSpPr>
          <p:grpSpPr>
            <a:xfrm>
              <a:off x="541168" y="4632633"/>
              <a:ext cx="1243560" cy="1514275"/>
              <a:chOff x="632089" y="4585832"/>
              <a:chExt cx="1555576" cy="1817973"/>
            </a:xfrm>
          </p:grpSpPr>
          <p:sp>
            <p:nvSpPr>
              <p:cNvPr id="61" name="Bogen 60"/>
              <p:cNvSpPr/>
              <p:nvPr/>
            </p:nvSpPr>
            <p:spPr>
              <a:xfrm rot="15123161">
                <a:off x="722895" y="5572933"/>
                <a:ext cx="740066" cy="921678"/>
              </a:xfrm>
              <a:prstGeom prst="arc">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2" name="Bogen 61"/>
              <p:cNvSpPr/>
              <p:nvPr/>
            </p:nvSpPr>
            <p:spPr>
              <a:xfrm rot="15123161">
                <a:off x="1039667" y="5033181"/>
                <a:ext cx="740066" cy="921678"/>
              </a:xfrm>
              <a:prstGeom prst="arc">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3" name="Bogen 62"/>
              <p:cNvSpPr/>
              <p:nvPr/>
            </p:nvSpPr>
            <p:spPr>
              <a:xfrm rot="15123161">
                <a:off x="1356793" y="4495026"/>
                <a:ext cx="740066" cy="921678"/>
              </a:xfrm>
              <a:prstGeom prst="arc">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67" name="Gruppieren 66"/>
            <p:cNvGrpSpPr/>
            <p:nvPr/>
          </p:nvGrpSpPr>
          <p:grpSpPr>
            <a:xfrm>
              <a:off x="1296524" y="3289963"/>
              <a:ext cx="1278942" cy="1519830"/>
              <a:chOff x="1576968" y="2973880"/>
              <a:chExt cx="1599835" cy="1824642"/>
            </a:xfrm>
          </p:grpSpPr>
          <p:sp>
            <p:nvSpPr>
              <p:cNvPr id="68" name="Bogen 67"/>
              <p:cNvSpPr/>
              <p:nvPr/>
            </p:nvSpPr>
            <p:spPr>
              <a:xfrm rot="15123161">
                <a:off x="1667774" y="3967650"/>
                <a:ext cx="740066" cy="921678"/>
              </a:xfrm>
              <a:prstGeom prst="arc">
                <a:avLst/>
              </a:prstGeom>
              <a:ln w="31750">
                <a:gradFill flip="none" rotWithShape="1">
                  <a:gsLst>
                    <a:gs pos="0">
                      <a:srgbClr val="01A78F"/>
                    </a:gs>
                    <a:gs pos="4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9" name="Bogen 68"/>
              <p:cNvSpPr/>
              <p:nvPr/>
            </p:nvSpPr>
            <p:spPr>
              <a:xfrm rot="15123161">
                <a:off x="1995410" y="3420283"/>
                <a:ext cx="740066" cy="921678"/>
              </a:xfrm>
              <a:prstGeom prst="arc">
                <a:avLst/>
              </a:prstGeom>
              <a:ln w="38100">
                <a:gradFill flip="none" rotWithShape="1">
                  <a:gsLst>
                    <a:gs pos="98000">
                      <a:srgbClr val="0000FF"/>
                    </a:gs>
                    <a:gs pos="73000">
                      <a:srgbClr val="04A458"/>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0" name="Bogen 69"/>
              <p:cNvSpPr/>
              <p:nvPr/>
            </p:nvSpPr>
            <p:spPr>
              <a:xfrm rot="15123161">
                <a:off x="2345931" y="2883074"/>
                <a:ext cx="740066" cy="921678"/>
              </a:xfrm>
              <a:prstGeom prst="arc">
                <a:avLst/>
              </a:prstGeom>
              <a:ln w="38100">
                <a:gradFill flip="none" rotWithShape="1">
                  <a:gsLst>
                    <a:gs pos="28000">
                      <a:srgbClr val="FF0000"/>
                    </a:gs>
                    <a:gs pos="59000">
                      <a:srgbClr val="FFFF00">
                        <a:lumMod val="100000"/>
                      </a:srgbClr>
                    </a:gs>
                    <a:gs pos="92000">
                      <a:srgbClr val="01A78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75" name="Bogen 74"/>
            <p:cNvSpPr/>
            <p:nvPr/>
          </p:nvSpPr>
          <p:spPr>
            <a:xfrm rot="21226427">
              <a:off x="3326678" y="3781347"/>
              <a:ext cx="1004121" cy="1662366"/>
            </a:xfrm>
            <a:prstGeom prst="arc">
              <a:avLst>
                <a:gd name="adj1" fmla="val 16142454"/>
                <a:gd name="adj2" fmla="val 2479325"/>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8" name="Bogen 77"/>
            <p:cNvSpPr/>
            <p:nvPr/>
          </p:nvSpPr>
          <p:spPr>
            <a:xfrm rot="17047131">
              <a:off x="4019736" y="411848"/>
              <a:ext cx="2929941" cy="5275481"/>
            </a:xfrm>
            <a:prstGeom prst="arc">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1" name="Bogen 80"/>
            <p:cNvSpPr/>
            <p:nvPr/>
          </p:nvSpPr>
          <p:spPr>
            <a:xfrm rot="17047131">
              <a:off x="5102891" y="1483755"/>
              <a:ext cx="971900" cy="1604786"/>
            </a:xfrm>
            <a:prstGeom prst="arc">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3" name="Bogen 92"/>
            <p:cNvSpPr/>
            <p:nvPr/>
          </p:nvSpPr>
          <p:spPr>
            <a:xfrm rot="17537346" flipH="1">
              <a:off x="3654612" y="4510184"/>
              <a:ext cx="616436" cy="736809"/>
            </a:xfrm>
            <a:prstGeom prst="arc">
              <a:avLst/>
            </a:prstGeom>
            <a:ln w="381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5" name="Gleichschenkliges Dreieck 94"/>
            <p:cNvSpPr/>
            <p:nvPr/>
          </p:nvSpPr>
          <p:spPr>
            <a:xfrm>
              <a:off x="3844153" y="4844435"/>
              <a:ext cx="614721" cy="485312"/>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Line 825"/>
            <p:cNvSpPr>
              <a:spLocks noChangeShapeType="1"/>
            </p:cNvSpPr>
            <p:nvPr/>
          </p:nvSpPr>
          <p:spPr bwMode="auto">
            <a:xfrm>
              <a:off x="261019" y="3218645"/>
              <a:ext cx="1456581" cy="1330533"/>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7" name="Oval 904"/>
            <p:cNvSpPr>
              <a:spLocks noChangeArrowheads="1"/>
            </p:cNvSpPr>
            <p:nvPr/>
          </p:nvSpPr>
          <p:spPr bwMode="auto">
            <a:xfrm>
              <a:off x="-851903" y="2016559"/>
              <a:ext cx="1319844" cy="1402964"/>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8" name="Bogen 97"/>
            <p:cNvSpPr/>
            <p:nvPr/>
          </p:nvSpPr>
          <p:spPr>
            <a:xfrm rot="17047131">
              <a:off x="3329861" y="2019308"/>
              <a:ext cx="1095076" cy="1706467"/>
            </a:xfrm>
            <a:prstGeom prst="arc">
              <a:avLst>
                <a:gd name="adj1" fmla="val 16612100"/>
                <a:gd name="adj2" fmla="val 0"/>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1" name="Bogen 100"/>
            <p:cNvSpPr/>
            <p:nvPr/>
          </p:nvSpPr>
          <p:spPr>
            <a:xfrm rot="668799">
              <a:off x="4880159" y="2531394"/>
              <a:ext cx="761713" cy="998809"/>
            </a:xfrm>
            <a:prstGeom prst="arc">
              <a:avLst>
                <a:gd name="adj1" fmla="val 15278753"/>
                <a:gd name="adj2" fmla="val 2479325"/>
              </a:avLst>
            </a:prstGeom>
            <a:ln w="254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3" name="Bogen 102"/>
            <p:cNvSpPr/>
            <p:nvPr/>
          </p:nvSpPr>
          <p:spPr>
            <a:xfrm rot="1119189">
              <a:off x="5094469" y="2325264"/>
              <a:ext cx="702120" cy="1365609"/>
            </a:xfrm>
            <a:prstGeom prst="arc">
              <a:avLst>
                <a:gd name="adj1" fmla="val 16993264"/>
                <a:gd name="adj2" fmla="val 2828096"/>
              </a:avLst>
            </a:prstGeom>
            <a:ln w="254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5" name="Bogen 104"/>
            <p:cNvSpPr/>
            <p:nvPr/>
          </p:nvSpPr>
          <p:spPr>
            <a:xfrm rot="10800000">
              <a:off x="3352798" y="4229100"/>
              <a:ext cx="913079" cy="984740"/>
            </a:xfrm>
            <a:prstGeom prst="arc">
              <a:avLst>
                <a:gd name="adj1" fmla="val 16612100"/>
                <a:gd name="adj2" fmla="val 0"/>
              </a:avLst>
            </a:prstGeom>
            <a:ln w="38100">
              <a:gradFill flip="none" rotWithShape="1">
                <a:gsLst>
                  <a:gs pos="15000">
                    <a:srgbClr val="FF6633"/>
                  </a:gs>
                  <a:gs pos="44000">
                    <a:srgbClr val="FFFF00">
                      <a:lumMod val="100000"/>
                    </a:srgbClr>
                  </a:gs>
                  <a:gs pos="71000">
                    <a:srgbClr val="01A78F"/>
                  </a:gs>
                  <a:gs pos="98000">
                    <a:srgbClr val="3366F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186435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p:txBody>
          <a:bodyPr/>
          <a:lstStyle/>
          <a:p>
            <a:r>
              <a:rPr lang="de-DE" sz="4400" kern="1200" dirty="0" smtClean="0">
                <a:solidFill>
                  <a:srgbClr val="000000"/>
                </a:solidFill>
                <a:effectLst/>
                <a:latin typeface="Calibri"/>
                <a:ea typeface="+mj-ea"/>
                <a:cs typeface="+mj-cs"/>
              </a:rPr>
              <a:t>Bücher</a:t>
            </a:r>
            <a:endParaRPr lang="de-DE" dirty="0"/>
          </a:p>
        </p:txBody>
      </p:sp>
      <p:pic>
        <p:nvPicPr>
          <p:cNvPr id="2" name="Grafik 1" descr="Update15N_Immunsystem_Pfl_H_Seite_0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785440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p:txBody>
          <a:bodyPr/>
          <a:lstStyle/>
          <a:p>
            <a:r>
              <a:rPr lang="de-DE" sz="4400" kern="1200" dirty="0" smtClean="0">
                <a:solidFill>
                  <a:srgbClr val="000000"/>
                </a:solidFill>
                <a:effectLst/>
                <a:latin typeface="Calibri"/>
                <a:ea typeface="+mj-ea"/>
                <a:cs typeface="+mj-cs"/>
              </a:rPr>
              <a:t>Bücher</a:t>
            </a:r>
            <a:endParaRPr lang="de-DE" dirty="0"/>
          </a:p>
        </p:txBody>
      </p:sp>
      <p:pic>
        <p:nvPicPr>
          <p:cNvPr id="2" name="Grafik 1" descr="Update15N_Immunsystem_Pfl_H_Seite_0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131020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0515"/>
            <a:ext cx="8229600" cy="911860"/>
          </a:xfrm>
        </p:spPr>
        <p:txBody>
          <a:bodyPr>
            <a:normAutofit fontScale="90000"/>
          </a:bodyPr>
          <a:lstStyle/>
          <a:p>
            <a:r>
              <a:rPr lang="de-DE" sz="3200" b="1" i="1" dirty="0"/>
              <a:t>Vom Ressourcen-Verbrauch zur Ressourcen-Quelle</a:t>
            </a:r>
            <a:r>
              <a:rPr lang="de-DE" sz="2800" dirty="0"/>
              <a:t/>
            </a:r>
            <a:br>
              <a:rPr lang="de-DE" sz="2800" dirty="0"/>
            </a:br>
            <a:r>
              <a:rPr lang="de-DE" sz="2200" b="1" dirty="0"/>
              <a:t>Eine Einführung in</a:t>
            </a:r>
            <a:r>
              <a:rPr lang="de-DE" sz="2200" dirty="0"/>
              <a:t> </a:t>
            </a:r>
            <a:r>
              <a:rPr lang="de-DE" sz="2200" b="1" dirty="0"/>
              <a:t>Agrar-Ökosysteme </a:t>
            </a:r>
            <a:endParaRPr lang="de-DE" sz="3200" dirty="0"/>
          </a:p>
        </p:txBody>
      </p:sp>
      <p:pic>
        <p:nvPicPr>
          <p:cNvPr id="9218" name="Picture 2">
            <a:hlinkClick r:id="rId2" action="ppaction://hlinksldjump"/>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3147060" y="1838164"/>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823">
            <a:hlinkClick r:id="rId2" action="ppaction://hlinksldjump"/>
          </p:cNvPr>
          <p:cNvSpPr>
            <a:spLocks noChangeArrowheads="1"/>
          </p:cNvSpPr>
          <p:nvPr/>
        </p:nvSpPr>
        <p:spPr bwMode="auto">
          <a:xfrm>
            <a:off x="3357925" y="3982064"/>
            <a:ext cx="21768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Zunehmende Systeme</a:t>
            </a:r>
            <a:endParaRPr lang="de-DE" altLang="de-DE" b="1" dirty="0"/>
          </a:p>
        </p:txBody>
      </p:sp>
      <p:grpSp>
        <p:nvGrpSpPr>
          <p:cNvPr id="4" name="Gruppieren 3"/>
          <p:cNvGrpSpPr/>
          <p:nvPr/>
        </p:nvGrpSpPr>
        <p:grpSpPr>
          <a:xfrm>
            <a:off x="371444" y="2559645"/>
            <a:ext cx="1052249" cy="1113925"/>
            <a:chOff x="289285" y="4884606"/>
            <a:chExt cx="1052249" cy="1113925"/>
          </a:xfrm>
        </p:grpSpPr>
        <p:sp>
          <p:nvSpPr>
            <p:cNvPr id="17" name="Rectangle 823">
              <a:hlinkClick r:id="rId4" action="ppaction://hlinksldjump"/>
            </p:cNvPr>
            <p:cNvSpPr>
              <a:spLocks noChangeArrowheads="1"/>
            </p:cNvSpPr>
            <p:nvPr/>
          </p:nvSpPr>
          <p:spPr bwMode="auto">
            <a:xfrm>
              <a:off x="607038" y="4884606"/>
              <a:ext cx="7344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Klima</a:t>
              </a:r>
              <a:endParaRPr lang="de-CH" altLang="de-DE" sz="1600" b="1" dirty="0"/>
            </a:p>
          </p:txBody>
        </p:sp>
        <p:pic>
          <p:nvPicPr>
            <p:cNvPr id="20" name="Picture 2">
              <a:hlinkClick r:id="rId4"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9285" y="5219295"/>
              <a:ext cx="1048698" cy="7792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7" name="Gruppieren 46"/>
          <p:cNvGrpSpPr/>
          <p:nvPr/>
        </p:nvGrpSpPr>
        <p:grpSpPr>
          <a:xfrm>
            <a:off x="6213634" y="1230471"/>
            <a:ext cx="1159420" cy="1209451"/>
            <a:chOff x="6122966" y="1009251"/>
            <a:chExt cx="1159420" cy="1209451"/>
          </a:xfrm>
        </p:grpSpPr>
        <p:sp>
          <p:nvSpPr>
            <p:cNvPr id="10" name="Rectangle 823"/>
            <p:cNvSpPr>
              <a:spLocks noChangeArrowheads="1"/>
            </p:cNvSpPr>
            <p:nvPr/>
          </p:nvSpPr>
          <p:spPr bwMode="auto">
            <a:xfrm>
              <a:off x="6122966" y="1009251"/>
              <a:ext cx="712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6" action="ppaction://hlinksldjump"/>
                </a:rPr>
                <a:t>Trend</a:t>
              </a:r>
              <a:endParaRPr lang="de-CH" altLang="de-DE" sz="1600" b="1" dirty="0"/>
            </a:p>
          </p:txBody>
        </p:sp>
        <p:pic>
          <p:nvPicPr>
            <p:cNvPr id="21" name="Picture 2">
              <a:hlinkClick r:id="rId6" action="ppaction://hlinksldjump"/>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2451" y="1365897"/>
              <a:ext cx="1139935" cy="852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1" name="Gruppieren 50"/>
          <p:cNvGrpSpPr/>
          <p:nvPr/>
        </p:nvGrpSpPr>
        <p:grpSpPr>
          <a:xfrm>
            <a:off x="5959207" y="3143344"/>
            <a:ext cx="3213587" cy="1223240"/>
            <a:chOff x="5603451" y="3907890"/>
            <a:chExt cx="3213587" cy="1223240"/>
          </a:xfrm>
        </p:grpSpPr>
        <p:sp>
          <p:nvSpPr>
            <p:cNvPr id="12" name="Rectangle 823">
              <a:hlinkClick r:id="rId8" action="ppaction://hlinksldjump"/>
            </p:cNvPr>
            <p:cNvSpPr>
              <a:spLocks noChangeArrowheads="1"/>
            </p:cNvSpPr>
            <p:nvPr/>
          </p:nvSpPr>
          <p:spPr bwMode="auto">
            <a:xfrm>
              <a:off x="5603451" y="3907890"/>
              <a:ext cx="962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Beispiele</a:t>
              </a:r>
              <a:endParaRPr lang="de-CH" altLang="de-DE" sz="1600" b="1" dirty="0"/>
            </a:p>
          </p:txBody>
        </p:sp>
        <p:pic>
          <p:nvPicPr>
            <p:cNvPr id="22" name="Picture 2">
              <a:hlinkClick r:id="rId8" action="ppaction://hlinksldjump"/>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632245" y="4242634"/>
              <a:ext cx="822133"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a:hlinkClick r:id="rId10" action="ppaction://hlinksldjump"/>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465622" y="4242634"/>
              <a:ext cx="1169959" cy="888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a:hlinkClick r:id="rId12" action="ppaction://hlinksldjump"/>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l="-7"/>
            <a:stretch/>
          </p:blipFill>
          <p:spPr bwMode="auto">
            <a:xfrm>
              <a:off x="7652842" y="4246344"/>
              <a:ext cx="1164196" cy="88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4" name="Gruppieren 43"/>
          <p:cNvGrpSpPr/>
          <p:nvPr/>
        </p:nvGrpSpPr>
        <p:grpSpPr>
          <a:xfrm>
            <a:off x="7736290" y="5853612"/>
            <a:ext cx="1135247" cy="1004388"/>
            <a:chOff x="1201020" y="3433919"/>
            <a:chExt cx="1135247" cy="1004388"/>
          </a:xfrm>
        </p:grpSpPr>
        <p:sp>
          <p:nvSpPr>
            <p:cNvPr id="18" name="Rectangle 823"/>
            <p:cNvSpPr>
              <a:spLocks noChangeArrowheads="1"/>
            </p:cNvSpPr>
            <p:nvPr/>
          </p:nvSpPr>
          <p:spPr bwMode="auto">
            <a:xfrm>
              <a:off x="1201020" y="3433919"/>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Agrarökologie</a:t>
              </a:r>
              <a:endParaRPr lang="de-CH" altLang="de-DE" b="1" dirty="0"/>
            </a:p>
          </p:txBody>
        </p:sp>
        <p:pic>
          <p:nvPicPr>
            <p:cNvPr id="33" name="Picture 2"/>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31386" y="3707639"/>
              <a:ext cx="939430" cy="730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0" name="Gruppieren 49"/>
          <p:cNvGrpSpPr/>
          <p:nvPr/>
        </p:nvGrpSpPr>
        <p:grpSpPr>
          <a:xfrm>
            <a:off x="5127799" y="4374837"/>
            <a:ext cx="4046625" cy="1223771"/>
            <a:chOff x="4487775" y="5335699"/>
            <a:chExt cx="4046625" cy="1223771"/>
          </a:xfrm>
        </p:grpSpPr>
        <p:sp>
          <p:nvSpPr>
            <p:cNvPr id="13" name="Rectangle 823">
              <a:hlinkClick r:id="rId15" action="ppaction://hlinksldjump"/>
            </p:cNvPr>
            <p:cNvSpPr>
              <a:spLocks noChangeArrowheads="1"/>
            </p:cNvSpPr>
            <p:nvPr/>
          </p:nvSpPr>
          <p:spPr bwMode="auto">
            <a:xfrm>
              <a:off x="4487775" y="5335699"/>
              <a:ext cx="1036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15" action="ppaction://hlinksldjump"/>
                </a:rPr>
                <a:t>Agroforst</a:t>
              </a:r>
              <a:endParaRPr lang="de-CH" altLang="de-DE" sz="1600" b="1" dirty="0" smtClean="0"/>
            </a:p>
          </p:txBody>
        </p:sp>
        <p:pic>
          <p:nvPicPr>
            <p:cNvPr id="37" name="Picture 2">
              <a:hlinkClick r:id="rId15" action="ppaction://hlinksldjump"/>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t="-1"/>
            <a:stretch/>
          </p:blipFill>
          <p:spPr bwMode="auto">
            <a:xfrm>
              <a:off x="4487775" y="5693467"/>
              <a:ext cx="1332000" cy="864000"/>
            </a:xfrm>
            <a:prstGeom prst="rect">
              <a:avLst/>
            </a:prstGeom>
            <a:solidFill>
              <a:schemeClr val="accent1"/>
            </a:solidFill>
            <a:ln w="9525">
              <a:solidFill>
                <a:schemeClr val="tx1"/>
              </a:solidFill>
              <a:miter lim="800000"/>
              <a:headEnd/>
              <a:tailEnd/>
            </a:ln>
          </p:spPr>
        </p:pic>
        <p:pic>
          <p:nvPicPr>
            <p:cNvPr id="38" name="Picture 2">
              <a:hlinkClick r:id="rId17" action="ppaction://hlinksldjump"/>
            </p:cNvPr>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1"/>
            <a:stretch/>
          </p:blipFill>
          <p:spPr bwMode="auto">
            <a:xfrm>
              <a:off x="5829300" y="5695470"/>
              <a:ext cx="1203411" cy="864000"/>
            </a:xfrm>
            <a:prstGeom prst="rect">
              <a:avLst/>
            </a:prstGeom>
            <a:solidFill>
              <a:schemeClr val="accent1"/>
            </a:solidFill>
            <a:ln w="9525">
              <a:solidFill>
                <a:schemeClr val="tx1"/>
              </a:solidFill>
              <a:miter lim="800000"/>
              <a:headEnd/>
              <a:tailEnd/>
            </a:ln>
          </p:spPr>
        </p:pic>
        <p:pic>
          <p:nvPicPr>
            <p:cNvPr id="39" name="Picture 2">
              <a:hlinkClick r:id="rId19" action="ppaction://hlinksldjump"/>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7037826" y="5695470"/>
              <a:ext cx="1496574" cy="864000"/>
            </a:xfrm>
            <a:prstGeom prst="rect">
              <a:avLst/>
            </a:prstGeom>
            <a:solidFill>
              <a:schemeClr val="accent1"/>
            </a:solidFill>
            <a:ln w="9525">
              <a:solidFill>
                <a:schemeClr val="tx1"/>
              </a:solidFill>
              <a:miter lim="800000"/>
              <a:headEnd/>
              <a:tailEnd/>
            </a:ln>
          </p:spPr>
        </p:pic>
      </p:grpSp>
      <p:grpSp>
        <p:nvGrpSpPr>
          <p:cNvPr id="48" name="Gruppieren 47"/>
          <p:cNvGrpSpPr/>
          <p:nvPr/>
        </p:nvGrpSpPr>
        <p:grpSpPr>
          <a:xfrm>
            <a:off x="7347238" y="1306671"/>
            <a:ext cx="1165907" cy="1133251"/>
            <a:chOff x="7459183" y="2174546"/>
            <a:chExt cx="1165907" cy="1133251"/>
          </a:xfrm>
        </p:grpSpPr>
        <p:pic>
          <p:nvPicPr>
            <p:cNvPr id="40" name="Picture 3">
              <a:hlinkClick r:id="rId21" action="ppaction://hlinksldjump"/>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a:stretch/>
          </p:blipFill>
          <p:spPr bwMode="auto">
            <a:xfrm>
              <a:off x="7459183" y="2457000"/>
              <a:ext cx="1165907" cy="850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823">
              <a:hlinkClick r:id="rId21" action="ppaction://hlinksldjump"/>
            </p:cNvPr>
            <p:cNvSpPr>
              <a:spLocks noChangeArrowheads="1"/>
            </p:cNvSpPr>
            <p:nvPr/>
          </p:nvSpPr>
          <p:spPr bwMode="auto">
            <a:xfrm>
              <a:off x="7510618" y="2174546"/>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b="1" dirty="0" smtClean="0"/>
                <a:t>Regeneration</a:t>
              </a:r>
              <a:endParaRPr lang="de-CH" altLang="de-DE" b="1" dirty="0"/>
            </a:p>
          </p:txBody>
        </p:sp>
      </p:grpSp>
      <p:grpSp>
        <p:nvGrpSpPr>
          <p:cNvPr id="58" name="Gruppieren 57"/>
          <p:cNvGrpSpPr/>
          <p:nvPr/>
        </p:nvGrpSpPr>
        <p:grpSpPr>
          <a:xfrm>
            <a:off x="6488857" y="2447184"/>
            <a:ext cx="1590015" cy="774199"/>
            <a:chOff x="6221453" y="2439788"/>
            <a:chExt cx="1590015" cy="774199"/>
          </a:xfrm>
        </p:grpSpPr>
        <p:pic>
          <p:nvPicPr>
            <p:cNvPr id="53" name="Picture 3">
              <a:hlinkClick r:id="rId23" action="ppaction://hlinksldjump"/>
            </p:cNvPr>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325072" y="2439788"/>
              <a:ext cx="739437"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hlinkClick r:id="rId25" action="ppaction://hlinksldjump"/>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7074316" y="2439788"/>
              <a:ext cx="737152" cy="559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Rectangle 823"/>
            <p:cNvSpPr>
              <a:spLocks noChangeArrowheads="1"/>
            </p:cNvSpPr>
            <p:nvPr/>
          </p:nvSpPr>
          <p:spPr bwMode="auto">
            <a:xfrm>
              <a:off x="6221453" y="2946022"/>
              <a:ext cx="9909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Degeneration</a:t>
              </a:r>
            </a:p>
          </p:txBody>
        </p:sp>
        <p:sp>
          <p:nvSpPr>
            <p:cNvPr id="56" name="Rectangle 823"/>
            <p:cNvSpPr>
              <a:spLocks noChangeArrowheads="1"/>
            </p:cNvSpPr>
            <p:nvPr/>
          </p:nvSpPr>
          <p:spPr bwMode="auto">
            <a:xfrm>
              <a:off x="7141713" y="2952377"/>
              <a:ext cx="654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5 x Plus</a:t>
              </a:r>
            </a:p>
          </p:txBody>
        </p:sp>
      </p:grpSp>
      <p:sp>
        <p:nvSpPr>
          <p:cNvPr id="57" name="Pfeil nach rechts 56"/>
          <p:cNvSpPr/>
          <p:nvPr/>
        </p:nvSpPr>
        <p:spPr>
          <a:xfrm rot="10800000">
            <a:off x="1832610" y="3049735"/>
            <a:ext cx="327660" cy="343296"/>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823">
            <a:hlinkClick r:id="rId27" action="ppaction://hlinksldjump"/>
          </p:cNvPr>
          <p:cNvSpPr>
            <a:spLocks noChangeArrowheads="1"/>
          </p:cNvSpPr>
          <p:nvPr/>
        </p:nvSpPr>
        <p:spPr bwMode="auto">
          <a:xfrm>
            <a:off x="1994004" y="5027675"/>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Grasland</a:t>
            </a:r>
            <a:endParaRPr lang="de-CH" altLang="de-DE" sz="1600" b="1" dirty="0"/>
          </a:p>
        </p:txBody>
      </p:sp>
      <p:pic>
        <p:nvPicPr>
          <p:cNvPr id="64" name="Picture 4">
            <a:hlinkClick r:id="rId28" action="ppaction://hlinksldjump"/>
          </p:cNvPr>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1779345" y="5352375"/>
            <a:ext cx="126000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4">
            <a:hlinkClick r:id="rId27" action="ppaction://hlinksldjump"/>
          </p:cNvPr>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a:stretch/>
        </p:blipFill>
        <p:spPr bwMode="auto">
          <a:xfrm>
            <a:off x="0" y="5352375"/>
            <a:ext cx="584835"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4">
            <a:hlinkClick r:id="rId31" action="ppaction://hlinksldjump"/>
          </p:cNvPr>
          <p:cNvPicPr>
            <a:picLocks noGrp="1" noChangeAspect="1" noChangeArrowheads="1"/>
          </p:cNvPicPr>
          <p:nvPr>
            <p:ph idx="1"/>
          </p:nvPr>
        </p:nvPicPr>
        <p:blipFill rotWithShape="1">
          <a:blip r:embed="rId32" cstate="screen">
            <a:extLst>
              <a:ext uri="{28A0092B-C50C-407E-A947-70E740481C1C}">
                <a14:useLocalDpi xmlns:a14="http://schemas.microsoft.com/office/drawing/2010/main" val="0"/>
              </a:ext>
            </a:extLst>
          </a:blip>
          <a:srcRect/>
          <a:stretch/>
        </p:blipFill>
        <p:spPr bwMode="auto">
          <a:xfrm>
            <a:off x="579120" y="5352375"/>
            <a:ext cx="120015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7" name="Rectangle 823"/>
          <p:cNvSpPr>
            <a:spLocks noChangeArrowheads="1"/>
          </p:cNvSpPr>
          <p:nvPr/>
        </p:nvSpPr>
        <p:spPr bwMode="auto">
          <a:xfrm>
            <a:off x="3272" y="6195225"/>
            <a:ext cx="2840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Voisin	Savory	Mob </a:t>
            </a:r>
            <a:r>
              <a:rPr lang="de-CH" altLang="de-DE" sz="1100" b="1" dirty="0" err="1" smtClean="0"/>
              <a:t>Grazing</a:t>
            </a:r>
            <a:endParaRPr lang="de-CH" altLang="de-DE" sz="1100" b="1" dirty="0" smtClean="0"/>
          </a:p>
        </p:txBody>
      </p:sp>
      <p:sp>
        <p:nvSpPr>
          <p:cNvPr id="68" name="Rectangle 823"/>
          <p:cNvSpPr>
            <a:spLocks noChangeArrowheads="1"/>
          </p:cNvSpPr>
          <p:nvPr/>
        </p:nvSpPr>
        <p:spPr bwMode="auto">
          <a:xfrm>
            <a:off x="6164750" y="4308767"/>
            <a:ext cx="28392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Koch	Wenz	         Braun</a:t>
            </a:r>
          </a:p>
        </p:txBody>
      </p:sp>
      <p:sp>
        <p:nvSpPr>
          <p:cNvPr id="69" name="Rectangle 823"/>
          <p:cNvSpPr>
            <a:spLocks noChangeArrowheads="1"/>
          </p:cNvSpPr>
          <p:nvPr/>
        </p:nvSpPr>
        <p:spPr bwMode="auto">
          <a:xfrm>
            <a:off x="5127371" y="5567598"/>
            <a:ext cx="40382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Waldweide - Braun     </a:t>
            </a:r>
            <a:r>
              <a:rPr lang="de-CH" altLang="de-DE" sz="1100" b="1" dirty="0" err="1" smtClean="0"/>
              <a:t>Successional</a:t>
            </a:r>
            <a:r>
              <a:rPr lang="de-CH" altLang="de-DE" sz="1100" b="1" dirty="0" smtClean="0"/>
              <a:t> </a:t>
            </a:r>
            <a:r>
              <a:rPr lang="de-CH" altLang="de-DE" sz="1100" b="1" dirty="0" err="1" smtClean="0"/>
              <a:t>Agroforestry</a:t>
            </a:r>
            <a:r>
              <a:rPr lang="de-CH" altLang="de-DE" sz="1100" b="1" dirty="0" smtClean="0"/>
              <a:t> – Ernst </a:t>
            </a:r>
            <a:r>
              <a:rPr lang="de-CH" altLang="de-DE" sz="1100" b="1" dirty="0" err="1" smtClean="0"/>
              <a:t>Götsch</a:t>
            </a:r>
            <a:endParaRPr lang="de-CH" altLang="de-DE" sz="1100" b="1" dirty="0" smtClean="0"/>
          </a:p>
        </p:txBody>
      </p:sp>
      <p:grpSp>
        <p:nvGrpSpPr>
          <p:cNvPr id="3" name="Gruppieren 2"/>
          <p:cNvGrpSpPr/>
          <p:nvPr/>
        </p:nvGrpSpPr>
        <p:grpSpPr>
          <a:xfrm>
            <a:off x="349276" y="3604737"/>
            <a:ext cx="2792752" cy="1431869"/>
            <a:chOff x="358801" y="3652362"/>
            <a:chExt cx="2792752" cy="1431869"/>
          </a:xfrm>
        </p:grpSpPr>
        <p:sp>
          <p:nvSpPr>
            <p:cNvPr id="15" name="Rectangle 823"/>
            <p:cNvSpPr>
              <a:spLocks noChangeArrowheads="1"/>
            </p:cNvSpPr>
            <p:nvPr/>
          </p:nvSpPr>
          <p:spPr bwMode="auto">
            <a:xfrm>
              <a:off x="358801" y="4822621"/>
              <a:ext cx="2792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Blattsaft         Boden-Pflanzen-Tier-Mensch</a:t>
              </a:r>
            </a:p>
          </p:txBody>
        </p:sp>
        <p:sp>
          <p:nvSpPr>
            <p:cNvPr id="16" name="Rectangle 823">
              <a:hlinkClick r:id="rId33" action="ppaction://hlinksldjump"/>
            </p:cNvPr>
            <p:cNvSpPr>
              <a:spLocks noChangeArrowheads="1"/>
            </p:cNvSpPr>
            <p:nvPr/>
          </p:nvSpPr>
          <p:spPr bwMode="auto">
            <a:xfrm>
              <a:off x="660807" y="3652362"/>
              <a:ext cx="17242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600" b="1" dirty="0" smtClean="0"/>
                <a:t>Vitalität</a:t>
              </a:r>
            </a:p>
          </p:txBody>
        </p:sp>
        <p:pic>
          <p:nvPicPr>
            <p:cNvPr id="31" name="Picture 2">
              <a:hlinkClick r:id="rId34" action="ppaction://hlinksldjump"/>
            </p:cNvPr>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1238021" y="3989477"/>
              <a:ext cx="1147039" cy="885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2">
              <a:hlinkClick r:id="rId36" action="ppaction://hlinksldjump"/>
            </p:cNvPr>
            <p:cNvPicPr>
              <a:picLocks noChangeAspect="1" noChangeArrowheads="1"/>
            </p:cNvPicPr>
            <p:nvPr/>
          </p:nvPicPr>
          <p:blipFill rotWithShape="1">
            <a:blip r:embed="rId37" cstate="screen">
              <a:extLst>
                <a:ext uri="{28A0092B-C50C-407E-A947-70E740481C1C}">
                  <a14:useLocalDpi xmlns:a14="http://schemas.microsoft.com/office/drawing/2010/main" val="0"/>
                </a:ext>
              </a:extLst>
            </a:blip>
            <a:srcRect/>
            <a:stretch/>
          </p:blipFill>
          <p:spPr bwMode="auto">
            <a:xfrm>
              <a:off x="403425" y="3989477"/>
              <a:ext cx="828000" cy="8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uppieren 5"/>
          <p:cNvGrpSpPr/>
          <p:nvPr/>
        </p:nvGrpSpPr>
        <p:grpSpPr>
          <a:xfrm>
            <a:off x="174248" y="1230471"/>
            <a:ext cx="2513472" cy="1280100"/>
            <a:chOff x="174248" y="1328452"/>
            <a:chExt cx="2513472" cy="1280100"/>
          </a:xfrm>
        </p:grpSpPr>
        <p:sp>
          <p:nvSpPr>
            <p:cNvPr id="19" name="Rectangle 823">
              <a:hlinkClick r:id="rId38" action="ppaction://hlinksldjump"/>
            </p:cNvPr>
            <p:cNvSpPr>
              <a:spLocks noChangeArrowheads="1"/>
            </p:cNvSpPr>
            <p:nvPr/>
          </p:nvSpPr>
          <p:spPr bwMode="auto">
            <a:xfrm>
              <a:off x="943845" y="1328452"/>
              <a:ext cx="1743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t>RessourcenBilanz</a:t>
              </a:r>
              <a:endParaRPr lang="de-CH" altLang="de-DE" sz="1600" b="1" dirty="0"/>
            </a:p>
          </p:txBody>
        </p:sp>
        <p:pic>
          <p:nvPicPr>
            <p:cNvPr id="59" name="Picture 3">
              <a:hlinkClick r:id="rId39" action="ppaction://hlinksldjump"/>
            </p:cNvPr>
            <p:cNvPicPr>
              <a:picLocks noChangeAspect="1" noChangeArrowheads="1"/>
            </p:cNvPicPr>
            <p:nvPr/>
          </p:nvPicPr>
          <p:blipFill rotWithShape="1">
            <a:blip r:embed="rId40" cstate="screen">
              <a:extLst>
                <a:ext uri="{28A0092B-C50C-407E-A947-70E740481C1C}">
                  <a14:useLocalDpi xmlns:a14="http://schemas.microsoft.com/office/drawing/2010/main" val="0"/>
                </a:ext>
              </a:extLst>
            </a:blip>
            <a:srcRect/>
            <a:stretch/>
          </p:blipFill>
          <p:spPr bwMode="auto">
            <a:xfrm>
              <a:off x="1436007" y="1675893"/>
              <a:ext cx="1232442"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3">
              <a:hlinkClick r:id="rId38" action="ppaction://hlinksldjump"/>
            </p:cNvPr>
            <p:cNvPicPr>
              <a:picLocks noChangeAspect="1" noChangeArrowheads="1"/>
            </p:cNvPicPr>
            <p:nvPr/>
          </p:nvPicPr>
          <p:blipFill rotWithShape="1">
            <a:blip r:embed="rId41" cstate="screen">
              <a:extLst>
                <a:ext uri="{28A0092B-C50C-407E-A947-70E740481C1C}">
                  <a14:useLocalDpi xmlns:a14="http://schemas.microsoft.com/office/drawing/2010/main" val="0"/>
                </a:ext>
              </a:extLst>
            </a:blip>
            <a:srcRect/>
            <a:stretch/>
          </p:blipFill>
          <p:spPr bwMode="auto">
            <a:xfrm>
              <a:off x="174248" y="1675893"/>
              <a:ext cx="1254850" cy="932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2" name="Rectangle 823"/>
          <p:cNvSpPr>
            <a:spLocks noChangeArrowheads="1"/>
          </p:cNvSpPr>
          <p:nvPr/>
        </p:nvSpPr>
        <p:spPr bwMode="auto">
          <a:xfrm>
            <a:off x="1536984" y="2491391"/>
            <a:ext cx="944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ThemenPool</a:t>
            </a:r>
          </a:p>
        </p:txBody>
      </p:sp>
      <p:grpSp>
        <p:nvGrpSpPr>
          <p:cNvPr id="7" name="Gruppieren 6"/>
          <p:cNvGrpSpPr/>
          <p:nvPr/>
        </p:nvGrpSpPr>
        <p:grpSpPr>
          <a:xfrm>
            <a:off x="3142251" y="5605326"/>
            <a:ext cx="3732327" cy="1252674"/>
            <a:chOff x="3211593" y="5605326"/>
            <a:chExt cx="3732327" cy="1252674"/>
          </a:xfrm>
        </p:grpSpPr>
        <p:sp>
          <p:nvSpPr>
            <p:cNvPr id="14" name="Rectangle 823">
              <a:hlinkClick r:id="rId42" action="ppaction://hlinksldjump"/>
            </p:cNvPr>
            <p:cNvSpPr>
              <a:spLocks noChangeArrowheads="1"/>
            </p:cNvSpPr>
            <p:nvPr/>
          </p:nvSpPr>
          <p:spPr bwMode="auto">
            <a:xfrm>
              <a:off x="3796247" y="5605326"/>
              <a:ext cx="824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hlinkClick r:id="rId42" action="ppaction://hlinksldjump"/>
                </a:rPr>
                <a:t>Wasser</a:t>
              </a:r>
              <a:endParaRPr lang="de-CH" altLang="de-DE" sz="1600" b="1" dirty="0"/>
            </a:p>
          </p:txBody>
        </p:sp>
        <p:pic>
          <p:nvPicPr>
            <p:cNvPr id="30" name="Picture 2">
              <a:hlinkClick r:id="rId42" action="ppaction://hlinksldjump"/>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b="-1070"/>
            <a:stretch/>
          </p:blipFill>
          <p:spPr bwMode="auto">
            <a:xfrm>
              <a:off x="3211593" y="5953286"/>
              <a:ext cx="1185107"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44" cstate="screen">
              <a:extLst>
                <a:ext uri="{28A0092B-C50C-407E-A947-70E740481C1C}">
                  <a14:useLocalDpi xmlns:a14="http://schemas.microsoft.com/office/drawing/2010/main" val="0"/>
                </a:ext>
              </a:extLst>
            </a:blip>
            <a:srcRect/>
            <a:stretch/>
          </p:blipFill>
          <p:spPr bwMode="auto">
            <a:xfrm>
              <a:off x="5633280" y="5953286"/>
              <a:ext cx="1310640"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 name="Picture 1">
              <a:hlinkClick r:id="rId45" action="ppaction://hlinksldjump"/>
            </p:cNvPr>
            <p:cNvPicPr>
              <a:picLocks noChangeAspect="1" noChangeArrowheads="1"/>
            </p:cNvPicPr>
            <p:nvPr/>
          </p:nvPicPr>
          <p:blipFill rotWithShape="1">
            <a:blip r:embed="rId46" cstate="screen">
              <a:extLst>
                <a:ext uri="{28A0092B-C50C-407E-A947-70E740481C1C}">
                  <a14:useLocalDpi xmlns:a14="http://schemas.microsoft.com/office/drawing/2010/main" val="0"/>
                </a:ext>
              </a:extLst>
            </a:blip>
            <a:srcRect/>
            <a:stretch/>
          </p:blipFill>
          <p:spPr bwMode="auto">
            <a:xfrm>
              <a:off x="4401340" y="5946530"/>
              <a:ext cx="1244934" cy="91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Rectangle 823"/>
          <p:cNvSpPr>
            <a:spLocks noChangeArrowheads="1"/>
          </p:cNvSpPr>
          <p:nvPr/>
        </p:nvSpPr>
        <p:spPr bwMode="auto">
          <a:xfrm>
            <a:off x="6879891" y="6423860"/>
            <a:ext cx="9749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100" b="1" dirty="0" smtClean="0"/>
              <a:t>Watershed</a:t>
            </a:r>
            <a:br>
              <a:rPr lang="de-CH" altLang="de-DE" sz="1100" b="1" dirty="0" smtClean="0"/>
            </a:br>
            <a:r>
              <a:rPr lang="de-CH" altLang="de-DE" sz="1100" b="1" dirty="0" smtClean="0"/>
              <a:t>Development</a:t>
            </a:r>
          </a:p>
        </p:txBody>
      </p:sp>
      <p:sp>
        <p:nvSpPr>
          <p:cNvPr id="70" name="Rectangle 823"/>
          <p:cNvSpPr>
            <a:spLocks noChangeArrowheads="1"/>
          </p:cNvSpPr>
          <p:nvPr/>
        </p:nvSpPr>
        <p:spPr bwMode="auto">
          <a:xfrm>
            <a:off x="1845945" y="6464469"/>
            <a:ext cx="13629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r"/>
            <a:r>
              <a:rPr lang="de-CH" altLang="de-DE" sz="1100" b="1" dirty="0" smtClean="0"/>
              <a:t>Kleine</a:t>
            </a:r>
            <a:br>
              <a:rPr lang="de-CH" altLang="de-DE" sz="1100" b="1" dirty="0" smtClean="0"/>
            </a:br>
            <a:r>
              <a:rPr lang="de-CH" altLang="de-DE" sz="1100" b="1" dirty="0" smtClean="0"/>
              <a:t>Wasserkreisläufe</a:t>
            </a:r>
          </a:p>
        </p:txBody>
      </p:sp>
    </p:spTree>
    <p:extLst>
      <p:ext uri="{BB962C8B-B14F-4D97-AF65-F5344CB8AC3E}">
        <p14:creationId xmlns:p14="http://schemas.microsoft.com/office/powerpoint/2010/main" val="154089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1"/>
          <a:stretch/>
        </p:blipFill>
        <p:spPr bwMode="auto">
          <a:xfrm>
            <a:off x="17943" y="1556792"/>
            <a:ext cx="9122669" cy="476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457200" y="274638"/>
            <a:ext cx="8229600" cy="658812"/>
          </a:xfrm>
        </p:spPr>
        <p:txBody>
          <a:bodyPr>
            <a:normAutofit/>
          </a:bodyPr>
          <a:lstStyle/>
          <a:p>
            <a:r>
              <a:rPr lang="de-DE" sz="2800" b="1" dirty="0" smtClean="0"/>
              <a:t>Die Rolle des Kohlenstoff-Haushalts</a:t>
            </a:r>
            <a:endParaRPr lang="de-DE" sz="2800" b="1" dirty="0"/>
          </a:p>
        </p:txBody>
      </p:sp>
    </p:spTree>
    <p:extLst>
      <p:ext uri="{BB962C8B-B14F-4D97-AF65-F5344CB8AC3E}">
        <p14:creationId xmlns:p14="http://schemas.microsoft.com/office/powerpoint/2010/main" val="29238445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1"/>
          <a:stretch/>
        </p:blipFill>
        <p:spPr bwMode="auto">
          <a:xfrm>
            <a:off x="1935480" y="1556792"/>
            <a:ext cx="7205132" cy="476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457200" y="274638"/>
            <a:ext cx="8229600" cy="792162"/>
          </a:xfrm>
        </p:spPr>
        <p:txBody>
          <a:bodyPr>
            <a:normAutofit/>
          </a:bodyPr>
          <a:lstStyle/>
          <a:p>
            <a:r>
              <a:rPr lang="de-DE" sz="2800" b="1" dirty="0" smtClean="0">
                <a:solidFill>
                  <a:srgbClr val="0000FF"/>
                </a:solidFill>
              </a:rPr>
              <a:t>Potential </a:t>
            </a:r>
            <a:r>
              <a:rPr lang="de-DE" sz="2800" b="1" dirty="0" smtClean="0"/>
              <a:t>des Kohlenstoff-Haushalts</a:t>
            </a:r>
            <a:endParaRPr lang="de-DE" sz="2800" b="1" dirty="0">
              <a:solidFill>
                <a:srgbClr val="0000FF"/>
              </a:solidFill>
            </a:endParaRPr>
          </a:p>
        </p:txBody>
      </p:sp>
      <p:sp>
        <p:nvSpPr>
          <p:cNvPr id="3" name="Abgerundetes Rechteck 2"/>
          <p:cNvSpPr/>
          <p:nvPr/>
        </p:nvSpPr>
        <p:spPr>
          <a:xfrm>
            <a:off x="3347864" y="4509120"/>
            <a:ext cx="1440160" cy="504056"/>
          </a:xfrm>
          <a:prstGeom prst="roundRect">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500" dirty="0">
                <a:solidFill>
                  <a:schemeClr val="tx1"/>
                </a:solidFill>
              </a:rPr>
              <a:t>Liquid Carbon</a:t>
            </a:r>
            <a:br>
              <a:rPr lang="de-DE" sz="1500" dirty="0">
                <a:solidFill>
                  <a:schemeClr val="tx1"/>
                </a:solidFill>
              </a:rPr>
            </a:br>
            <a:r>
              <a:rPr lang="de-DE" sz="1500" dirty="0" smtClean="0">
                <a:solidFill>
                  <a:schemeClr val="tx1"/>
                </a:solidFill>
              </a:rPr>
              <a:t>40? </a:t>
            </a:r>
            <a:r>
              <a:rPr lang="de-DE" sz="1500" dirty="0" err="1">
                <a:solidFill>
                  <a:schemeClr val="tx1"/>
                </a:solidFill>
              </a:rPr>
              <a:t>Gt</a:t>
            </a:r>
            <a:r>
              <a:rPr lang="de-DE" sz="1500" dirty="0">
                <a:solidFill>
                  <a:schemeClr val="tx1"/>
                </a:solidFill>
              </a:rPr>
              <a:t> C/Jahr</a:t>
            </a:r>
          </a:p>
        </p:txBody>
      </p:sp>
      <p:sp>
        <p:nvSpPr>
          <p:cNvPr id="4" name="Bogen 3"/>
          <p:cNvSpPr/>
          <p:nvPr/>
        </p:nvSpPr>
        <p:spPr>
          <a:xfrm>
            <a:off x="5868144" y="3717032"/>
            <a:ext cx="288032" cy="1368152"/>
          </a:xfrm>
          <a:prstGeom prst="arc">
            <a:avLst>
              <a:gd name="adj1" fmla="val 16200000"/>
              <a:gd name="adj2" fmla="val 5263516"/>
            </a:avLst>
          </a:prstGeom>
          <a:ln w="3175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ln w="28575">
                <a:solidFill>
                  <a:schemeClr val="tx1"/>
                </a:solidFill>
              </a:ln>
            </a:endParaRPr>
          </a:p>
        </p:txBody>
      </p:sp>
      <p:sp>
        <p:nvSpPr>
          <p:cNvPr id="7" name="Ellipse 6"/>
          <p:cNvSpPr/>
          <p:nvPr/>
        </p:nvSpPr>
        <p:spPr>
          <a:xfrm>
            <a:off x="3239852" y="3356992"/>
            <a:ext cx="216024" cy="216024"/>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smtClean="0">
                <a:solidFill>
                  <a:schemeClr val="tx1"/>
                </a:solidFill>
              </a:rPr>
              <a:t>+</a:t>
            </a:r>
            <a:endParaRPr lang="de-DE" sz="1500" dirty="0">
              <a:solidFill>
                <a:schemeClr val="tx1"/>
              </a:solidFill>
            </a:endParaRPr>
          </a:p>
        </p:txBody>
      </p:sp>
      <p:sp>
        <p:nvSpPr>
          <p:cNvPr id="9" name="Ellipse 8"/>
          <p:cNvSpPr/>
          <p:nvPr/>
        </p:nvSpPr>
        <p:spPr>
          <a:xfrm>
            <a:off x="3203848" y="4869160"/>
            <a:ext cx="216024" cy="216024"/>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smtClean="0">
                <a:solidFill>
                  <a:schemeClr val="tx1"/>
                </a:solidFill>
              </a:rPr>
              <a:t>+</a:t>
            </a:r>
            <a:endParaRPr lang="de-DE" sz="1500" dirty="0">
              <a:solidFill>
                <a:schemeClr val="tx1"/>
              </a:solidFill>
            </a:endParaRPr>
          </a:p>
        </p:txBody>
      </p:sp>
      <p:sp>
        <p:nvSpPr>
          <p:cNvPr id="11" name="Ellipse 10"/>
          <p:cNvSpPr/>
          <p:nvPr/>
        </p:nvSpPr>
        <p:spPr>
          <a:xfrm>
            <a:off x="4427984" y="5445224"/>
            <a:ext cx="216024" cy="216024"/>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smtClean="0">
                <a:solidFill>
                  <a:schemeClr val="tx1"/>
                </a:solidFill>
              </a:rPr>
              <a:t>+</a:t>
            </a:r>
            <a:endParaRPr lang="de-DE" sz="1500" dirty="0">
              <a:solidFill>
                <a:schemeClr val="tx1"/>
              </a:solidFill>
            </a:endParaRPr>
          </a:p>
        </p:txBody>
      </p:sp>
      <p:sp>
        <p:nvSpPr>
          <p:cNvPr id="12" name="Ellipse 11"/>
          <p:cNvSpPr/>
          <p:nvPr/>
        </p:nvSpPr>
        <p:spPr>
          <a:xfrm>
            <a:off x="5076056" y="3609020"/>
            <a:ext cx="216024" cy="216024"/>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smtClean="0">
                <a:solidFill>
                  <a:schemeClr val="tx1"/>
                </a:solidFill>
              </a:rPr>
              <a:t>+</a:t>
            </a:r>
            <a:endParaRPr lang="de-DE" sz="1500" dirty="0">
              <a:solidFill>
                <a:schemeClr val="tx1"/>
              </a:solidFill>
            </a:endParaRPr>
          </a:p>
        </p:txBody>
      </p:sp>
      <p:sp>
        <p:nvSpPr>
          <p:cNvPr id="13" name="Ellipse 12"/>
          <p:cNvSpPr/>
          <p:nvPr/>
        </p:nvSpPr>
        <p:spPr>
          <a:xfrm>
            <a:off x="6400584" y="3717032"/>
            <a:ext cx="216024" cy="216024"/>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smtClean="0">
                <a:solidFill>
                  <a:schemeClr val="tx1"/>
                </a:solidFill>
              </a:rPr>
              <a:t>-</a:t>
            </a:r>
            <a:endParaRPr lang="de-DE" sz="1500" dirty="0">
              <a:solidFill>
                <a:schemeClr val="tx1"/>
              </a:solidFill>
            </a:endParaRPr>
          </a:p>
        </p:txBody>
      </p:sp>
      <p:sp>
        <p:nvSpPr>
          <p:cNvPr id="8" name="Textfeld 7"/>
          <p:cNvSpPr txBox="1"/>
          <p:nvPr/>
        </p:nvSpPr>
        <p:spPr>
          <a:xfrm>
            <a:off x="179512" y="3547846"/>
            <a:ext cx="1755968" cy="2677656"/>
          </a:xfrm>
          <a:prstGeom prst="rect">
            <a:avLst/>
          </a:prstGeom>
          <a:noFill/>
        </p:spPr>
        <p:txBody>
          <a:bodyPr wrap="square" rtlCol="0">
            <a:spAutoFit/>
          </a:bodyPr>
          <a:lstStyle/>
          <a:p>
            <a:r>
              <a:rPr lang="de-DE" sz="1200" b="1" dirty="0" smtClean="0">
                <a:solidFill>
                  <a:srgbClr val="0000FF"/>
                </a:solidFill>
              </a:rPr>
              <a:t>Liquid Carbon </a:t>
            </a:r>
            <a:r>
              <a:rPr lang="de-DE" sz="1200" b="1" dirty="0" err="1" smtClean="0">
                <a:solidFill>
                  <a:srgbClr val="0000FF"/>
                </a:solidFill>
              </a:rPr>
              <a:t>Pathway</a:t>
            </a:r>
            <a:r>
              <a:rPr lang="de-DE" sz="1200" b="1" dirty="0" smtClean="0">
                <a:solidFill>
                  <a:srgbClr val="0000FF"/>
                </a:solidFill>
              </a:rPr>
              <a:t> </a:t>
            </a:r>
            <a:r>
              <a:rPr lang="de-DE" sz="1200" dirty="0" smtClean="0">
                <a:solidFill>
                  <a:srgbClr val="0000FF"/>
                </a:solidFill>
              </a:rPr>
              <a:t>Nach Christine Jones gehen 30-40% der Photosynthese-Produkte als Zucker in den Boden, teils direkt an die Mykorrhizen, die daraus mit ihren Bakterien stabile Humus-verbindungen aufbauen (u.a. Glomalin).</a:t>
            </a:r>
          </a:p>
          <a:p>
            <a:r>
              <a:rPr lang="de-DE" sz="1200" dirty="0" smtClean="0">
                <a:solidFill>
                  <a:srgbClr val="0000FF"/>
                </a:solidFill>
              </a:rPr>
              <a:t>Glomalin umgibt die Feinwurzeln und verklebt die Bodenkrümel.</a:t>
            </a:r>
            <a:endParaRPr lang="de-DE" sz="1200" dirty="0">
              <a:solidFill>
                <a:srgbClr val="0000FF"/>
              </a:solidFill>
            </a:endParaRPr>
          </a:p>
        </p:txBody>
      </p:sp>
      <p:sp>
        <p:nvSpPr>
          <p:cNvPr id="15" name="Textfeld 14"/>
          <p:cNvSpPr txBox="1"/>
          <p:nvPr/>
        </p:nvSpPr>
        <p:spPr>
          <a:xfrm>
            <a:off x="6156176" y="5877272"/>
            <a:ext cx="2736304" cy="276999"/>
          </a:xfrm>
          <a:prstGeom prst="rect">
            <a:avLst/>
          </a:prstGeom>
          <a:noFill/>
        </p:spPr>
        <p:txBody>
          <a:bodyPr wrap="square" rtlCol="0">
            <a:spAutoFit/>
          </a:bodyPr>
          <a:lstStyle/>
          <a:p>
            <a:r>
              <a:rPr lang="de-DE" sz="1200" dirty="0" smtClean="0">
                <a:solidFill>
                  <a:srgbClr val="0000FF"/>
                </a:solidFill>
              </a:rPr>
              <a:t>Ergänzungen : H. v. Koerber</a:t>
            </a:r>
            <a:endParaRPr lang="de-DE" sz="1200" dirty="0">
              <a:solidFill>
                <a:srgbClr val="0000FF"/>
              </a:solidFill>
            </a:endParaRPr>
          </a:p>
        </p:txBody>
      </p:sp>
      <p:sp>
        <p:nvSpPr>
          <p:cNvPr id="5" name="Abgerundetes Rechteck 4"/>
          <p:cNvSpPr/>
          <p:nvPr/>
        </p:nvSpPr>
        <p:spPr>
          <a:xfrm>
            <a:off x="5724128" y="4077072"/>
            <a:ext cx="1440160" cy="504056"/>
          </a:xfrm>
          <a:prstGeom prst="roundRect">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500" dirty="0" smtClean="0">
                <a:solidFill>
                  <a:schemeClr val="tx1"/>
                </a:solidFill>
              </a:rPr>
              <a:t>Carbon </a:t>
            </a:r>
            <a:r>
              <a:rPr lang="de-DE" sz="1500" dirty="0">
                <a:solidFill>
                  <a:schemeClr val="tx1"/>
                </a:solidFill>
              </a:rPr>
              <a:t>I</a:t>
            </a:r>
            <a:r>
              <a:rPr lang="de-DE" sz="1500" dirty="0" smtClean="0">
                <a:solidFill>
                  <a:schemeClr val="tx1"/>
                </a:solidFill>
              </a:rPr>
              <a:t>nput</a:t>
            </a:r>
            <a:br>
              <a:rPr lang="de-DE" sz="1500" dirty="0" smtClean="0">
                <a:solidFill>
                  <a:schemeClr val="tx1"/>
                </a:solidFill>
              </a:rPr>
            </a:br>
            <a:r>
              <a:rPr lang="de-DE" sz="1500" dirty="0" smtClean="0">
                <a:solidFill>
                  <a:schemeClr val="tx1"/>
                </a:solidFill>
              </a:rPr>
              <a:t>20? </a:t>
            </a:r>
            <a:r>
              <a:rPr lang="de-DE" sz="1500" dirty="0" err="1" smtClean="0">
                <a:solidFill>
                  <a:schemeClr val="tx1"/>
                </a:solidFill>
              </a:rPr>
              <a:t>Gt</a:t>
            </a:r>
            <a:r>
              <a:rPr lang="de-DE" sz="1500" dirty="0" smtClean="0">
                <a:solidFill>
                  <a:schemeClr val="tx1"/>
                </a:solidFill>
              </a:rPr>
              <a:t> C/Jahr</a:t>
            </a:r>
            <a:endParaRPr lang="de-DE" sz="1500" dirty="0">
              <a:solidFill>
                <a:schemeClr val="tx1"/>
              </a:solidFill>
            </a:endParaRPr>
          </a:p>
        </p:txBody>
      </p:sp>
      <p:sp>
        <p:nvSpPr>
          <p:cNvPr id="10" name="Ellipse 9"/>
          <p:cNvSpPr/>
          <p:nvPr/>
        </p:nvSpPr>
        <p:spPr>
          <a:xfrm>
            <a:off x="5580112" y="4443400"/>
            <a:ext cx="216024" cy="216024"/>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smtClean="0">
                <a:solidFill>
                  <a:schemeClr val="tx1"/>
                </a:solidFill>
              </a:rPr>
              <a:t>+</a:t>
            </a:r>
            <a:endParaRPr lang="de-DE" sz="1500" dirty="0">
              <a:solidFill>
                <a:schemeClr val="tx1"/>
              </a:solidFill>
            </a:endParaRPr>
          </a:p>
        </p:txBody>
      </p:sp>
      <p:sp>
        <p:nvSpPr>
          <p:cNvPr id="16" name="Ellipse 15"/>
          <p:cNvSpPr/>
          <p:nvPr/>
        </p:nvSpPr>
        <p:spPr>
          <a:xfrm>
            <a:off x="4599404" y="2312876"/>
            <a:ext cx="216024" cy="216024"/>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smtClean="0">
                <a:solidFill>
                  <a:schemeClr val="tx1"/>
                </a:solidFill>
              </a:rPr>
              <a:t>-</a:t>
            </a:r>
            <a:endParaRPr lang="de-DE" sz="1500" dirty="0">
              <a:solidFill>
                <a:schemeClr val="tx1"/>
              </a:solidFill>
            </a:endParaRPr>
          </a:p>
        </p:txBody>
      </p:sp>
    </p:spTree>
    <p:extLst>
      <p:ext uri="{BB962C8B-B14F-4D97-AF65-F5344CB8AC3E}">
        <p14:creationId xmlns:p14="http://schemas.microsoft.com/office/powerpoint/2010/main" val="203946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1" grpId="0" animBg="1"/>
      <p:bldP spid="12" grpId="0" animBg="1"/>
      <p:bldP spid="13" grpId="0" animBg="1"/>
      <p:bldP spid="5" grpId="0" animBg="1"/>
      <p:bldP spid="10"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a:xfrm>
            <a:off x="-21027" y="338138"/>
            <a:ext cx="9144000" cy="604837"/>
          </a:xfrm>
        </p:spPr>
        <p:txBody>
          <a:bodyPr vert="horz" lIns="91440" tIns="45720" rIns="91440" bIns="45720" rtlCol="0" anchor="ctr">
            <a:normAutofit fontScale="90000"/>
          </a:bodyPr>
          <a:lstStyle/>
          <a:p>
            <a:r>
              <a:rPr lang="de-CH" altLang="de-DE" sz="2800" b="1" dirty="0" smtClean="0">
                <a:solidFill>
                  <a:schemeClr val="tx2"/>
                </a:solidFill>
              </a:rPr>
              <a:t>       Zunehmendes Agrar-Öko-System</a:t>
            </a:r>
            <a:br>
              <a:rPr lang="de-CH" altLang="de-DE" sz="2800" b="1" dirty="0" smtClean="0">
                <a:solidFill>
                  <a:schemeClr val="tx2"/>
                </a:solidFill>
              </a:rPr>
            </a:br>
            <a:r>
              <a:rPr lang="de-CH" altLang="de-DE" sz="2200" b="1" dirty="0" smtClean="0">
                <a:solidFill>
                  <a:schemeClr val="tx2"/>
                </a:solidFill>
              </a:rPr>
              <a:t>5-faches Plus</a:t>
            </a:r>
            <a:endParaRPr lang="de-CH" altLang="de-DE" sz="2800" b="1" dirty="0">
              <a:solidFill>
                <a:schemeClr val="tx2"/>
              </a:solidFill>
            </a:endParaRPr>
          </a:p>
        </p:txBody>
      </p:sp>
      <p:sp>
        <p:nvSpPr>
          <p:cNvPr id="122680" name="Line 824"/>
          <p:cNvSpPr>
            <a:spLocks noChangeShapeType="1"/>
          </p:cNvSpPr>
          <p:nvPr/>
        </p:nvSpPr>
        <p:spPr bwMode="auto">
          <a:xfrm>
            <a:off x="2331666" y="1770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2011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3267075"/>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590925"/>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940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492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653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769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4073954" y="5423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3053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547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959424" y="4721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736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5050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569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604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889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876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8" name="Rectangle 823">
            <a:hlinkClick r:id="rId3" action="ppaction://hlinkpres?slideindex=30&amp;slidetitle=Mykorrhiza" tooltip="Fotos Freie Betriebe H.J.Koch, Glüsingen, 2002"/>
          </p:cNvPr>
          <p:cNvSpPr>
            <a:spLocks noChangeArrowheads="1"/>
          </p:cNvSpPr>
          <p:nvPr/>
        </p:nvSpPr>
        <p:spPr bwMode="auto">
          <a:xfrm>
            <a:off x="6181590" y="4699762"/>
            <a:ext cx="10626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rPr>
              <a:t>Mykorrhiza </a:t>
            </a:r>
            <a:endParaRPr lang="de-DE" altLang="de-DE" sz="1300" dirty="0">
              <a:solidFill>
                <a:srgbClr val="7030A0"/>
              </a:solidFill>
            </a:endParaRPr>
          </a:p>
        </p:txBody>
      </p:sp>
      <p:sp>
        <p:nvSpPr>
          <p:cNvPr id="149" name="Rectangle 823"/>
          <p:cNvSpPr>
            <a:spLocks noChangeArrowheads="1"/>
          </p:cNvSpPr>
          <p:nvPr/>
        </p:nvSpPr>
        <p:spPr bwMode="auto">
          <a:xfrm>
            <a:off x="1852111" y="5399679"/>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Bodentiere</a:t>
            </a:r>
            <a:endParaRPr lang="de-CH" altLang="de-DE" sz="1300" b="1" dirty="0"/>
          </a:p>
        </p:txBody>
      </p:sp>
      <p:sp>
        <p:nvSpPr>
          <p:cNvPr id="150" name="Rectangle 823"/>
          <p:cNvSpPr>
            <a:spLocks noChangeArrowheads="1"/>
          </p:cNvSpPr>
          <p:nvPr/>
        </p:nvSpPr>
        <p:spPr bwMode="auto">
          <a:xfrm>
            <a:off x="3353696" y="6176619"/>
            <a:ext cx="14688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CC00"/>
                </a:solidFill>
              </a:rPr>
              <a:t>Mikroorganismen</a:t>
            </a:r>
            <a:endParaRPr lang="de-CH" altLang="de-DE" sz="1300" b="1" dirty="0">
              <a:solidFill>
                <a:srgbClr val="FFCC00"/>
              </a:solidFill>
            </a:endParaRPr>
          </a:p>
        </p:txBody>
      </p:sp>
      <p:sp>
        <p:nvSpPr>
          <p:cNvPr id="135" name="Line 825"/>
          <p:cNvSpPr>
            <a:spLocks noChangeShapeType="1"/>
          </p:cNvSpPr>
          <p:nvPr/>
        </p:nvSpPr>
        <p:spPr bwMode="auto">
          <a:xfrm>
            <a:off x="2153866" y="1868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793378" y="620688"/>
            <a:ext cx="1651000" cy="168433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441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429000"/>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981774" y="4977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981774" y="4720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618878" y="4492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00B050"/>
                </a:solidFill>
                <a:latin typeface="Times New Roman" pitchFamily="18" charset="0"/>
                <a:cs typeface="Arial" charset="0"/>
              </a:rPr>
              <a:t>Rotte</a:t>
            </a:r>
          </a:p>
        </p:txBody>
      </p:sp>
      <p:sp>
        <p:nvSpPr>
          <p:cNvPr id="158" name="Rectangle 823"/>
          <p:cNvSpPr>
            <a:spLocks noChangeArrowheads="1"/>
          </p:cNvSpPr>
          <p:nvPr/>
        </p:nvSpPr>
        <p:spPr bwMode="auto">
          <a:xfrm>
            <a:off x="1028230" y="5953769"/>
            <a:ext cx="17908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r"/>
            <a:r>
              <a:rPr lang="de-CH" altLang="de-DE" sz="2400" b="1" dirty="0" smtClean="0">
                <a:solidFill>
                  <a:schemeClr val="tx2"/>
                </a:solidFill>
                <a:latin typeface="Times New Roman" pitchFamily="18" charset="0"/>
              </a:rPr>
              <a:t>+</a:t>
            </a:r>
            <a:r>
              <a:rPr lang="de-CH" altLang="de-DE" sz="2000" dirty="0" smtClean="0">
                <a:solidFill>
                  <a:schemeClr val="tx2"/>
                </a:solidFill>
                <a:latin typeface="Times New Roman" pitchFamily="18" charset="0"/>
              </a:rPr>
              <a:t> </a:t>
            </a:r>
            <a:r>
              <a:rPr lang="de-CH" altLang="de-DE" b="1" dirty="0" smtClean="0">
                <a:solidFill>
                  <a:schemeClr val="tx2"/>
                </a:solidFill>
                <a:latin typeface="Times New Roman" pitchFamily="18" charset="0"/>
              </a:rPr>
              <a:t>Bodenaufbau</a:t>
            </a:r>
            <a:endParaRPr lang="de-DE" altLang="de-DE" b="1" dirty="0">
              <a:solidFill>
                <a:schemeClr val="tx2"/>
              </a:solidFill>
              <a:latin typeface="Times New Roman" pitchFamily="18" charset="0"/>
            </a:endParaRPr>
          </a:p>
        </p:txBody>
      </p:sp>
      <p:sp>
        <p:nvSpPr>
          <p:cNvPr id="162" name="Rectangle 823"/>
          <p:cNvSpPr>
            <a:spLocks noChangeArrowheads="1"/>
          </p:cNvSpPr>
          <p:nvPr/>
        </p:nvSpPr>
        <p:spPr bwMode="auto">
          <a:xfrm>
            <a:off x="7002650" y="2805063"/>
            <a:ext cx="216668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r>
              <a:rPr lang="de-CH" altLang="de-DE" sz="1600" b="1" dirty="0" smtClean="0">
                <a:solidFill>
                  <a:schemeClr val="tx2"/>
                </a:solidFill>
                <a:latin typeface="Times New Roman" pitchFamily="18" charset="0"/>
              </a:rPr>
              <a:t>steigende </a:t>
            </a:r>
            <a:r>
              <a:rPr lang="de-CH" altLang="de-DE" sz="1600" b="1" dirty="0">
                <a:solidFill>
                  <a:schemeClr val="tx2"/>
                </a:solidFill>
                <a:latin typeface="Times New Roman" pitchFamily="18" charset="0"/>
              </a:rPr>
              <a:t>Erträge</a:t>
            </a:r>
            <a:endParaRPr lang="de-DE" altLang="de-DE" sz="1600" b="1" dirty="0">
              <a:solidFill>
                <a:schemeClr val="tx2"/>
              </a:solidFill>
              <a:latin typeface="Times New Roman" pitchFamily="18" charset="0"/>
            </a:endParaRPr>
          </a:p>
          <a:p>
            <a:r>
              <a:rPr lang="de-CH" altLang="de-DE" sz="1600" b="1" dirty="0">
                <a:solidFill>
                  <a:schemeClr val="tx2"/>
                </a:solidFill>
                <a:latin typeface="Times New Roman" pitchFamily="18" charset="0"/>
              </a:rPr>
              <a:t>+</a:t>
            </a:r>
            <a:r>
              <a:rPr lang="de-CH" altLang="de-DE" sz="1600" dirty="0">
                <a:solidFill>
                  <a:schemeClr val="tx2"/>
                </a:solidFill>
                <a:latin typeface="Times New Roman" pitchFamily="18" charset="0"/>
              </a:rPr>
              <a:t> </a:t>
            </a:r>
            <a:r>
              <a:rPr lang="de-CH" altLang="de-DE" sz="1600" b="1" dirty="0" smtClean="0">
                <a:solidFill>
                  <a:schemeClr val="tx2"/>
                </a:solidFill>
                <a:latin typeface="Times New Roman" pitchFamily="18" charset="0"/>
              </a:rPr>
              <a:t>Nahrung</a:t>
            </a:r>
          </a:p>
          <a:p>
            <a:r>
              <a:rPr lang="de-CH" altLang="de-DE" sz="1600" b="1" dirty="0" smtClean="0">
                <a:solidFill>
                  <a:schemeClr val="tx2"/>
                </a:solidFill>
                <a:latin typeface="Times New Roman" pitchFamily="18" charset="0"/>
              </a:rPr>
              <a:t>+</a:t>
            </a:r>
            <a:r>
              <a:rPr lang="de-CH" altLang="de-DE" sz="1600" dirty="0" smtClean="0">
                <a:solidFill>
                  <a:schemeClr val="tx2"/>
                </a:solidFill>
                <a:latin typeface="Times New Roman" pitchFamily="18" charset="0"/>
              </a:rPr>
              <a:t> </a:t>
            </a:r>
            <a:r>
              <a:rPr lang="de-CH" altLang="de-DE" sz="1600" b="1" dirty="0" smtClean="0">
                <a:solidFill>
                  <a:schemeClr val="tx2"/>
                </a:solidFill>
                <a:latin typeface="Times New Roman" pitchFamily="18" charset="0"/>
              </a:rPr>
              <a:t>Zusatznutzung</a:t>
            </a:r>
          </a:p>
          <a:p>
            <a:r>
              <a:rPr lang="de-CH" altLang="de-DE" sz="1300" b="1" dirty="0" smtClean="0">
                <a:solidFill>
                  <a:schemeClr val="tx2"/>
                </a:solidFill>
                <a:latin typeface="Times New Roman" pitchFamily="18" charset="0"/>
              </a:rPr>
              <a:t>    Futter</a:t>
            </a:r>
            <a:r>
              <a:rPr lang="de-CH" altLang="de-DE" sz="1300" b="1" dirty="0">
                <a:solidFill>
                  <a:schemeClr val="tx2"/>
                </a:solidFill>
                <a:latin typeface="Times New Roman" pitchFamily="18" charset="0"/>
              </a:rPr>
              <a:t>, Rohstoff, Energie </a:t>
            </a:r>
            <a:endParaRPr lang="de-DE" altLang="de-DE" sz="1300" b="1" dirty="0">
              <a:solidFill>
                <a:schemeClr val="tx2"/>
              </a:solidFill>
              <a:latin typeface="Times New Roman" pitchFamily="18" charset="0"/>
            </a:endParaRPr>
          </a:p>
          <a:p>
            <a:r>
              <a:rPr lang="de-CH" altLang="de-DE" sz="1600" b="1" dirty="0" smtClean="0">
                <a:solidFill>
                  <a:schemeClr val="tx2"/>
                </a:solidFill>
                <a:latin typeface="Times New Roman" pitchFamily="18" charset="0"/>
              </a:rPr>
              <a:t>+ Saatgut</a:t>
            </a:r>
          </a:p>
        </p:txBody>
      </p:sp>
      <p:sp>
        <p:nvSpPr>
          <p:cNvPr id="163" name="Rectangle 823"/>
          <p:cNvSpPr>
            <a:spLocks noChangeArrowheads="1"/>
          </p:cNvSpPr>
          <p:nvPr/>
        </p:nvSpPr>
        <p:spPr bwMode="auto">
          <a:xfrm>
            <a:off x="760440" y="3660414"/>
            <a:ext cx="1693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r"/>
            <a:r>
              <a:rPr lang="de-CH" altLang="de-DE" sz="2400" b="1" dirty="0" smtClean="0">
                <a:solidFill>
                  <a:schemeClr val="tx2"/>
                </a:solidFill>
                <a:latin typeface="Times New Roman" pitchFamily="18" charset="0"/>
              </a:rPr>
              <a:t>+</a:t>
            </a:r>
            <a:r>
              <a:rPr lang="de-CH" altLang="de-DE" sz="2000" dirty="0" smtClean="0">
                <a:solidFill>
                  <a:schemeClr val="tx2"/>
                </a:solidFill>
                <a:latin typeface="Times New Roman" pitchFamily="18" charset="0"/>
              </a:rPr>
              <a:t> </a:t>
            </a:r>
            <a:r>
              <a:rPr lang="de-CH" altLang="de-DE" b="1" dirty="0" smtClean="0">
                <a:solidFill>
                  <a:schemeClr val="tx2"/>
                </a:solidFill>
                <a:latin typeface="Times New Roman" pitchFamily="18" charset="0"/>
              </a:rPr>
              <a:t>Biodiversität</a:t>
            </a:r>
            <a:endParaRPr lang="de-DE" altLang="de-DE" b="1" dirty="0">
              <a:solidFill>
                <a:schemeClr val="tx2"/>
              </a:solidFill>
              <a:latin typeface="Times New Roman" pitchFamily="18" charset="0"/>
            </a:endParaRPr>
          </a:p>
        </p:txBody>
      </p:sp>
      <p:sp>
        <p:nvSpPr>
          <p:cNvPr id="151" name="Rectangle 823"/>
          <p:cNvSpPr>
            <a:spLocks noChangeArrowheads="1"/>
          </p:cNvSpPr>
          <p:nvPr/>
        </p:nvSpPr>
        <p:spPr bwMode="auto">
          <a:xfrm>
            <a:off x="5978931" y="5272517"/>
            <a:ext cx="31650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a:solidFill>
                  <a:srgbClr val="7030A0"/>
                </a:solidFill>
              </a:rPr>
              <a:t>Liquid Carbon </a:t>
            </a:r>
            <a:r>
              <a:rPr lang="de-CH" altLang="de-DE" sz="1400" b="1" dirty="0" err="1">
                <a:solidFill>
                  <a:srgbClr val="7030A0"/>
                </a:solidFill>
              </a:rPr>
              <a:t>Pathway</a:t>
            </a:r>
            <a:r>
              <a:rPr lang="de-CH" altLang="de-DE" sz="1400" b="1" dirty="0">
                <a:solidFill>
                  <a:srgbClr val="7030A0"/>
                </a:solidFill>
              </a:rPr>
              <a:t/>
            </a:r>
            <a:br>
              <a:rPr lang="de-CH" altLang="de-DE" sz="1400" b="1" dirty="0">
                <a:solidFill>
                  <a:srgbClr val="7030A0"/>
                </a:solidFill>
              </a:rPr>
            </a:br>
            <a:r>
              <a:rPr lang="de-CH" altLang="de-DE" sz="1400" dirty="0">
                <a:solidFill>
                  <a:srgbClr val="7030A0"/>
                </a:solidFill>
              </a:rPr>
              <a:t>Ernährung des Bodenlebens</a:t>
            </a:r>
            <a:br>
              <a:rPr lang="de-CH" altLang="de-DE" sz="1400" dirty="0">
                <a:solidFill>
                  <a:srgbClr val="7030A0"/>
                </a:solidFill>
              </a:rPr>
            </a:br>
            <a:r>
              <a:rPr lang="de-CH" altLang="de-DE" sz="1400" dirty="0">
                <a:solidFill>
                  <a:srgbClr val="7030A0"/>
                </a:solidFill>
              </a:rPr>
              <a:t>Humusaufbau</a:t>
            </a:r>
          </a:p>
        </p:txBody>
      </p:sp>
      <p:sp>
        <p:nvSpPr>
          <p:cNvPr id="153" name="Arc 829"/>
          <p:cNvSpPr>
            <a:spLocks/>
          </p:cNvSpPr>
          <p:nvPr/>
        </p:nvSpPr>
        <p:spPr bwMode="auto">
          <a:xfrm rot="1587153" flipV="1">
            <a:off x="3443452" y="4934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59" name="Group 834"/>
          <p:cNvGrpSpPr>
            <a:grpSpLocks/>
          </p:cNvGrpSpPr>
          <p:nvPr/>
        </p:nvGrpSpPr>
        <p:grpSpPr bwMode="auto">
          <a:xfrm rot="2224076">
            <a:off x="2993339" y="5248026"/>
            <a:ext cx="583402" cy="467688"/>
            <a:chOff x="1760" y="1087"/>
            <a:chExt cx="278" cy="225"/>
          </a:xfrm>
        </p:grpSpPr>
        <p:sp>
          <p:nvSpPr>
            <p:cNvPr id="160" name="Oval 835"/>
            <p:cNvSpPr>
              <a:spLocks noChangeArrowheads="1"/>
            </p:cNvSpPr>
            <p:nvPr/>
          </p:nvSpPr>
          <p:spPr bwMode="auto">
            <a:xfrm rot="1754178">
              <a:off x="1868" y="1189"/>
              <a:ext cx="125" cy="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1" name="Oval 836"/>
            <p:cNvSpPr>
              <a:spLocks noChangeArrowheads="1"/>
            </p:cNvSpPr>
            <p:nvPr/>
          </p:nvSpPr>
          <p:spPr bwMode="auto">
            <a:xfrm rot="1754178">
              <a:off x="1832" y="1155"/>
              <a:ext cx="46"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5" name="Line 837"/>
            <p:cNvSpPr>
              <a:spLocks noChangeShapeType="1"/>
            </p:cNvSpPr>
            <p:nvPr/>
          </p:nvSpPr>
          <p:spPr bwMode="auto">
            <a:xfrm>
              <a:off x="1947" y="1269"/>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6" name="Line 838"/>
            <p:cNvSpPr>
              <a:spLocks noChangeShapeType="1"/>
            </p:cNvSpPr>
            <p:nvPr/>
          </p:nvSpPr>
          <p:spPr bwMode="auto">
            <a:xfrm>
              <a:off x="1918" y="1142"/>
              <a:ext cx="0"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7" name="Line 839"/>
            <p:cNvSpPr>
              <a:spLocks noChangeShapeType="1"/>
            </p:cNvSpPr>
            <p:nvPr/>
          </p:nvSpPr>
          <p:spPr bwMode="auto">
            <a:xfrm flipH="1">
              <a:off x="1952" y="11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9" name="Line 840"/>
            <p:cNvSpPr>
              <a:spLocks noChangeShapeType="1"/>
            </p:cNvSpPr>
            <p:nvPr/>
          </p:nvSpPr>
          <p:spPr bwMode="auto">
            <a:xfrm flipH="1">
              <a:off x="1875" y="1259"/>
              <a:ext cx="29"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0" name="Line 841"/>
            <p:cNvSpPr>
              <a:spLocks noChangeShapeType="1"/>
            </p:cNvSpPr>
            <p:nvPr/>
          </p:nvSpPr>
          <p:spPr bwMode="auto">
            <a:xfrm flipH="1">
              <a:off x="1983" y="1210"/>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1" name="Line 842"/>
            <p:cNvSpPr>
              <a:spLocks noChangeShapeType="1"/>
            </p:cNvSpPr>
            <p:nvPr/>
          </p:nvSpPr>
          <p:spPr bwMode="auto">
            <a:xfrm flipH="1">
              <a:off x="1827" y="1234"/>
              <a:ext cx="55"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2"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3"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89" name="Rectangle 110"/>
          <p:cNvSpPr>
            <a:spLocks noChangeArrowheads="1"/>
          </p:cNvSpPr>
          <p:nvPr/>
        </p:nvSpPr>
        <p:spPr bwMode="auto">
          <a:xfrm>
            <a:off x="3807382" y="251231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rgbClr val="009900"/>
                </a:solidFill>
              </a:rPr>
              <a:t>CO</a:t>
            </a:r>
            <a:r>
              <a:rPr lang="de-CH" altLang="de-DE" sz="1400" baseline="-25000" dirty="0">
                <a:solidFill>
                  <a:srgbClr val="009900"/>
                </a:solidFill>
              </a:rPr>
              <a:t>2</a:t>
            </a:r>
            <a:endParaRPr lang="de-DE" altLang="de-DE" sz="1400" baseline="-25000" dirty="0">
              <a:solidFill>
                <a:srgbClr val="009900"/>
              </a:solidFill>
            </a:endParaRPr>
          </a:p>
        </p:txBody>
      </p:sp>
      <p:sp>
        <p:nvSpPr>
          <p:cNvPr id="190" name="Rectangle 110"/>
          <p:cNvSpPr>
            <a:spLocks noChangeArrowheads="1"/>
          </p:cNvSpPr>
          <p:nvPr/>
        </p:nvSpPr>
        <p:spPr bwMode="auto">
          <a:xfrm>
            <a:off x="4049596" y="142646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009900"/>
                </a:solidFill>
              </a:rPr>
              <a:t>O</a:t>
            </a:r>
            <a:r>
              <a:rPr lang="de-CH" altLang="de-DE" sz="1400" baseline="-25000" dirty="0" smtClean="0">
                <a:solidFill>
                  <a:srgbClr val="009900"/>
                </a:solidFill>
              </a:rPr>
              <a:t>2</a:t>
            </a:r>
            <a:endParaRPr lang="de-DE" altLang="de-DE" sz="1400" baseline="-25000" dirty="0">
              <a:solidFill>
                <a:srgbClr val="009900"/>
              </a:solidFill>
            </a:endParaRPr>
          </a:p>
        </p:txBody>
      </p:sp>
      <p:sp>
        <p:nvSpPr>
          <p:cNvPr id="191" name="Line 242"/>
          <p:cNvSpPr>
            <a:spLocks noChangeShapeType="1"/>
          </p:cNvSpPr>
          <p:nvPr/>
        </p:nvSpPr>
        <p:spPr bwMode="auto">
          <a:xfrm>
            <a:off x="5002720" y="1855787"/>
            <a:ext cx="0" cy="2868661"/>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2" name="Oval 107"/>
          <p:cNvSpPr>
            <a:spLocks noChangeArrowheads="1"/>
          </p:cNvSpPr>
          <p:nvPr/>
        </p:nvSpPr>
        <p:spPr bwMode="auto">
          <a:xfrm>
            <a:off x="4624101" y="1363960"/>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93" name="Line 68"/>
          <p:cNvSpPr>
            <a:spLocks noChangeShapeType="1"/>
          </p:cNvSpPr>
          <p:nvPr/>
        </p:nvSpPr>
        <p:spPr bwMode="auto">
          <a:xfrm>
            <a:off x="5002720" y="5071638"/>
            <a:ext cx="0" cy="1065637"/>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4" name="Line 49"/>
          <p:cNvSpPr>
            <a:spLocks noChangeShapeType="1"/>
          </p:cNvSpPr>
          <p:nvPr/>
        </p:nvSpPr>
        <p:spPr bwMode="auto">
          <a:xfrm flipH="1">
            <a:off x="4317607" y="1865312"/>
            <a:ext cx="0" cy="864000"/>
          </a:xfrm>
          <a:prstGeom prst="line">
            <a:avLst/>
          </a:prstGeom>
          <a:noFill/>
          <a:ln w="19050">
            <a:solidFill>
              <a:srgbClr val="009900"/>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5" name="Rectangle 65"/>
          <p:cNvSpPr>
            <a:spLocks noChangeArrowheads="1"/>
          </p:cNvSpPr>
          <p:nvPr/>
        </p:nvSpPr>
        <p:spPr bwMode="auto">
          <a:xfrm>
            <a:off x="5112802" y="5977095"/>
            <a:ext cx="162617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smtClean="0">
                <a:solidFill>
                  <a:srgbClr val="7030A0"/>
                </a:solidFill>
              </a:rPr>
              <a:t>Aktive</a:t>
            </a:r>
            <a:r>
              <a:rPr lang="de-CH" altLang="de-DE" sz="1400" b="1" dirty="0">
                <a:solidFill>
                  <a:srgbClr val="7030A0"/>
                </a:solidFill>
              </a:rPr>
              <a:t/>
            </a:r>
            <a:br>
              <a:rPr lang="de-CH" altLang="de-DE" sz="1400" b="1" dirty="0">
                <a:solidFill>
                  <a:srgbClr val="7030A0"/>
                </a:solidFill>
              </a:rPr>
            </a:br>
            <a:r>
              <a:rPr lang="de-CH" altLang="de-DE" sz="1400" b="1" dirty="0" smtClean="0">
                <a:solidFill>
                  <a:srgbClr val="7030A0"/>
                </a:solidFill>
              </a:rPr>
              <a:t>Mobilisierung</a:t>
            </a:r>
          </a:p>
          <a:p>
            <a:r>
              <a:rPr lang="de-CH" altLang="de-DE" sz="1400" dirty="0" smtClean="0">
                <a:solidFill>
                  <a:srgbClr val="7030A0"/>
                </a:solidFill>
              </a:rPr>
              <a:t>von  Mineralstoffen</a:t>
            </a:r>
            <a:endParaRPr lang="de-CH" altLang="de-DE" sz="1400" dirty="0">
              <a:solidFill>
                <a:srgbClr val="7030A0"/>
              </a:solidFill>
            </a:endParaRPr>
          </a:p>
        </p:txBody>
      </p:sp>
    </p:spTree>
    <p:extLst>
      <p:ext uri="{BB962C8B-B14F-4D97-AF65-F5344CB8AC3E}">
        <p14:creationId xmlns:p14="http://schemas.microsoft.com/office/powerpoint/2010/main" val="45534680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ktuell">
  <a:themeElements>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fontScheme name="aktuell.pp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ktuell.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ktuell.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ktuell.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ktuell.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ktuell.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ktuell.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ktuell.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themeOverride>
</file>

<file path=ppt/theme/themeOverride10.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themeOverride>
</file>

<file path=ppt/theme/themeOverride3.xml><?xml version="1.0" encoding="utf-8"?>
<a:themeOverride xmlns:a="http://schemas.openxmlformats.org/drawingml/2006/main">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themeOverride>
</file>

<file path=ppt/theme/themeOverride4.xml><?xml version="1.0" encoding="utf-8"?>
<a:themeOverride xmlns:a="http://schemas.openxmlformats.org/drawingml/2006/main">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2520</Words>
  <Application>Microsoft Office PowerPoint</Application>
  <PresentationFormat>Bildschirmpräsentation (4:3)</PresentationFormat>
  <Paragraphs>988</Paragraphs>
  <Slides>110</Slides>
  <Notes>28</Notes>
  <HiddenSlides>19</HiddenSlides>
  <MMClips>0</MMClips>
  <ScaleCrop>false</ScaleCrop>
  <HeadingPairs>
    <vt:vector size="4" baseType="variant">
      <vt:variant>
        <vt:lpstr>Design</vt:lpstr>
      </vt:variant>
      <vt:variant>
        <vt:i4>2</vt:i4>
      </vt:variant>
      <vt:variant>
        <vt:lpstr>Folientitel</vt:lpstr>
      </vt:variant>
      <vt:variant>
        <vt:i4>110</vt:i4>
      </vt:variant>
    </vt:vector>
  </HeadingPairs>
  <TitlesOfParts>
    <vt:vector size="112" baseType="lpstr">
      <vt:lpstr>Larissa</vt:lpstr>
      <vt:lpstr>aktuell</vt:lpstr>
      <vt:lpstr>Vom Ressourcen-Verbrauch zur Ressourcen-Quelle Eine Einführung in Agrar-Ökosysteme </vt:lpstr>
      <vt:lpstr>Vom Ressourcen-Verbrauch zur Ressourcen-Quelle Eine Einführung in Agrar-Ökosysteme </vt:lpstr>
      <vt:lpstr>Regenerative Landwirtschaft</vt:lpstr>
      <vt:lpstr>Trend - Globale Ressourcen-Entwicklung</vt:lpstr>
      <vt:lpstr>Ausweg - Oder lieber nachhaltig?</vt:lpstr>
      <vt:lpstr>nachhaltig und regenerativ</vt:lpstr>
      <vt:lpstr>Viele Begriffe</vt:lpstr>
      <vt:lpstr>mehr wachsen lassen und sparen</vt:lpstr>
      <vt:lpstr>Landwirtschaft  als zunehmendes System</vt:lpstr>
      <vt:lpstr>Zunehmende Systeme</vt:lpstr>
      <vt:lpstr>     Agrar-Ökosystem –  Degeneration</vt:lpstr>
      <vt:lpstr>     Agrar-Ökosystem –  Degeneration und Regeneration</vt:lpstr>
      <vt:lpstr>       Zunehmendes Agrar-Öko-System 5-faches Plus</vt:lpstr>
      <vt:lpstr>Wurzeln  und  Mykorrhiza</vt:lpstr>
      <vt:lpstr>Bodenaufbau und Mykorrhiza</vt:lpstr>
      <vt:lpstr>Winona-Farm - Zusammenfassung der Daten (C.Jones, Wertvoller Kohlenstoff)</vt:lpstr>
      <vt:lpstr>PowerPoint-Präsentation</vt:lpstr>
      <vt:lpstr>PowerPoint-Präsentation</vt:lpstr>
      <vt:lpstr>PowerPoint-Präsentation</vt:lpstr>
      <vt:lpstr>IAD</vt:lpstr>
      <vt:lpstr>Vom Ressourcen-Verbrauch zur Ressourcen-Quelle Eine Einführung in Agrar-Ökosysteme </vt:lpstr>
      <vt:lpstr>Kartoffelernte im Lupinenfeld Hof Koch,  Glüsingen 1980</vt:lpstr>
      <vt:lpstr>Feldsalat                  Gewächshaus Glüsingen 2002</vt:lpstr>
      <vt:lpstr>Sonnenblumen     Hof Szarvas, Ungarn 2007</vt:lpstr>
      <vt:lpstr>Gewächshaus, Tomaten auf Grassilage           Hof Koch,  2013</vt:lpstr>
      <vt:lpstr>Hof-Koch        Ökomat     1980 Betrieb Wenz  WEcoDyn 2012</vt:lpstr>
      <vt:lpstr>Zwischenfrucht  1    –    Wenz 2014</vt:lpstr>
      <vt:lpstr>Regenwurm-Kot unter Buchweizen                       Betrieb Wenz, 2006</vt:lpstr>
      <vt:lpstr>Regenwurm-Kot unter Buchweizen                      Betrieb Wenz,  2006</vt:lpstr>
      <vt:lpstr>Regenwurm-Kot unter Buchweizen                       Betrieb Wenz, 2006</vt:lpstr>
      <vt:lpstr>Zwischenfrucht  2    –     Wenz 2014</vt:lpstr>
      <vt:lpstr>Zwischenfrucht einarbeiten und Rottesteuerung    –    Wenz 2014</vt:lpstr>
      <vt:lpstr>Vergleich Wenz (Dinkel)       Nachbarfeld (Weizen),Feb 2014</vt:lpstr>
      <vt:lpstr>Wenz                Bodenprofil                            Nachbarfeld, Feb 2006</vt:lpstr>
      <vt:lpstr>Aufschluss der Mineralstoffe     Hof Braun 2015</vt:lpstr>
      <vt:lpstr>Wurzelbilder   Lore Kutschera</vt:lpstr>
      <vt:lpstr>Klee-Gras-Kräuter-Mischung           Hof Braun 2015</vt:lpstr>
      <vt:lpstr>Roggen mit Untersaat          Hof Braun 2015</vt:lpstr>
      <vt:lpstr>Roggen mit Untersaat     Hof Braun 2015</vt:lpstr>
      <vt:lpstr> 7-jährige Fruchtfolge       Hof Braun 2015</vt:lpstr>
      <vt:lpstr>Reiche Früchte                 John Kempf</vt:lpstr>
      <vt:lpstr>Vom Ressourcen-Verbrauch zur Ressourcen-Quelle Eine Einführung in Agrar-Ökosysteme </vt:lpstr>
      <vt:lpstr>Waldweide           Hof Braun 2015</vt:lpstr>
      <vt:lpstr>Agroforst als Erosionsschutz   Hof Braun 2015</vt:lpstr>
      <vt:lpstr>Nährstoffaufschluss aus dem Unterboden  Hof Braun 2015</vt:lpstr>
      <vt:lpstr>Successional Agroforestry  --  Ernst Götsch</vt:lpstr>
      <vt:lpstr>PowerPoint-Präsentation</vt:lpstr>
      <vt:lpstr>PowerPoint-Präsentation</vt:lpstr>
      <vt:lpstr>PowerPoint-Präsentation</vt:lpstr>
      <vt:lpstr>Vom Ressourcen-Verbrauch zur Ressourcen-Quelle Eine Einführung in Agrar-Ökosysteme </vt:lpstr>
      <vt:lpstr>Feld – Wald – Wiese – klassisch getrennt</vt:lpstr>
      <vt:lpstr>Feld – Wald – Wiese - integriert</vt:lpstr>
      <vt:lpstr>Agrarökologie nach Osaé</vt:lpstr>
      <vt:lpstr>Intensivierung der Lebensprozesse als entscheidende Aufgabe</vt:lpstr>
      <vt:lpstr>Zuwachs und Mehrwert</vt:lpstr>
      <vt:lpstr>Verlustfreier Kohlenstoff-Zyklus</vt:lpstr>
      <vt:lpstr>Vom Ressourcen-Verbrauch zur Ressourcen-Quelle Eine Einführung in Agrar-Ökosysteme </vt:lpstr>
      <vt:lpstr>Wasserkreisläufe    </vt:lpstr>
      <vt:lpstr>Messungen biologischer Aktivität</vt:lpstr>
      <vt:lpstr>  Watershed-Development-Projekte in Indien</vt:lpstr>
      <vt:lpstr>Watershed-Development-Projekte in Indien - 1   © Roland Frutig</vt:lpstr>
      <vt:lpstr>Watershed-Development-Projekte in Indien - 2   © Roland Frutig</vt:lpstr>
      <vt:lpstr>Watershed-Development-Projekte in Indien - 3   © Roland Frutig</vt:lpstr>
      <vt:lpstr>Watershed-Development-Projekte in Indien - 4   © Roland Frutig</vt:lpstr>
      <vt:lpstr>Das Lössplateau-Projekt in China</vt:lpstr>
      <vt:lpstr>Vom Ressourcen-Verbrauch zur Ressourcen-Quelle Eine Einführung in Agrar-Ökosysteme </vt:lpstr>
      <vt:lpstr>André Voisin</vt:lpstr>
      <vt:lpstr>Savory Welt</vt:lpstr>
      <vt:lpstr>Savory Wüste</vt:lpstr>
      <vt:lpstr>Savory frisches Grasland</vt:lpstr>
      <vt:lpstr>Savory trocknendes Grasland</vt:lpstr>
      <vt:lpstr>Savory Oxidation beginnt</vt:lpstr>
      <vt:lpstr>Savory Feuer ist keine Lösung</vt:lpstr>
      <vt:lpstr>Savory Das Undenkbare tun</vt:lpstr>
      <vt:lpstr>Savory Mob Grazing</vt:lpstr>
      <vt:lpstr>Savory Danach</vt:lpstr>
      <vt:lpstr>Savory Nationalpark</vt:lpstr>
      <vt:lpstr>Vom Ressourcen-Verbrauch zur Ressourcen-Quelle Eine Einführung in Agrar-Ökosysteme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Immunsystem - Phase 4</vt:lpstr>
      <vt:lpstr>Vitalität von Pflanzen</vt:lpstr>
      <vt:lpstr>Vitalität Boden - Pflanze - Tier – Mensch </vt:lpstr>
      <vt:lpstr>Entwicklung des Mineralstoffgehalt der Nahrung  und dadurch bedingte Krankheiten</vt:lpstr>
      <vt:lpstr>Degeneration und Regeneration von Boden - Pflanze - Tier - Mensch</vt:lpstr>
      <vt:lpstr>Bücher</vt:lpstr>
      <vt:lpstr>Bücher</vt:lpstr>
      <vt:lpstr>Vom Ressourcen-Verbrauch zur Ressourcen-Quelle Eine Einführung in Agrar-Ökosysteme </vt:lpstr>
      <vt:lpstr>Die Rolle des Kohlenstoff-Haushalts</vt:lpstr>
      <vt:lpstr>Potential des Kohlenstoff-Haushalts</vt:lpstr>
      <vt:lpstr>       Zunehmendes Agrar-Öko-System 5-faches Plus</vt:lpstr>
      <vt:lpstr>     Modell Agrar-Öko-System – grobe Schätzungen</vt:lpstr>
      <vt:lpstr>       Modell Agrar-Öko-System – grobe Schätzungen</vt:lpstr>
      <vt:lpstr>RessourcenBilanz</vt:lpstr>
      <vt:lpstr>Koordinatensystem</vt:lpstr>
      <vt:lpstr>ThemenPool – transparente, vernetzte Information zum Thema</vt:lpstr>
      <vt:lpstr>Koordinatensystem</vt:lpstr>
      <vt:lpstr>Puzzle Modellbaukasten</vt:lpstr>
      <vt:lpstr>Schwerpunkte Hellmut von Koerber</vt:lpstr>
      <vt:lpstr>Regenerative Landwirtschaft</vt:lpstr>
      <vt:lpstr>Kern der Lösung</vt:lpstr>
      <vt:lpstr>Vom Ressourcen-Verbrauch zur Ressourcen-Quelle Eine Einführung in Agrar-Ökosysteme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Hellmut von Koerber</dc:creator>
  <cp:lastModifiedBy>Hellmut von Koerber</cp:lastModifiedBy>
  <cp:revision>430</cp:revision>
  <cp:lastPrinted>2017-07-20T17:27:46Z</cp:lastPrinted>
  <dcterms:created xsi:type="dcterms:W3CDTF">2016-01-24T11:48:15Z</dcterms:created>
  <dcterms:modified xsi:type="dcterms:W3CDTF">2017-07-26T13:33:36Z</dcterms:modified>
</cp:coreProperties>
</file>