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383" r:id="rId2"/>
    <p:sldId id="384" r:id="rId3"/>
    <p:sldId id="385" r:id="rId4"/>
    <p:sldId id="386" r:id="rId5"/>
    <p:sldId id="387" r:id="rId6"/>
    <p:sldId id="388" r:id="rId7"/>
    <p:sldId id="348" r:id="rId8"/>
    <p:sldId id="349" r:id="rId9"/>
    <p:sldId id="351" r:id="rId10"/>
    <p:sldId id="352" r:id="rId11"/>
    <p:sldId id="358" r:id="rId12"/>
    <p:sldId id="353" r:id="rId13"/>
    <p:sldId id="346" r:id="rId14"/>
    <p:sldId id="345" r:id="rId15"/>
    <p:sldId id="389" r:id="rId16"/>
    <p:sldId id="381" r:id="rId17"/>
    <p:sldId id="382" r:id="rId18"/>
    <p:sldId id="506" r:id="rId19"/>
  </p:sldIdLst>
  <p:sldSz cx="9144000" cy="6858000" type="screen4x3"/>
  <p:notesSz cx="6799263" cy="9929813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attsaftanalyse und andere Tests" id="{A16FF740-C36A-4268-814E-8578D5E0B5B6}">
          <p14:sldIdLst>
            <p14:sldId id="383"/>
            <p14:sldId id="384"/>
            <p14:sldId id="385"/>
            <p14:sldId id="386"/>
            <p14:sldId id="387"/>
            <p14:sldId id="388"/>
          </p14:sldIdLst>
        </p14:section>
        <p14:section name="Vitalität - Boden -&gt; Pflanzen -&gt; Tier und Mensch" id="{6456F910-7CD4-4082-9055-B3FFDF07E3A0}">
          <p14:sldIdLst>
            <p14:sldId id="348"/>
            <p14:sldId id="349"/>
            <p14:sldId id="351"/>
            <p14:sldId id="352"/>
            <p14:sldId id="358"/>
            <p14:sldId id="353"/>
            <p14:sldId id="346"/>
            <p14:sldId id="345"/>
            <p14:sldId id="389"/>
            <p14:sldId id="381"/>
            <p14:sldId id="382"/>
            <p14:sldId id="5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6990F"/>
    <a:srgbClr val="04A458"/>
    <a:srgbClr val="FFFFFF"/>
    <a:srgbClr val="33CC33"/>
    <a:srgbClr val="FF5050"/>
    <a:srgbClr val="F688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91" autoAdjust="0"/>
    <p:restoredTop sz="94662" autoAdjust="0"/>
  </p:normalViewPr>
  <p:slideViewPr>
    <p:cSldViewPr snapToGrid="0" snapToObjects="1">
      <p:cViewPr>
        <p:scale>
          <a:sx n="60" d="100"/>
          <a:sy n="60" d="100"/>
        </p:scale>
        <p:origin x="-1843" y="-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3187" y="-8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68EF5-B598-4080-9807-B2A7DFA28FF7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8F11-1B43-4553-AED6-8FD2380AC3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95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Pyramiden:</a:t>
            </a:r>
            <a:r>
              <a:rPr lang="de-DE" baseline="0" dirty="0" smtClean="0"/>
              <a:t> nach Kempf</a:t>
            </a:r>
          </a:p>
          <a:p>
            <a:r>
              <a:rPr lang="de-DE" baseline="0" dirty="0" smtClean="0"/>
              <a:t>Boden und Maßnahmen: nach Wenz</a:t>
            </a:r>
          </a:p>
          <a:p>
            <a:r>
              <a:rPr lang="de-DE" baseline="0" dirty="0" smtClean="0"/>
              <a:t>Ok: ausgewogene Zusammensetzung - Kausalketten der Vitalität - wenn alles optimal zusammenspielt, </a:t>
            </a:r>
            <a:r>
              <a:rPr lang="de-DE" baseline="0" dirty="0" err="1" smtClean="0"/>
              <a:t>HvK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8F11-1B43-4553-AED6-8FD2380AC340}" type="slidenum">
              <a:rPr lang="de-DE" smtClean="0"/>
              <a:t>13</a:t>
            </a:fld>
            <a:endParaRPr lang="de-DE"/>
          </a:p>
        </p:txBody>
      </p:sp>
      <p:sp>
        <p:nvSpPr>
          <p:cNvPr id="5" name="Bogen 4"/>
          <p:cNvSpPr/>
          <p:nvPr/>
        </p:nvSpPr>
        <p:spPr>
          <a:xfrm rot="16200000">
            <a:off x="1486318" y="4651067"/>
            <a:ext cx="276525" cy="2134628"/>
          </a:xfrm>
          <a:prstGeom prst="arc">
            <a:avLst>
              <a:gd name="adj1" fmla="val 16612100"/>
              <a:gd name="adj2" fmla="val 4843858"/>
            </a:avLst>
          </a:prstGeom>
          <a:ln w="38100">
            <a:gradFill flip="none" rotWithShape="1">
              <a:gsLst>
                <a:gs pos="15000">
                  <a:srgbClr val="FF6633"/>
                </a:gs>
                <a:gs pos="44000">
                  <a:srgbClr val="FFFF00">
                    <a:lumMod val="100000"/>
                  </a:srgbClr>
                </a:gs>
                <a:gs pos="71000">
                  <a:srgbClr val="01A78F"/>
                </a:gs>
                <a:gs pos="98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20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Entwicklung Böden Nahrung Gesundheit</a:t>
            </a:r>
            <a:endParaRPr lang="de-DE" dirty="0" smtClean="0"/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 smtClean="0"/>
              <a:t>Tief pflügen –&gt; Mineralisierung -&gt; Verluste</a:t>
            </a:r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 smtClean="0"/>
              <a:t>Düngung NPK -&gt; Ersatz -&gt; mehr Verluste, Anfälligkeit</a:t>
            </a:r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 err="1" smtClean="0"/>
              <a:t>Biozide</a:t>
            </a:r>
            <a:r>
              <a:rPr lang="de-DE" sz="1200" dirty="0" smtClean="0"/>
              <a:t> -&gt; Symptome bekämpfen, weniger Pflanzen, gestörte Prozesse -&gt; Vitalität sinkt, Resistenzen</a:t>
            </a:r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 err="1" smtClean="0"/>
              <a:t>Gentech</a:t>
            </a:r>
            <a:r>
              <a:rPr lang="de-DE" sz="1200" dirty="0" smtClean="0"/>
              <a:t>… -&gt; mehr </a:t>
            </a:r>
            <a:r>
              <a:rPr lang="de-DE" sz="1200" dirty="0" err="1" smtClean="0"/>
              <a:t>Biozide</a:t>
            </a:r>
            <a:r>
              <a:rPr lang="de-DE" sz="1200" dirty="0" smtClean="0"/>
              <a:t>, genetische Verarmung, Monopole, Selbstorganisation unterlaufen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8F11-1B43-4553-AED6-8FD2380AC34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95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6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86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3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27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8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07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30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09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04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17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4321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0ED0-6D0A-482F-B201-EA4730EDFE8C}" type="datetimeFigureOut">
              <a:rPr lang="de-DE" smtClean="0"/>
              <a:t>26.07.2017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08D6-F3F6-4DCA-AE32-99CB51D7D6A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5875" y="30163"/>
            <a:ext cx="9128125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800" dirty="0"/>
              <a:t>© hellmut.koerber@</a:t>
            </a:r>
            <a:r>
              <a:rPr lang="en-US" altLang="de-DE" sz="800" i="1" dirty="0"/>
              <a:t>fleXinfo.</a:t>
            </a:r>
            <a:r>
              <a:rPr lang="en-US" altLang="de-DE" sz="800" dirty="0"/>
              <a:t>ch</a:t>
            </a:r>
            <a:r>
              <a:rPr lang="en-US" altLang="de-DE" sz="800" i="1" dirty="0"/>
              <a:t>, </a:t>
            </a:r>
            <a:r>
              <a:rPr lang="de-CH" sz="800" dirty="0" smtClean="0"/>
              <a:t>AES_AF_HvK.pptx</a:t>
            </a:r>
            <a:r>
              <a:rPr lang="de-DE" altLang="de-DE" sz="8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, Version 1.0  21.07.2017	</a:t>
            </a:r>
            <a:r>
              <a:rPr lang="de-DE" altLang="de-DE" sz="800" dirty="0" smtClean="0">
                <a:latin typeface="Arial" charset="0"/>
              </a:rPr>
              <a:t> </a:t>
            </a:r>
            <a:r>
              <a:rPr lang="de-DE" altLang="de-DE" sz="800" baseline="0" dirty="0" smtClean="0">
                <a:latin typeface="Arial" charset="0"/>
              </a:rPr>
              <a:t>                  </a:t>
            </a:r>
            <a:r>
              <a:rPr lang="de-DE" altLang="de-DE" sz="800" dirty="0" smtClean="0">
                <a:latin typeface="Arial" charset="0"/>
              </a:rPr>
              <a:t>   </a:t>
            </a:r>
            <a:r>
              <a:rPr lang="de-DE" altLang="de-DE" sz="800" dirty="0">
                <a:latin typeface="Arial" charset="0"/>
              </a:rPr>
              <a:t>-</a:t>
            </a:r>
            <a:r>
              <a:rPr lang="de-DE" altLang="de-DE" sz="800" b="1" dirty="0">
                <a:latin typeface="Arial" charset="0"/>
              </a:rPr>
              <a:t> </a:t>
            </a:r>
            <a:fld id="{FFE2FEEC-DEA5-4105-A709-64FA19454E63}" type="slidenum">
              <a:rPr lang="de-DE" altLang="de-DE" sz="800" b="1">
                <a:latin typeface="Arial" charset="0"/>
              </a:rPr>
              <a:pPr/>
              <a:t>‹Nr.›</a:t>
            </a:fld>
            <a:r>
              <a:rPr lang="de-DE" altLang="de-DE" sz="800" b="1" dirty="0">
                <a:latin typeface="Arial" charset="0"/>
              </a:rPr>
              <a:t> -</a:t>
            </a:r>
            <a:r>
              <a:rPr lang="de-DE" altLang="de-DE" sz="800" dirty="0">
                <a:latin typeface="Arial" charset="0"/>
              </a:rPr>
              <a:t>         			</a:t>
            </a:r>
          </a:p>
        </p:txBody>
      </p:sp>
    </p:spTree>
    <p:extLst>
      <p:ext uri="{BB962C8B-B14F-4D97-AF65-F5344CB8AC3E}">
        <p14:creationId xmlns:p14="http://schemas.microsoft.com/office/powerpoint/2010/main" val="61669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Update15N.pptx#-1,1,N&#228;hrstoffe in unserer Nahru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slide" Target="slide13.xml"/><Relationship Id="rId26" Type="http://schemas.openxmlformats.org/officeDocument/2006/relationships/image" Target="../media/image33.jpeg"/><Relationship Id="rId3" Type="http://schemas.openxmlformats.org/officeDocument/2006/relationships/image" Target="../media/image16.pn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slide" Target="slide1.xml"/><Relationship Id="rId2" Type="http://schemas.openxmlformats.org/officeDocument/2006/relationships/slide" Target="slide10.xml"/><Relationship Id="rId16" Type="http://schemas.openxmlformats.org/officeDocument/2006/relationships/slide" Target="slide11.xml"/><Relationship Id="rId20" Type="http://schemas.openxmlformats.org/officeDocument/2006/relationships/image" Target="../media/image29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24" Type="http://schemas.openxmlformats.org/officeDocument/2006/relationships/image" Target="../media/image32.png"/><Relationship Id="rId5" Type="http://schemas.openxmlformats.org/officeDocument/2006/relationships/slide" Target="slide4.xml"/><Relationship Id="rId15" Type="http://schemas.openxmlformats.org/officeDocument/2006/relationships/image" Target="../media/image26.png"/><Relationship Id="rId23" Type="http://schemas.openxmlformats.org/officeDocument/2006/relationships/slide" Target="slide12.xml"/><Relationship Id="rId28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31" Type="http://schemas.openxmlformats.org/officeDocument/2006/relationships/image" Target="../media/image3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slide" Target="slide6.xml"/><Relationship Id="rId22" Type="http://schemas.openxmlformats.org/officeDocument/2006/relationships/image" Target="../media/image31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Tests_N_Seit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807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feil nach unten 2">
            <a:hlinkClick r:id="" action="ppaction://noaction"/>
          </p:cNvPr>
          <p:cNvSpPr/>
          <p:nvPr/>
        </p:nvSpPr>
        <p:spPr>
          <a:xfrm rot="10800000">
            <a:off x="0" y="46038"/>
            <a:ext cx="390525" cy="457200"/>
          </a:xfrm>
          <a:prstGeom prst="downArrow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5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Immunsystem_Pfl_H_Seit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0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smtClean="0"/>
              <a:t>Immunsystem - Phase</a:t>
            </a:r>
            <a:r>
              <a:rPr lang="de-DE" b="0" baseline="0" dirty="0" smtClean="0"/>
              <a:t> 4</a:t>
            </a:r>
            <a:endParaRPr lang="de-DE" b="0" dirty="0"/>
          </a:p>
        </p:txBody>
      </p:sp>
      <p:pic>
        <p:nvPicPr>
          <p:cNvPr id="2" name="Grafik 1" descr="Update15N_Immunsystem_Pfl_H_Seit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1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Immunsystem_Pfl_H_Seit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457200" y="438150"/>
            <a:ext cx="325755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371600" y="2963333"/>
            <a:ext cx="6341533" cy="1684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03295" y="4648200"/>
            <a:ext cx="7378702" cy="948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leichschenkliges Dreieck 3"/>
          <p:cNvSpPr/>
          <p:nvPr/>
        </p:nvSpPr>
        <p:spPr>
          <a:xfrm>
            <a:off x="2607733" y="0"/>
            <a:ext cx="3962399" cy="32342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372100" y="438150"/>
            <a:ext cx="325755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23875" y="207963"/>
            <a:ext cx="8229600" cy="706437"/>
          </a:xfrm>
        </p:spPr>
        <p:txBody>
          <a:bodyPr>
            <a:normAutofit/>
          </a:bodyPr>
          <a:lstStyle/>
          <a:p>
            <a:r>
              <a:rPr lang="de-DE" b="0" dirty="0" smtClean="0"/>
              <a:t>Vitalität von Pflanzen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2377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>
            <a:off x="1287780" y="1805940"/>
            <a:ext cx="4251960" cy="311658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rapezoid 3"/>
          <p:cNvSpPr/>
          <p:nvPr/>
        </p:nvSpPr>
        <p:spPr>
          <a:xfrm>
            <a:off x="1174389" y="4865083"/>
            <a:ext cx="4498978" cy="558369"/>
          </a:xfrm>
          <a:prstGeom prst="trapezoid">
            <a:avLst>
              <a:gd name="adj" fmla="val 61590"/>
            </a:avLst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5713" algn="l"/>
              </a:tabLst>
            </a:pPr>
            <a:r>
              <a:rPr lang="de-DE" sz="1600" b="1" dirty="0" smtClean="0">
                <a:solidFill>
                  <a:schemeClr val="tx1"/>
                </a:solidFill>
              </a:rPr>
              <a:t>0 	Bodenleben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846937" y="5414552"/>
            <a:ext cx="5153883" cy="558369"/>
          </a:xfrm>
          <a:prstGeom prst="trapezoid">
            <a:avLst>
              <a:gd name="adj" fmla="val 61590"/>
            </a:avLst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33513" algn="l"/>
              </a:tabLst>
            </a:pPr>
            <a:r>
              <a:rPr lang="de-DE" sz="1600" b="1" dirty="0" smtClean="0">
                <a:solidFill>
                  <a:schemeClr val="tx1"/>
                </a:solidFill>
              </a:rPr>
              <a:t>-1 </a:t>
            </a:r>
            <a:r>
              <a:rPr lang="de-DE" sz="1600" b="1" dirty="0">
                <a:solidFill>
                  <a:schemeClr val="tx1"/>
                </a:solidFill>
              </a:rPr>
              <a:t>	</a:t>
            </a:r>
            <a:r>
              <a:rPr lang="de-DE" sz="1600" b="1" dirty="0" smtClean="0">
                <a:solidFill>
                  <a:schemeClr val="tx1"/>
                </a:solidFill>
              </a:rPr>
              <a:t>   Bodenstruktur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Trapezoid 14"/>
          <p:cNvSpPr/>
          <p:nvPr/>
        </p:nvSpPr>
        <p:spPr>
          <a:xfrm>
            <a:off x="477437" y="5985284"/>
            <a:ext cx="5892883" cy="558369"/>
          </a:xfrm>
          <a:prstGeom prst="trapezoid">
            <a:avLst>
              <a:gd name="adj" fmla="val 61590"/>
            </a:avLst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616075" algn="l"/>
              </a:tabLst>
            </a:pPr>
            <a:r>
              <a:rPr lang="de-DE" sz="1600" b="1" dirty="0" smtClean="0">
                <a:solidFill>
                  <a:schemeClr val="tx1"/>
                </a:solidFill>
              </a:rPr>
              <a:t>-2 	      Bodenelemente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6" name="Gleichschenkliges Dreieck 15"/>
          <p:cNvSpPr/>
          <p:nvPr/>
        </p:nvSpPr>
        <p:spPr>
          <a:xfrm>
            <a:off x="4391025" y="1057275"/>
            <a:ext cx="2392680" cy="171069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leichschenkliges Dreieck 17"/>
          <p:cNvSpPr/>
          <p:nvPr/>
        </p:nvSpPr>
        <p:spPr>
          <a:xfrm>
            <a:off x="6667500" y="201930"/>
            <a:ext cx="2392680" cy="1710690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/>
          <p:cNvGrpSpPr/>
          <p:nvPr/>
        </p:nvGrpSpPr>
        <p:grpSpPr>
          <a:xfrm>
            <a:off x="526982" y="4561695"/>
            <a:ext cx="2401720" cy="2323342"/>
            <a:chOff x="526982" y="4438278"/>
            <a:chExt cx="2401720" cy="2446756"/>
          </a:xfrm>
        </p:grpSpPr>
        <p:sp>
          <p:nvSpPr>
            <p:cNvPr id="27" name="Bogen 26"/>
            <p:cNvSpPr/>
            <p:nvPr/>
          </p:nvSpPr>
          <p:spPr>
            <a:xfrm rot="15416609">
              <a:off x="504464" y="4460796"/>
              <a:ext cx="2446756" cy="2401720"/>
            </a:xfrm>
            <a:prstGeom prst="arc">
              <a:avLst>
                <a:gd name="adj1" fmla="val 16200000"/>
                <a:gd name="adj2" fmla="val 204092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 rot="18394760">
              <a:off x="431895" y="4701614"/>
              <a:ext cx="47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00FF"/>
                  </a:solidFill>
                </a:rPr>
                <a:t>ok</a:t>
              </a:r>
              <a:endParaRPr lang="de-DE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527732" y="5525232"/>
            <a:ext cx="1026035" cy="878573"/>
            <a:chOff x="527732" y="5525232"/>
            <a:chExt cx="1026035" cy="878573"/>
          </a:xfrm>
        </p:grpSpPr>
        <p:sp>
          <p:nvSpPr>
            <p:cNvPr id="8" name="Bogen 7"/>
            <p:cNvSpPr/>
            <p:nvPr/>
          </p:nvSpPr>
          <p:spPr>
            <a:xfrm rot="15123161">
              <a:off x="722895" y="5572933"/>
              <a:ext cx="740066" cy="921678"/>
            </a:xfrm>
            <a:prstGeom prst="arc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/>
            <p:cNvSpPr txBox="1"/>
            <p:nvPr/>
          </p:nvSpPr>
          <p:spPr>
            <a:xfrm rot="18394760">
              <a:off x="430743" y="5622221"/>
              <a:ext cx="47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00FF"/>
                  </a:solidFill>
                </a:rPr>
                <a:t>ok</a:t>
              </a:r>
              <a:endParaRPr lang="de-DE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422950" y="2867263"/>
            <a:ext cx="1753853" cy="1931259"/>
            <a:chOff x="1422950" y="2867263"/>
            <a:chExt cx="1753853" cy="1931259"/>
          </a:xfrm>
        </p:grpSpPr>
        <p:sp>
          <p:nvSpPr>
            <p:cNvPr id="21" name="Bogen 20"/>
            <p:cNvSpPr/>
            <p:nvPr/>
          </p:nvSpPr>
          <p:spPr>
            <a:xfrm rot="15123161">
              <a:off x="1667774" y="3967650"/>
              <a:ext cx="740066" cy="921678"/>
            </a:xfrm>
            <a:prstGeom prst="arc">
              <a:avLst/>
            </a:prstGeom>
            <a:ln w="31750">
              <a:gradFill flip="none" rotWithShape="1">
                <a:gsLst>
                  <a:gs pos="0">
                    <a:srgbClr val="01A78F"/>
                  </a:gs>
                  <a:gs pos="4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Bogen 21"/>
            <p:cNvSpPr/>
            <p:nvPr/>
          </p:nvSpPr>
          <p:spPr>
            <a:xfrm rot="15123161">
              <a:off x="1995410" y="3420283"/>
              <a:ext cx="740066" cy="921678"/>
            </a:xfrm>
            <a:prstGeom prst="arc">
              <a:avLst/>
            </a:prstGeom>
            <a:ln w="38100">
              <a:gradFill flip="none" rotWithShape="1">
                <a:gsLst>
                  <a:gs pos="98000">
                    <a:srgbClr val="0000FF"/>
                  </a:gs>
                  <a:gs pos="73000">
                    <a:srgbClr val="04A458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Bogen 22"/>
            <p:cNvSpPr/>
            <p:nvPr/>
          </p:nvSpPr>
          <p:spPr>
            <a:xfrm rot="15123161">
              <a:off x="2345931" y="2883074"/>
              <a:ext cx="740066" cy="921678"/>
            </a:xfrm>
            <a:prstGeom prst="arc">
              <a:avLst/>
            </a:prstGeom>
            <a:ln w="38100">
              <a:gradFill flip="none" rotWithShape="1">
                <a:gsLst>
                  <a:gs pos="28000">
                    <a:srgbClr val="FF0000"/>
                  </a:gs>
                  <a:gs pos="59000">
                    <a:srgbClr val="FFFF00">
                      <a:lumMod val="100000"/>
                    </a:srgbClr>
                  </a:gs>
                  <a:gs pos="92000">
                    <a:srgbClr val="01A78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/>
          </p:nvSpPr>
          <p:spPr>
            <a:xfrm rot="18394760">
              <a:off x="2008684" y="2964252"/>
              <a:ext cx="470978" cy="276999"/>
            </a:xfrm>
            <a:prstGeom prst="rect">
              <a:avLst/>
            </a:prstGeom>
            <a:ln w="38100"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 sz="1200">
                  <a:solidFill>
                    <a:srgbClr val="0000FF"/>
                  </a:solidFill>
                </a:defRPr>
              </a:lvl1pPr>
            </a:lstStyle>
            <a:p>
              <a:r>
                <a:rPr lang="de-DE" dirty="0"/>
                <a:t>ok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 rot="18394760">
              <a:off x="1650544" y="3520512"/>
              <a:ext cx="470978" cy="276999"/>
            </a:xfrm>
            <a:prstGeom prst="rect">
              <a:avLst/>
            </a:prstGeom>
            <a:ln w="38100"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 sz="1200">
                  <a:solidFill>
                    <a:srgbClr val="0000FF"/>
                  </a:solidFill>
                </a:defRPr>
              </a:lvl1pPr>
            </a:lstStyle>
            <a:p>
              <a:r>
                <a:rPr lang="de-DE" dirty="0"/>
                <a:t>ok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 rot="18394760">
              <a:off x="1325961" y="4051692"/>
              <a:ext cx="470978" cy="276999"/>
            </a:xfrm>
            <a:prstGeom prst="rect">
              <a:avLst/>
            </a:prstGeom>
            <a:ln w="38100"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ctr"/>
            </a:lstStyle>
            <a:p>
              <a:r>
                <a:rPr lang="de-DE" sz="1200" dirty="0">
                  <a:solidFill>
                    <a:srgbClr val="0000FF"/>
                  </a:solidFill>
                </a:rPr>
                <a:t>ok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 rot="4357628">
            <a:off x="3839157" y="3807793"/>
            <a:ext cx="1995764" cy="1449922"/>
            <a:chOff x="3801302" y="1517719"/>
            <a:chExt cx="2116184" cy="1650839"/>
          </a:xfrm>
        </p:grpSpPr>
        <p:sp>
          <p:nvSpPr>
            <p:cNvPr id="24" name="Bogen 23"/>
            <p:cNvSpPr/>
            <p:nvPr/>
          </p:nvSpPr>
          <p:spPr>
            <a:xfrm rot="16868799">
              <a:off x="4144337" y="1395410"/>
              <a:ext cx="1430113" cy="2116184"/>
            </a:xfrm>
            <a:prstGeom prst="arc">
              <a:avLst>
                <a:gd name="adj1" fmla="val 16142454"/>
                <a:gd name="adj2" fmla="val 2479325"/>
              </a:avLst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 rot="20547277">
              <a:off x="3989719" y="1517719"/>
              <a:ext cx="47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rgbClr val="0000FF"/>
                  </a:solidFill>
                </a:defRPr>
              </a:lvl1pPr>
            </a:lstStyle>
            <a:p>
              <a:r>
                <a:rPr lang="de-DE" dirty="0"/>
                <a:t>ok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3516424" y="690620"/>
            <a:ext cx="6599126" cy="3753457"/>
            <a:chOff x="3516424" y="690620"/>
            <a:chExt cx="6469749" cy="3753457"/>
          </a:xfrm>
        </p:grpSpPr>
        <p:sp>
          <p:nvSpPr>
            <p:cNvPr id="26" name="Bogen 25"/>
            <p:cNvSpPr/>
            <p:nvPr/>
          </p:nvSpPr>
          <p:spPr>
            <a:xfrm rot="17047131">
              <a:off x="4992519" y="-549578"/>
              <a:ext cx="3517560" cy="6469749"/>
            </a:xfrm>
            <a:prstGeom prst="arc">
              <a:avLst/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 rot="20547277">
              <a:off x="4396480" y="690620"/>
              <a:ext cx="47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00FF"/>
                  </a:solidFill>
                </a:rPr>
                <a:t>ok</a:t>
              </a:r>
              <a:endParaRPr lang="de-DE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942532" y="949685"/>
            <a:ext cx="2007435" cy="1402470"/>
            <a:chOff x="5904432" y="949685"/>
            <a:chExt cx="2007435" cy="1402470"/>
          </a:xfrm>
        </p:grpSpPr>
        <p:sp>
          <p:nvSpPr>
            <p:cNvPr id="25" name="Bogen 24"/>
            <p:cNvSpPr/>
            <p:nvPr/>
          </p:nvSpPr>
          <p:spPr>
            <a:xfrm rot="17047131">
              <a:off x="6324739" y="765027"/>
              <a:ext cx="1166821" cy="2007435"/>
            </a:xfrm>
            <a:prstGeom prst="arc">
              <a:avLst/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 rot="20547277">
              <a:off x="6001137" y="949685"/>
              <a:ext cx="47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rgbClr val="0000FF"/>
                  </a:solidFill>
                </a:defRPr>
              </a:lvl1pPr>
            </a:lstStyle>
            <a:p>
              <a:r>
                <a:rPr lang="de-DE" dirty="0"/>
                <a:t>ok</a:t>
              </a:r>
            </a:p>
          </p:txBody>
        </p:sp>
      </p:grpSp>
      <p:sp>
        <p:nvSpPr>
          <p:cNvPr id="38" name="Titel 37"/>
          <p:cNvSpPr>
            <a:spLocks noGrp="1"/>
          </p:cNvSpPr>
          <p:nvPr>
            <p:ph type="title" idx="4294967295"/>
          </p:nvPr>
        </p:nvSpPr>
        <p:spPr>
          <a:xfrm>
            <a:off x="466725" y="215265"/>
            <a:ext cx="8229600" cy="54987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Vitalität Boden - Pflanze - Tier – Mensch	</a:t>
            </a:r>
            <a:endParaRPr lang="de-DE" sz="2800" dirty="0"/>
          </a:p>
        </p:txBody>
      </p:sp>
      <p:sp>
        <p:nvSpPr>
          <p:cNvPr id="39" name="Rechteck 38"/>
          <p:cNvSpPr/>
          <p:nvPr/>
        </p:nvSpPr>
        <p:spPr>
          <a:xfrm>
            <a:off x="5613419" y="460972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Boden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4446922" y="3044947"/>
            <a:ext cx="86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Pflanze</a:t>
            </a:r>
          </a:p>
        </p:txBody>
      </p:sp>
      <p:sp>
        <p:nvSpPr>
          <p:cNvPr id="41" name="Rechteck 40"/>
          <p:cNvSpPr/>
          <p:nvPr/>
        </p:nvSpPr>
        <p:spPr>
          <a:xfrm>
            <a:off x="6208051" y="2802534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Tier</a:t>
            </a:r>
          </a:p>
        </p:txBody>
      </p:sp>
      <p:sp>
        <p:nvSpPr>
          <p:cNvPr id="42" name="Rechteck 41"/>
          <p:cNvSpPr/>
          <p:nvPr/>
        </p:nvSpPr>
        <p:spPr>
          <a:xfrm>
            <a:off x="8085010" y="199082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Mensch</a:t>
            </a:r>
          </a:p>
        </p:txBody>
      </p:sp>
      <p:sp>
        <p:nvSpPr>
          <p:cNvPr id="43" name="Rechteck 42"/>
          <p:cNvSpPr/>
          <p:nvPr/>
        </p:nvSpPr>
        <p:spPr>
          <a:xfrm>
            <a:off x="6195999" y="6079227"/>
            <a:ext cx="2703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←"/>
            </a:pPr>
            <a:r>
              <a:rPr lang="de-DE" sz="1200" dirty="0"/>
              <a:t>Bodenanalyse nach Albrecht/Kinsey</a:t>
            </a:r>
            <a:br>
              <a:rPr lang="de-DE" sz="1200" dirty="0"/>
            </a:br>
            <a:r>
              <a:rPr lang="de-DE" sz="1200" dirty="0"/>
              <a:t>Ausgleich der Elemente</a:t>
            </a:r>
          </a:p>
        </p:txBody>
      </p:sp>
      <p:sp>
        <p:nvSpPr>
          <p:cNvPr id="44" name="Rechteck 43"/>
          <p:cNvSpPr/>
          <p:nvPr/>
        </p:nvSpPr>
        <p:spPr>
          <a:xfrm>
            <a:off x="5616999" y="4913939"/>
            <a:ext cx="2462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←"/>
            </a:pPr>
            <a:r>
              <a:rPr lang="de-DE" sz="1200" dirty="0" smtClean="0"/>
              <a:t>Rottesteuerung</a:t>
            </a:r>
            <a:br>
              <a:rPr lang="de-DE" sz="1200" dirty="0" smtClean="0"/>
            </a:br>
            <a:r>
              <a:rPr lang="de-DE" sz="1200" dirty="0" smtClean="0"/>
              <a:t>Vitalisierung des Bodenlebens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 smtClean="0"/>
              <a:t>mit Komposttee u.a. Präparaten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5924206" y="5496583"/>
            <a:ext cx="2633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←"/>
            </a:pPr>
            <a:r>
              <a:rPr lang="de-DE" sz="1200" dirty="0" smtClean="0"/>
              <a:t>Spatenprobe</a:t>
            </a:r>
            <a:br>
              <a:rPr lang="de-DE" sz="1200" dirty="0" smtClean="0"/>
            </a:br>
            <a:r>
              <a:rPr lang="de-DE" sz="1200" dirty="0" smtClean="0"/>
              <a:t>Lockerung </a:t>
            </a:r>
            <a:r>
              <a:rPr lang="de-DE" sz="1200" dirty="0"/>
              <a:t>wenn nötig und trocken</a:t>
            </a:r>
            <a:br>
              <a:rPr lang="de-DE" sz="1200" dirty="0"/>
            </a:br>
            <a:r>
              <a:rPr lang="de-DE" sz="1200" dirty="0" smtClean="0"/>
              <a:t>Lebendverbauung!</a:t>
            </a:r>
            <a:endParaRPr lang="de-DE" sz="1200" dirty="0"/>
          </a:p>
        </p:txBody>
      </p:sp>
      <p:sp>
        <p:nvSpPr>
          <p:cNvPr id="46" name="Rechteck 45"/>
          <p:cNvSpPr/>
          <p:nvPr/>
        </p:nvSpPr>
        <p:spPr>
          <a:xfrm>
            <a:off x="5358765" y="3441893"/>
            <a:ext cx="3604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←"/>
            </a:pPr>
            <a:r>
              <a:rPr lang="de-DE" sz="1200" dirty="0" smtClean="0"/>
              <a:t>Blattsaftanalyse…</a:t>
            </a:r>
            <a:br>
              <a:rPr lang="de-DE" sz="1200" dirty="0" smtClean="0"/>
            </a:br>
            <a:r>
              <a:rPr lang="de-DE" sz="1200" dirty="0" smtClean="0"/>
              <a:t>Vitalisierung der Pflanzen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 smtClean="0"/>
              <a:t>Blattspritzungen mit Komposttee u.a. Präparaten</a:t>
            </a:r>
            <a:endParaRPr lang="de-DE" sz="1200" dirty="0"/>
          </a:p>
        </p:txBody>
      </p:sp>
      <p:grpSp>
        <p:nvGrpSpPr>
          <p:cNvPr id="56" name="Gruppieren 55"/>
          <p:cNvGrpSpPr/>
          <p:nvPr/>
        </p:nvGrpSpPr>
        <p:grpSpPr>
          <a:xfrm rot="11230496" flipH="1">
            <a:off x="4291530" y="4523927"/>
            <a:ext cx="1075696" cy="843819"/>
            <a:chOff x="5148424" y="4107103"/>
            <a:chExt cx="1075696" cy="843819"/>
          </a:xfrm>
        </p:grpSpPr>
        <p:sp>
          <p:nvSpPr>
            <p:cNvPr id="54" name="Bogen 53"/>
            <p:cNvSpPr/>
            <p:nvPr/>
          </p:nvSpPr>
          <p:spPr>
            <a:xfrm rot="15123161">
              <a:off x="5393248" y="4120050"/>
              <a:ext cx="740066" cy="921678"/>
            </a:xfrm>
            <a:prstGeom prst="arc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feld 54"/>
            <p:cNvSpPr txBox="1"/>
            <p:nvPr/>
          </p:nvSpPr>
          <p:spPr>
            <a:xfrm rot="7983014">
              <a:off x="5051435" y="4204092"/>
              <a:ext cx="470978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00FF"/>
                  </a:solidFill>
                </a:rPr>
                <a:t>ok</a:t>
              </a:r>
              <a:endParaRPr lang="de-DE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8" name="Gleichschenkliges Dreieck 47"/>
          <p:cNvSpPr/>
          <p:nvPr/>
        </p:nvSpPr>
        <p:spPr>
          <a:xfrm>
            <a:off x="4763810" y="4840112"/>
            <a:ext cx="768957" cy="582644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Line 825"/>
          <p:cNvSpPr>
            <a:spLocks noChangeShapeType="1"/>
          </p:cNvSpPr>
          <p:nvPr/>
        </p:nvSpPr>
        <p:spPr bwMode="auto">
          <a:xfrm>
            <a:off x="281650" y="2888259"/>
            <a:ext cx="1822044" cy="159738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0" name="Oval 904"/>
          <p:cNvSpPr>
            <a:spLocks noChangeArrowheads="1"/>
          </p:cNvSpPr>
          <p:nvPr/>
        </p:nvSpPr>
        <p:spPr bwMode="auto">
          <a:xfrm>
            <a:off x="-1110510" y="1445087"/>
            <a:ext cx="1651000" cy="168433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" name="Bogen 60"/>
          <p:cNvSpPr/>
          <p:nvPr/>
        </p:nvSpPr>
        <p:spPr>
          <a:xfrm rot="17047131">
            <a:off x="4148047" y="1405428"/>
            <a:ext cx="1314701" cy="2134628"/>
          </a:xfrm>
          <a:prstGeom prst="arc">
            <a:avLst>
              <a:gd name="adj1" fmla="val 16612100"/>
              <a:gd name="adj2" fmla="val 0"/>
            </a:avLst>
          </a:prstGeom>
          <a:ln w="38100">
            <a:gradFill flip="none" rotWithShape="1">
              <a:gsLst>
                <a:gs pos="15000">
                  <a:srgbClr val="FF6633"/>
                </a:gs>
                <a:gs pos="44000">
                  <a:srgbClr val="FFFF00">
                    <a:lumMod val="100000"/>
                  </a:srgbClr>
                </a:gs>
                <a:gs pos="71000">
                  <a:srgbClr val="01A78F"/>
                </a:gs>
                <a:gs pos="98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 rot="20547277">
            <a:off x="4064536" y="1532587"/>
            <a:ext cx="470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de-DE" dirty="0"/>
              <a:t>ok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673367" y="4223314"/>
            <a:ext cx="32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pPr algn="l"/>
            <a:r>
              <a:rPr lang="de-DE" dirty="0" smtClean="0"/>
              <a:t>ok = ausgewogene Zusammensetzung</a:t>
            </a:r>
            <a:endParaRPr lang="de-DE" dirty="0"/>
          </a:p>
        </p:txBody>
      </p:sp>
      <p:sp>
        <p:nvSpPr>
          <p:cNvPr id="66" name="Bogen 65"/>
          <p:cNvSpPr/>
          <p:nvPr/>
        </p:nvSpPr>
        <p:spPr>
          <a:xfrm rot="668799">
            <a:off x="6221661" y="2153760"/>
            <a:ext cx="952831" cy="1294464"/>
          </a:xfrm>
          <a:prstGeom prst="arc">
            <a:avLst>
              <a:gd name="adj1" fmla="val 15278753"/>
              <a:gd name="adj2" fmla="val 2479325"/>
            </a:avLst>
          </a:prstGeom>
          <a:ln w="25400">
            <a:gradFill flip="none" rotWithShape="1">
              <a:gsLst>
                <a:gs pos="15000">
                  <a:srgbClr val="FF6633"/>
                </a:gs>
                <a:gs pos="44000">
                  <a:srgbClr val="FFFF00">
                    <a:lumMod val="100000"/>
                  </a:srgbClr>
                </a:gs>
                <a:gs pos="71000">
                  <a:srgbClr val="01A78F"/>
                </a:gs>
                <a:gs pos="98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uppieren 67"/>
          <p:cNvGrpSpPr/>
          <p:nvPr/>
        </p:nvGrpSpPr>
        <p:grpSpPr>
          <a:xfrm rot="5850390">
            <a:off x="6050528" y="2333162"/>
            <a:ext cx="1769840" cy="915970"/>
            <a:chOff x="3801301" y="1677081"/>
            <a:chExt cx="2116184" cy="1491476"/>
          </a:xfrm>
        </p:grpSpPr>
        <p:sp>
          <p:nvSpPr>
            <p:cNvPr id="69" name="Bogen 68"/>
            <p:cNvSpPr/>
            <p:nvPr/>
          </p:nvSpPr>
          <p:spPr>
            <a:xfrm rot="16868799">
              <a:off x="4144336" y="1395408"/>
              <a:ext cx="1430114" cy="2116184"/>
            </a:xfrm>
            <a:prstGeom prst="arc">
              <a:avLst>
                <a:gd name="adj1" fmla="val 16993264"/>
                <a:gd name="adj2" fmla="val 2828096"/>
              </a:avLst>
            </a:prstGeom>
            <a:ln w="254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69"/>
            <p:cNvSpPr txBox="1"/>
            <p:nvPr/>
          </p:nvSpPr>
          <p:spPr>
            <a:xfrm rot="21149610">
              <a:off x="4234887" y="1677081"/>
              <a:ext cx="470978" cy="27700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rgbClr val="0000FF"/>
                  </a:solidFill>
                </a:defRPr>
              </a:lvl1pPr>
            </a:lstStyle>
            <a:p>
              <a:r>
                <a:rPr lang="de-DE" dirty="0"/>
                <a:t>ok</a:t>
              </a:r>
            </a:p>
          </p:txBody>
        </p:sp>
      </p:grpSp>
      <p:sp>
        <p:nvSpPr>
          <p:cNvPr id="71" name="Bogen 70"/>
          <p:cNvSpPr/>
          <p:nvPr/>
        </p:nvSpPr>
        <p:spPr>
          <a:xfrm rot="10800000">
            <a:off x="4005163" y="4171140"/>
            <a:ext cx="1114549" cy="1046912"/>
          </a:xfrm>
          <a:prstGeom prst="arc">
            <a:avLst>
              <a:gd name="adj1" fmla="val 16612100"/>
              <a:gd name="adj2" fmla="val 0"/>
            </a:avLst>
          </a:prstGeom>
          <a:ln w="38100">
            <a:gradFill flip="none" rotWithShape="1">
              <a:gsLst>
                <a:gs pos="15000">
                  <a:srgbClr val="FF6633"/>
                </a:gs>
                <a:gs pos="44000">
                  <a:srgbClr val="FFFF00">
                    <a:lumMod val="100000"/>
                  </a:srgbClr>
                </a:gs>
                <a:gs pos="71000">
                  <a:srgbClr val="01A78F"/>
                </a:gs>
                <a:gs pos="98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4011978" y="5181398"/>
            <a:ext cx="936416" cy="791523"/>
            <a:chOff x="772209" y="5019837"/>
            <a:chExt cx="936416" cy="880813"/>
          </a:xfrm>
        </p:grpSpPr>
        <p:sp>
          <p:nvSpPr>
            <p:cNvPr id="19" name="Bogen 18"/>
            <p:cNvSpPr/>
            <p:nvPr/>
          </p:nvSpPr>
          <p:spPr>
            <a:xfrm rot="15123161">
              <a:off x="945525" y="5137551"/>
              <a:ext cx="774757" cy="751442"/>
            </a:xfrm>
            <a:prstGeom prst="arc">
              <a:avLst>
                <a:gd name="adj1" fmla="val 16200000"/>
                <a:gd name="adj2" fmla="val 675980"/>
              </a:avLst>
            </a:prstGeom>
            <a:ln w="38100">
              <a:gradFill flip="none" rotWithShape="1">
                <a:gsLst>
                  <a:gs pos="14000">
                    <a:srgbClr val="FF6633"/>
                  </a:gs>
                  <a:gs pos="27000">
                    <a:srgbClr val="FFFF00"/>
                  </a:gs>
                  <a:gs pos="42000">
                    <a:srgbClr val="01A78F"/>
                  </a:gs>
                  <a:gs pos="57000">
                    <a:srgbClr val="3366FF"/>
                  </a:gs>
                </a:gsLst>
                <a:lin ang="5400000" scaled="0"/>
                <a:tileRect r="-100000" b="-100000"/>
              </a:gra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/>
            <p:cNvSpPr txBox="1"/>
            <p:nvPr/>
          </p:nvSpPr>
          <p:spPr>
            <a:xfrm rot="18394760">
              <a:off x="687098" y="5104948"/>
              <a:ext cx="447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00FF"/>
                  </a:solidFill>
                </a:rPr>
                <a:t>ok</a:t>
              </a:r>
              <a:endParaRPr lang="de-DE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0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9" grpId="0" animBg="1"/>
      <p:bldP spid="60" grpId="0" animBg="1"/>
      <p:bldP spid="61" grpId="0" animBg="1"/>
      <p:bldP spid="62" grpId="0"/>
      <p:bldP spid="64" grpId="0"/>
      <p:bldP spid="66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Immunsystem_Pfl_H_Seite_22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7" y="-361077"/>
            <a:ext cx="9004300" cy="67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4414191" y="3067502"/>
            <a:ext cx="288032" cy="25166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083719" y="3319170"/>
            <a:ext cx="288032" cy="25166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734744" y="3807805"/>
            <a:ext cx="288032" cy="25166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3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092280" y="3788319"/>
            <a:ext cx="288032" cy="25166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4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33216" y="6020479"/>
            <a:ext cx="7128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defTabSz="355600">
              <a:buFont typeface="+mj-lt"/>
              <a:buAutoNum type="arabicPeriod"/>
            </a:pPr>
            <a:r>
              <a:rPr lang="de-DE" sz="1200" dirty="0" smtClean="0"/>
              <a:t>Tief pflügen –&gt; Mineralisierung -&gt; kurzfristig hoher Ertrag, dann Verluste</a:t>
            </a:r>
            <a:endParaRPr lang="de-DE" sz="1200" dirty="0"/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/>
              <a:t>Düngung </a:t>
            </a:r>
            <a:r>
              <a:rPr lang="de-DE" sz="1200" dirty="0" smtClean="0"/>
              <a:t>NPK -&gt; Ersatz -&gt; mehr Verluste, Anfälligkeit</a:t>
            </a:r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 err="1" smtClean="0"/>
              <a:t>Biozide</a:t>
            </a:r>
            <a:r>
              <a:rPr lang="de-DE" sz="1200" dirty="0" smtClean="0"/>
              <a:t> -&gt; Symptome bekämpfen, weniger Pflanzen, gestörte Prozesse -&gt; Vitalität sinkt, Resistenzen</a:t>
            </a:r>
          </a:p>
          <a:p>
            <a:pPr marL="271463" indent="-271463" defTabSz="355600">
              <a:buFont typeface="+mj-lt"/>
              <a:buAutoNum type="arabicPeriod"/>
            </a:pPr>
            <a:r>
              <a:rPr lang="de-DE" sz="1200" dirty="0" err="1" smtClean="0"/>
              <a:t>Gentech</a:t>
            </a:r>
            <a:r>
              <a:rPr lang="de-DE" sz="1200" dirty="0" smtClean="0"/>
              <a:t>… -&gt; mehr </a:t>
            </a:r>
            <a:r>
              <a:rPr lang="de-DE" sz="1200" dirty="0" err="1" smtClean="0"/>
              <a:t>Biozide</a:t>
            </a:r>
            <a:r>
              <a:rPr lang="de-DE" sz="1200" dirty="0" smtClean="0"/>
              <a:t>, genetische Verarmung, Monopole, Selbstorganisation unterlaufen</a:t>
            </a:r>
            <a:endParaRPr lang="de-DE" sz="1200" dirty="0"/>
          </a:p>
        </p:txBody>
      </p:sp>
      <p:sp>
        <p:nvSpPr>
          <p:cNvPr id="9" name="Titel 8"/>
          <p:cNvSpPr>
            <a:spLocks noGrp="1"/>
          </p:cNvSpPr>
          <p:nvPr>
            <p:ph type="title" idx="4294967295"/>
          </p:nvPr>
        </p:nvSpPr>
        <p:spPr>
          <a:xfrm>
            <a:off x="451791" y="79241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28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Entwicklung des Mineralstoffgehalt der Nahrung </a:t>
            </a:r>
            <a:br>
              <a:rPr lang="de-DE" sz="28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de-DE" sz="28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und dadurch bedingte Krankheiten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9295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Update15N_Immunsystem_Pfl_H_Seite_22">
            <a:hlinkClick r:id="rId2" action="ppaction://hlinkpres?slideindex=1&amp;slidetitle=Nährstoffe in unserer Nahrung"/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66" y="3281939"/>
            <a:ext cx="4800534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0" y="236163"/>
            <a:ext cx="9144000" cy="516312"/>
          </a:xfrm>
        </p:spPr>
        <p:txBody>
          <a:bodyPr>
            <a:noAutofit/>
          </a:bodyPr>
          <a:lstStyle/>
          <a:p>
            <a:r>
              <a:rPr lang="de-DE" sz="2400" dirty="0" smtClean="0"/>
              <a:t>Degeneration und Regeneration </a:t>
            </a:r>
            <a:r>
              <a:rPr lang="de-DE" sz="2400" dirty="0"/>
              <a:t>von Boden - Pflanze - Tier - </a:t>
            </a:r>
            <a:r>
              <a:rPr lang="de-DE" sz="2400" dirty="0" smtClean="0"/>
              <a:t>Mensch</a:t>
            </a:r>
            <a:endParaRPr lang="de-DE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-851903" y="981075"/>
            <a:ext cx="8974350" cy="5566675"/>
            <a:chOff x="-851903" y="981075"/>
            <a:chExt cx="8974350" cy="5566675"/>
          </a:xfrm>
        </p:grpSpPr>
        <p:sp>
          <p:nvSpPr>
            <p:cNvPr id="48" name="Gleichschenkliges Dreieck 47"/>
            <p:cNvSpPr/>
            <p:nvPr/>
          </p:nvSpPr>
          <p:spPr>
            <a:xfrm>
              <a:off x="1065341" y="2317130"/>
              <a:ext cx="3399107" cy="2595946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rapezoid 48"/>
            <p:cNvSpPr/>
            <p:nvPr/>
          </p:nvSpPr>
          <p:spPr>
            <a:xfrm>
              <a:off x="974694" y="4865234"/>
              <a:ext cx="3596578" cy="465092"/>
            </a:xfrm>
            <a:prstGeom prst="trapezoid">
              <a:avLst>
                <a:gd name="adj" fmla="val 61590"/>
              </a:avLst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255713" algn="l"/>
                </a:tabLst>
              </a:pPr>
              <a:r>
                <a:rPr lang="de-DE" sz="1600" b="1" dirty="0" smtClean="0">
                  <a:solidFill>
                    <a:schemeClr val="tx1"/>
                  </a:solidFill>
                </a:rPr>
                <a:t>0 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                 Bodenleben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rapezoid 49"/>
            <p:cNvSpPr/>
            <p:nvPr/>
          </p:nvSpPr>
          <p:spPr>
            <a:xfrm>
              <a:off x="712922" y="5322913"/>
              <a:ext cx="4120123" cy="465092"/>
            </a:xfrm>
            <a:prstGeom prst="trapezoid">
              <a:avLst>
                <a:gd name="adj" fmla="val 61590"/>
              </a:avLst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433513" algn="l"/>
                </a:tabLst>
              </a:pPr>
              <a:r>
                <a:rPr lang="de-DE" sz="1600" b="1" dirty="0" smtClean="0">
                  <a:solidFill>
                    <a:schemeClr val="tx1"/>
                  </a:solidFill>
                </a:rPr>
                <a:t>-1 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                   Bodenstruktur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rapezoid 50"/>
            <p:cNvSpPr/>
            <p:nvPr/>
          </p:nvSpPr>
          <p:spPr>
            <a:xfrm>
              <a:off x="417535" y="5798303"/>
              <a:ext cx="4710895" cy="465092"/>
            </a:xfrm>
            <a:prstGeom prst="trapezoid">
              <a:avLst>
                <a:gd name="adj" fmla="val 61590"/>
              </a:avLst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616075" algn="l"/>
                </a:tabLst>
              </a:pPr>
              <a:r>
                <a:rPr lang="de-DE" sz="1600" b="1" dirty="0" smtClean="0">
                  <a:solidFill>
                    <a:schemeClr val="tx1"/>
                  </a:solidFill>
                </a:rPr>
                <a:t>-2                          Bodenelemente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Gleichschenkliges Dreieck 51"/>
            <p:cNvSpPr/>
            <p:nvPr/>
          </p:nvSpPr>
          <p:spPr>
            <a:xfrm>
              <a:off x="3546141" y="1693532"/>
              <a:ext cx="1912759" cy="1424914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Gleichschenkliges Dreieck 52"/>
            <p:cNvSpPr/>
            <p:nvPr/>
          </p:nvSpPr>
          <p:spPr>
            <a:xfrm>
              <a:off x="5366003" y="981075"/>
              <a:ext cx="1912759" cy="1424914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Bogen 54"/>
            <p:cNvSpPr/>
            <p:nvPr/>
          </p:nvSpPr>
          <p:spPr>
            <a:xfrm rot="15416609">
              <a:off x="398125" y="4568748"/>
              <a:ext cx="2038019" cy="1919986"/>
            </a:xfrm>
            <a:prstGeom prst="arc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541168" y="4632633"/>
              <a:ext cx="1243560" cy="1514275"/>
              <a:chOff x="632089" y="4585832"/>
              <a:chExt cx="1555576" cy="1817973"/>
            </a:xfrm>
          </p:grpSpPr>
          <p:sp>
            <p:nvSpPr>
              <p:cNvPr id="61" name="Bogen 60"/>
              <p:cNvSpPr/>
              <p:nvPr/>
            </p:nvSpPr>
            <p:spPr>
              <a:xfrm rot="15123161">
                <a:off x="722895" y="5572933"/>
                <a:ext cx="740066" cy="921678"/>
              </a:xfrm>
              <a:prstGeom prst="arc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Bogen 61"/>
              <p:cNvSpPr/>
              <p:nvPr/>
            </p:nvSpPr>
            <p:spPr>
              <a:xfrm rot="15123161">
                <a:off x="1039667" y="5033181"/>
                <a:ext cx="740066" cy="921678"/>
              </a:xfrm>
              <a:prstGeom prst="arc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Bogen 62"/>
              <p:cNvSpPr/>
              <p:nvPr/>
            </p:nvSpPr>
            <p:spPr>
              <a:xfrm rot="15123161">
                <a:off x="1356793" y="4495026"/>
                <a:ext cx="740066" cy="921678"/>
              </a:xfrm>
              <a:prstGeom prst="arc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>
              <a:off x="1296524" y="3289963"/>
              <a:ext cx="1278942" cy="1519830"/>
              <a:chOff x="1576968" y="2973880"/>
              <a:chExt cx="1599835" cy="1824642"/>
            </a:xfrm>
          </p:grpSpPr>
          <p:sp>
            <p:nvSpPr>
              <p:cNvPr id="68" name="Bogen 67"/>
              <p:cNvSpPr/>
              <p:nvPr/>
            </p:nvSpPr>
            <p:spPr>
              <a:xfrm rot="15123161">
                <a:off x="1667774" y="3967650"/>
                <a:ext cx="740066" cy="921678"/>
              </a:xfrm>
              <a:prstGeom prst="arc">
                <a:avLst/>
              </a:prstGeom>
              <a:ln w="31750">
                <a:gradFill flip="none" rotWithShape="1">
                  <a:gsLst>
                    <a:gs pos="0">
                      <a:srgbClr val="01A78F"/>
                    </a:gs>
                    <a:gs pos="48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Bogen 68"/>
              <p:cNvSpPr/>
              <p:nvPr/>
            </p:nvSpPr>
            <p:spPr>
              <a:xfrm rot="15123161">
                <a:off x="1995410" y="3420283"/>
                <a:ext cx="740066" cy="921678"/>
              </a:xfrm>
              <a:prstGeom prst="arc">
                <a:avLst/>
              </a:prstGeom>
              <a:ln w="38100">
                <a:gradFill flip="none" rotWithShape="1">
                  <a:gsLst>
                    <a:gs pos="98000">
                      <a:srgbClr val="0000FF"/>
                    </a:gs>
                    <a:gs pos="73000">
                      <a:srgbClr val="04A45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Bogen 69"/>
              <p:cNvSpPr/>
              <p:nvPr/>
            </p:nvSpPr>
            <p:spPr>
              <a:xfrm rot="15123161">
                <a:off x="2345931" y="2883074"/>
                <a:ext cx="740066" cy="921678"/>
              </a:xfrm>
              <a:prstGeom prst="arc">
                <a:avLst/>
              </a:prstGeom>
              <a:ln w="38100">
                <a:gradFill flip="none" rotWithShape="1">
                  <a:gsLst>
                    <a:gs pos="28000">
                      <a:srgbClr val="FF0000"/>
                    </a:gs>
                    <a:gs pos="59000">
                      <a:srgbClr val="FFFF00">
                        <a:lumMod val="100000"/>
                      </a:srgbClr>
                    </a:gs>
                    <a:gs pos="92000">
                      <a:srgbClr val="01A78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5" name="Bogen 74"/>
            <p:cNvSpPr/>
            <p:nvPr/>
          </p:nvSpPr>
          <p:spPr>
            <a:xfrm rot="21226427">
              <a:off x="3326678" y="3781347"/>
              <a:ext cx="1004121" cy="1662366"/>
            </a:xfrm>
            <a:prstGeom prst="arc">
              <a:avLst>
                <a:gd name="adj1" fmla="val 16142454"/>
                <a:gd name="adj2" fmla="val 2479325"/>
              </a:avLst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Bogen 77"/>
            <p:cNvSpPr/>
            <p:nvPr/>
          </p:nvSpPr>
          <p:spPr>
            <a:xfrm rot="17047131">
              <a:off x="4019736" y="411848"/>
              <a:ext cx="2929941" cy="5275481"/>
            </a:xfrm>
            <a:prstGeom prst="arc">
              <a:avLst/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Bogen 80"/>
            <p:cNvSpPr/>
            <p:nvPr/>
          </p:nvSpPr>
          <p:spPr>
            <a:xfrm rot="17047131">
              <a:off x="5102891" y="1483755"/>
              <a:ext cx="971900" cy="1604786"/>
            </a:xfrm>
            <a:prstGeom prst="arc">
              <a:avLst/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Bogen 92"/>
            <p:cNvSpPr/>
            <p:nvPr/>
          </p:nvSpPr>
          <p:spPr>
            <a:xfrm rot="17537346" flipH="1">
              <a:off x="3654612" y="4510184"/>
              <a:ext cx="616436" cy="736809"/>
            </a:xfrm>
            <a:prstGeom prst="arc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Gleichschenkliges Dreieck 94"/>
            <p:cNvSpPr/>
            <p:nvPr/>
          </p:nvSpPr>
          <p:spPr>
            <a:xfrm>
              <a:off x="3844153" y="4844435"/>
              <a:ext cx="614721" cy="485312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Line 825"/>
            <p:cNvSpPr>
              <a:spLocks noChangeShapeType="1"/>
            </p:cNvSpPr>
            <p:nvPr/>
          </p:nvSpPr>
          <p:spPr bwMode="auto">
            <a:xfrm>
              <a:off x="261019" y="3218645"/>
              <a:ext cx="1456581" cy="133053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7" name="Oval 904"/>
            <p:cNvSpPr>
              <a:spLocks noChangeArrowheads="1"/>
            </p:cNvSpPr>
            <p:nvPr/>
          </p:nvSpPr>
          <p:spPr bwMode="auto">
            <a:xfrm>
              <a:off x="-851903" y="2016559"/>
              <a:ext cx="1319844" cy="14029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8" name="Bogen 97"/>
            <p:cNvSpPr/>
            <p:nvPr/>
          </p:nvSpPr>
          <p:spPr>
            <a:xfrm rot="17047131">
              <a:off x="3329861" y="2019308"/>
              <a:ext cx="1095076" cy="1706467"/>
            </a:xfrm>
            <a:prstGeom prst="arc">
              <a:avLst>
                <a:gd name="adj1" fmla="val 16612100"/>
                <a:gd name="adj2" fmla="val 0"/>
              </a:avLst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Bogen 100"/>
            <p:cNvSpPr/>
            <p:nvPr/>
          </p:nvSpPr>
          <p:spPr>
            <a:xfrm rot="668799">
              <a:off x="4880159" y="2531394"/>
              <a:ext cx="761713" cy="998809"/>
            </a:xfrm>
            <a:prstGeom prst="arc">
              <a:avLst>
                <a:gd name="adj1" fmla="val 15278753"/>
                <a:gd name="adj2" fmla="val 2479325"/>
              </a:avLst>
            </a:prstGeom>
            <a:ln w="254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Bogen 102"/>
            <p:cNvSpPr/>
            <p:nvPr/>
          </p:nvSpPr>
          <p:spPr>
            <a:xfrm rot="1119189">
              <a:off x="5094469" y="2325264"/>
              <a:ext cx="702120" cy="1365609"/>
            </a:xfrm>
            <a:prstGeom prst="arc">
              <a:avLst>
                <a:gd name="adj1" fmla="val 16993264"/>
                <a:gd name="adj2" fmla="val 2828096"/>
              </a:avLst>
            </a:prstGeom>
            <a:ln w="254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Bogen 104"/>
            <p:cNvSpPr/>
            <p:nvPr/>
          </p:nvSpPr>
          <p:spPr>
            <a:xfrm rot="10800000">
              <a:off x="3352798" y="4229100"/>
              <a:ext cx="913079" cy="984740"/>
            </a:xfrm>
            <a:prstGeom prst="arc">
              <a:avLst>
                <a:gd name="adj1" fmla="val 16612100"/>
                <a:gd name="adj2" fmla="val 0"/>
              </a:avLst>
            </a:prstGeom>
            <a:ln w="38100">
              <a:gradFill flip="none" rotWithShape="1">
                <a:gsLst>
                  <a:gs pos="15000">
                    <a:srgbClr val="FF6633"/>
                  </a:gs>
                  <a:gs pos="44000">
                    <a:srgbClr val="FFFF00">
                      <a:lumMod val="100000"/>
                    </a:srgbClr>
                  </a:gs>
                  <a:gs pos="71000">
                    <a:srgbClr val="01A78F"/>
                  </a:gs>
                  <a:gs pos="98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643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4400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Bücher</a:t>
            </a:r>
            <a:endParaRPr lang="de-DE" dirty="0"/>
          </a:p>
        </p:txBody>
      </p:sp>
      <p:pic>
        <p:nvPicPr>
          <p:cNvPr id="2" name="Grafik 1" descr="Update15N_Immunsystem_Pfl_H_Seit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4400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Bücher</a:t>
            </a:r>
            <a:endParaRPr lang="de-DE" dirty="0"/>
          </a:p>
        </p:txBody>
      </p:sp>
      <p:pic>
        <p:nvPicPr>
          <p:cNvPr id="2" name="Grafik 1" descr="Update15N_Immunsystem_Pfl_H_Seite_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1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0515"/>
            <a:ext cx="8229600" cy="911860"/>
          </a:xfrm>
        </p:spPr>
        <p:txBody>
          <a:bodyPr>
            <a:normAutofit fontScale="90000"/>
          </a:bodyPr>
          <a:lstStyle/>
          <a:p>
            <a:r>
              <a:rPr lang="de-DE" sz="3200" b="1" i="1" dirty="0"/>
              <a:t>Vom Ressourcen-Verbrauch zur Ressourcen-Quelle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200" b="1" dirty="0"/>
              <a:t>Eine Einführung in</a:t>
            </a:r>
            <a:r>
              <a:rPr lang="de-DE" sz="2200" dirty="0"/>
              <a:t> </a:t>
            </a:r>
            <a:r>
              <a:rPr lang="de-DE" sz="2200" b="1" dirty="0"/>
              <a:t>Agrar-Ökosysteme </a:t>
            </a:r>
            <a:endParaRPr lang="de-DE" sz="3200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35"/>
          <a:stretch/>
        </p:blipFill>
        <p:spPr bwMode="auto">
          <a:xfrm>
            <a:off x="3147060" y="1838164"/>
            <a:ext cx="2438400" cy="247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8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57925" y="3982064"/>
            <a:ext cx="2176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600" b="1" dirty="0" smtClean="0"/>
              <a:t>Zunehmende Systeme</a:t>
            </a:r>
            <a:endParaRPr lang="de-DE" altLang="de-DE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71444" y="2559645"/>
            <a:ext cx="1052249" cy="1113925"/>
            <a:chOff x="289285" y="4884606"/>
            <a:chExt cx="1052249" cy="1113925"/>
          </a:xfrm>
        </p:grpSpPr>
        <p:sp>
          <p:nvSpPr>
            <p:cNvPr id="17" name="Rectangle 8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07038" y="4884606"/>
              <a:ext cx="73449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600" b="1" dirty="0" smtClean="0"/>
                <a:t>Klima</a:t>
              </a:r>
              <a:endParaRPr lang="de-CH" altLang="de-DE" sz="1600" b="1" dirty="0"/>
            </a:p>
          </p:txBody>
        </p:sp>
        <p:pic>
          <p:nvPicPr>
            <p:cNvPr id="20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9285" y="5219295"/>
              <a:ext cx="1048698" cy="7792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7" name="Gruppieren 46"/>
          <p:cNvGrpSpPr/>
          <p:nvPr/>
        </p:nvGrpSpPr>
        <p:grpSpPr>
          <a:xfrm>
            <a:off x="6213634" y="1230471"/>
            <a:ext cx="1159420" cy="1209451"/>
            <a:chOff x="6122966" y="1009251"/>
            <a:chExt cx="1159420" cy="1209451"/>
          </a:xfrm>
        </p:grpSpPr>
        <p:sp>
          <p:nvSpPr>
            <p:cNvPr id="10" name="Rectangle 823"/>
            <p:cNvSpPr>
              <a:spLocks noChangeArrowheads="1"/>
            </p:cNvSpPr>
            <p:nvPr/>
          </p:nvSpPr>
          <p:spPr bwMode="auto">
            <a:xfrm>
              <a:off x="6122966" y="1009251"/>
              <a:ext cx="7123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600" b="1" dirty="0" smtClean="0">
                  <a:hlinkClick r:id="rId5" action="ppaction://hlinksldjump"/>
                </a:rPr>
                <a:t>Trend</a:t>
              </a:r>
              <a:endParaRPr lang="de-CH" altLang="de-DE" sz="1600" b="1" dirty="0"/>
            </a:p>
          </p:txBody>
        </p:sp>
        <p:pic>
          <p:nvPicPr>
            <p:cNvPr id="21" name="Picture 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42451" y="1365897"/>
              <a:ext cx="1139935" cy="8528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1" name="Gruppieren 50"/>
          <p:cNvGrpSpPr/>
          <p:nvPr/>
        </p:nvGrpSpPr>
        <p:grpSpPr>
          <a:xfrm>
            <a:off x="5959207" y="3143344"/>
            <a:ext cx="3213587" cy="1223240"/>
            <a:chOff x="5603451" y="3907890"/>
            <a:chExt cx="3213587" cy="1223240"/>
          </a:xfrm>
        </p:grpSpPr>
        <p:sp>
          <p:nvSpPr>
            <p:cNvPr id="12" name="Rectangle 8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603451" y="3907890"/>
              <a:ext cx="9621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600" b="1" dirty="0" smtClean="0"/>
                <a:t>Beispiele</a:t>
              </a:r>
              <a:endParaRPr lang="de-CH" altLang="de-DE" sz="1600" b="1" dirty="0"/>
            </a:p>
          </p:txBody>
        </p:sp>
        <p:pic>
          <p:nvPicPr>
            <p:cNvPr id="22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2245" y="4242634"/>
              <a:ext cx="822133" cy="888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65622" y="4242634"/>
              <a:ext cx="1169959" cy="888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"/>
            <a:stretch/>
          </p:blipFill>
          <p:spPr bwMode="auto">
            <a:xfrm>
              <a:off x="7652842" y="4246344"/>
              <a:ext cx="1164196" cy="884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4" name="Gruppieren 43"/>
          <p:cNvGrpSpPr/>
          <p:nvPr/>
        </p:nvGrpSpPr>
        <p:grpSpPr>
          <a:xfrm>
            <a:off x="7736290" y="5853612"/>
            <a:ext cx="1135247" cy="1004388"/>
            <a:chOff x="1201020" y="3433919"/>
            <a:chExt cx="1135247" cy="1004388"/>
          </a:xfrm>
        </p:grpSpPr>
        <p:sp>
          <p:nvSpPr>
            <p:cNvPr id="18" name="Rectangle 823"/>
            <p:cNvSpPr>
              <a:spLocks noChangeArrowheads="1"/>
            </p:cNvSpPr>
            <p:nvPr/>
          </p:nvSpPr>
          <p:spPr bwMode="auto">
            <a:xfrm>
              <a:off x="1201020" y="3433919"/>
              <a:ext cx="113524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b="1" dirty="0" smtClean="0"/>
                <a:t>Agrarökologie</a:t>
              </a:r>
              <a:endParaRPr lang="de-CH" altLang="de-DE" b="1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31386" y="3707639"/>
              <a:ext cx="939430" cy="730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0" name="Gruppieren 49"/>
          <p:cNvGrpSpPr/>
          <p:nvPr/>
        </p:nvGrpSpPr>
        <p:grpSpPr>
          <a:xfrm>
            <a:off x="5127799" y="4374837"/>
            <a:ext cx="4046625" cy="1223771"/>
            <a:chOff x="4487775" y="5335699"/>
            <a:chExt cx="4046625" cy="1223771"/>
          </a:xfrm>
        </p:grpSpPr>
        <p:sp>
          <p:nvSpPr>
            <p:cNvPr id="13" name="Rectangle 8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487775" y="5335699"/>
              <a:ext cx="103695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600" b="1" dirty="0" smtClean="0">
                  <a:hlinkClick r:id="" action="ppaction://noaction"/>
                </a:rPr>
                <a:t>Agroforst</a:t>
              </a:r>
              <a:endParaRPr lang="de-CH" altLang="de-DE" sz="1600" b="1" dirty="0" smtClean="0"/>
            </a:p>
          </p:txBody>
        </p:sp>
        <p:pic>
          <p:nvPicPr>
            <p:cNvPr id="37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 bwMode="auto">
            <a:xfrm>
              <a:off x="4487775" y="5693467"/>
              <a:ext cx="1332000" cy="86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 bwMode="auto">
            <a:xfrm>
              <a:off x="5829300" y="5695470"/>
              <a:ext cx="1203411" cy="86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37826" y="5695470"/>
              <a:ext cx="1496574" cy="86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8" name="Gruppieren 47"/>
          <p:cNvGrpSpPr/>
          <p:nvPr/>
        </p:nvGrpSpPr>
        <p:grpSpPr>
          <a:xfrm>
            <a:off x="7347238" y="1306671"/>
            <a:ext cx="1165907" cy="1133251"/>
            <a:chOff x="7459183" y="2174546"/>
            <a:chExt cx="1165907" cy="1133251"/>
          </a:xfrm>
        </p:grpSpPr>
        <p:pic>
          <p:nvPicPr>
            <p:cNvPr id="40" name="Picture 3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59183" y="2457000"/>
              <a:ext cx="1165907" cy="850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3" name="Rectangle 823">
              <a:hlinkClick r:id="rId1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510618" y="2174546"/>
              <a:ext cx="106631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b="1" dirty="0" smtClean="0"/>
                <a:t>Regeneration</a:t>
              </a:r>
              <a:endParaRPr lang="de-CH" altLang="de-DE" b="1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488857" y="2447184"/>
            <a:ext cx="1590015" cy="774199"/>
            <a:chOff x="6221453" y="2439788"/>
            <a:chExt cx="1590015" cy="774199"/>
          </a:xfrm>
        </p:grpSpPr>
        <p:pic>
          <p:nvPicPr>
            <p:cNvPr id="53" name="Picture 3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25072" y="2439788"/>
              <a:ext cx="739437" cy="559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4" name="Picture 3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74316" y="2439788"/>
              <a:ext cx="737152" cy="559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5" name="Rectangle 823"/>
            <p:cNvSpPr>
              <a:spLocks noChangeArrowheads="1"/>
            </p:cNvSpPr>
            <p:nvPr/>
          </p:nvSpPr>
          <p:spPr bwMode="auto">
            <a:xfrm>
              <a:off x="6221453" y="2946022"/>
              <a:ext cx="990977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100" b="1" dirty="0" smtClean="0"/>
                <a:t>Degeneration</a:t>
              </a:r>
            </a:p>
          </p:txBody>
        </p:sp>
        <p:sp>
          <p:nvSpPr>
            <p:cNvPr id="56" name="Rectangle 823"/>
            <p:cNvSpPr>
              <a:spLocks noChangeArrowheads="1"/>
            </p:cNvSpPr>
            <p:nvPr/>
          </p:nvSpPr>
          <p:spPr bwMode="auto">
            <a:xfrm>
              <a:off x="7141713" y="2952377"/>
              <a:ext cx="65434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100" b="1" dirty="0" smtClean="0"/>
                <a:t>5 x Plus</a:t>
              </a:r>
            </a:p>
          </p:txBody>
        </p:sp>
      </p:grpSp>
      <p:sp>
        <p:nvSpPr>
          <p:cNvPr id="57" name="Pfeil nach rechts 56"/>
          <p:cNvSpPr/>
          <p:nvPr/>
        </p:nvSpPr>
        <p:spPr>
          <a:xfrm rot="10800000">
            <a:off x="1832610" y="3049735"/>
            <a:ext cx="327660" cy="343296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tangle 8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94004" y="5027675"/>
            <a:ext cx="10070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600" b="1" dirty="0" smtClean="0"/>
              <a:t>Grasland</a:t>
            </a:r>
            <a:endParaRPr lang="de-CH" altLang="de-DE" sz="1600" b="1" dirty="0"/>
          </a:p>
        </p:txBody>
      </p:sp>
      <p:pic>
        <p:nvPicPr>
          <p:cNvPr id="64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9345" y="5352375"/>
            <a:ext cx="1260000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352375"/>
            <a:ext cx="584835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4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" y="5352375"/>
            <a:ext cx="1200150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7" name="Rectangle 823"/>
          <p:cNvSpPr>
            <a:spLocks noChangeArrowheads="1"/>
          </p:cNvSpPr>
          <p:nvPr/>
        </p:nvSpPr>
        <p:spPr bwMode="auto">
          <a:xfrm>
            <a:off x="3272" y="6195225"/>
            <a:ext cx="28408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100" b="1" dirty="0" smtClean="0"/>
              <a:t>Voisin	Savory	Mob </a:t>
            </a:r>
            <a:r>
              <a:rPr lang="de-CH" altLang="de-DE" sz="1100" b="1" dirty="0" err="1" smtClean="0"/>
              <a:t>Grazing</a:t>
            </a:r>
            <a:endParaRPr lang="de-CH" altLang="de-DE" sz="1100" b="1" dirty="0" smtClean="0"/>
          </a:p>
        </p:txBody>
      </p:sp>
      <p:sp>
        <p:nvSpPr>
          <p:cNvPr id="68" name="Rectangle 823"/>
          <p:cNvSpPr>
            <a:spLocks noChangeArrowheads="1"/>
          </p:cNvSpPr>
          <p:nvPr/>
        </p:nvSpPr>
        <p:spPr bwMode="auto">
          <a:xfrm>
            <a:off x="6164750" y="4308767"/>
            <a:ext cx="28392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100" b="1" dirty="0" smtClean="0"/>
              <a:t>Koch	Wenz	         Braun</a:t>
            </a:r>
          </a:p>
        </p:txBody>
      </p:sp>
      <p:sp>
        <p:nvSpPr>
          <p:cNvPr id="69" name="Rectangle 823"/>
          <p:cNvSpPr>
            <a:spLocks noChangeArrowheads="1"/>
          </p:cNvSpPr>
          <p:nvPr/>
        </p:nvSpPr>
        <p:spPr bwMode="auto">
          <a:xfrm>
            <a:off x="5127371" y="5567598"/>
            <a:ext cx="40382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100" b="1" dirty="0" smtClean="0"/>
              <a:t>Waldweide - Braun     </a:t>
            </a:r>
            <a:r>
              <a:rPr lang="de-CH" altLang="de-DE" sz="1100" b="1" dirty="0" err="1" smtClean="0"/>
              <a:t>Successional</a:t>
            </a:r>
            <a:r>
              <a:rPr lang="de-CH" altLang="de-DE" sz="1100" b="1" dirty="0" smtClean="0"/>
              <a:t> </a:t>
            </a:r>
            <a:r>
              <a:rPr lang="de-CH" altLang="de-DE" sz="1100" b="1" dirty="0" err="1" smtClean="0"/>
              <a:t>Agroforestry</a:t>
            </a:r>
            <a:r>
              <a:rPr lang="de-CH" altLang="de-DE" sz="1100" b="1" dirty="0" smtClean="0"/>
              <a:t> – Ernst </a:t>
            </a:r>
            <a:r>
              <a:rPr lang="de-CH" altLang="de-DE" sz="1100" b="1" dirty="0" err="1" smtClean="0"/>
              <a:t>Götsch</a:t>
            </a:r>
            <a:endParaRPr lang="de-CH" altLang="de-DE" sz="1100" b="1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349276" y="3604737"/>
            <a:ext cx="2792752" cy="1431869"/>
            <a:chOff x="358801" y="3652362"/>
            <a:chExt cx="2792752" cy="1431869"/>
          </a:xfrm>
        </p:grpSpPr>
        <p:sp>
          <p:nvSpPr>
            <p:cNvPr id="15" name="Rectangle 823"/>
            <p:cNvSpPr>
              <a:spLocks noChangeArrowheads="1"/>
            </p:cNvSpPr>
            <p:nvPr/>
          </p:nvSpPr>
          <p:spPr bwMode="auto">
            <a:xfrm>
              <a:off x="358801" y="4822621"/>
              <a:ext cx="27927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100" b="1" dirty="0" smtClean="0"/>
                <a:t>Blattsaft         Boden-Pflanzen-Tier-Mensch</a:t>
              </a:r>
            </a:p>
          </p:txBody>
        </p:sp>
        <p:sp>
          <p:nvSpPr>
            <p:cNvPr id="16" name="Rectangle 823">
              <a:hlinkClick r:id="rId2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60807" y="3652362"/>
              <a:ext cx="172425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r"/>
              <a:r>
                <a:rPr lang="de-CH" altLang="de-DE" sz="1600" b="1" dirty="0" smtClean="0"/>
                <a:t>Vitalität</a:t>
              </a:r>
            </a:p>
          </p:txBody>
        </p:sp>
        <p:pic>
          <p:nvPicPr>
            <p:cNvPr id="31" name="Picture 2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38021" y="3989477"/>
              <a:ext cx="1147039" cy="8850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6" name="Picture 2">
              <a:hlinkClick r:id="rId25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3425" y="3989477"/>
              <a:ext cx="828000" cy="8766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174248" y="1230471"/>
            <a:ext cx="2513472" cy="1280100"/>
            <a:chOff x="174248" y="1328452"/>
            <a:chExt cx="2513472" cy="1280100"/>
          </a:xfrm>
        </p:grpSpPr>
        <p:sp>
          <p:nvSpPr>
            <p:cNvPr id="19" name="Rectangle 8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43845" y="1328452"/>
              <a:ext cx="17438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600" b="1" dirty="0" smtClean="0"/>
                <a:t>RessourcenBilanz</a:t>
              </a:r>
              <a:endParaRPr lang="de-CH" altLang="de-DE" sz="1600" b="1" dirty="0"/>
            </a:p>
          </p:txBody>
        </p:sp>
        <p:pic>
          <p:nvPicPr>
            <p:cNvPr id="59" name="Picture 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36007" y="1675893"/>
              <a:ext cx="1232442" cy="932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0" name="Picture 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4248" y="1675893"/>
              <a:ext cx="1254850" cy="932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2" name="Rectangle 823"/>
          <p:cNvSpPr>
            <a:spLocks noChangeArrowheads="1"/>
          </p:cNvSpPr>
          <p:nvPr/>
        </p:nvSpPr>
        <p:spPr bwMode="auto">
          <a:xfrm>
            <a:off x="1536984" y="2491391"/>
            <a:ext cx="944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100" b="1" dirty="0" smtClean="0"/>
              <a:t>ThemenPool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142251" y="5605326"/>
            <a:ext cx="3732327" cy="1252674"/>
            <a:chOff x="3211593" y="5605326"/>
            <a:chExt cx="3732327" cy="1252674"/>
          </a:xfrm>
        </p:grpSpPr>
        <p:sp>
          <p:nvSpPr>
            <p:cNvPr id="14" name="Rectangle 8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96247" y="5605326"/>
              <a:ext cx="8241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de-CH" altLang="de-DE" sz="1600" b="1" dirty="0" smtClean="0">
                  <a:hlinkClick r:id="" action="ppaction://noaction"/>
                </a:rPr>
                <a:t>Wasser</a:t>
              </a:r>
              <a:endParaRPr lang="de-CH" altLang="de-DE" sz="1600" b="1" dirty="0"/>
            </a:p>
          </p:txBody>
        </p:sp>
        <p:pic>
          <p:nvPicPr>
            <p:cNvPr id="30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70"/>
            <a:stretch/>
          </p:blipFill>
          <p:spPr bwMode="auto">
            <a:xfrm>
              <a:off x="3211593" y="5953286"/>
              <a:ext cx="1185107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3280" y="5953286"/>
              <a:ext cx="1310640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3" name="Picture 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01340" y="5946530"/>
              <a:ext cx="1244934" cy="91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Rectangle 823"/>
          <p:cNvSpPr>
            <a:spLocks noChangeArrowheads="1"/>
          </p:cNvSpPr>
          <p:nvPr/>
        </p:nvSpPr>
        <p:spPr bwMode="auto">
          <a:xfrm>
            <a:off x="6879891" y="6423860"/>
            <a:ext cx="9749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CH" altLang="de-DE" sz="1100" b="1" dirty="0" smtClean="0"/>
              <a:t>Watershed</a:t>
            </a:r>
            <a:br>
              <a:rPr lang="de-CH" altLang="de-DE" sz="1100" b="1" dirty="0" smtClean="0"/>
            </a:br>
            <a:r>
              <a:rPr lang="de-CH" altLang="de-DE" sz="1100" b="1" dirty="0" smtClean="0"/>
              <a:t>Development</a:t>
            </a:r>
          </a:p>
        </p:txBody>
      </p:sp>
      <p:sp>
        <p:nvSpPr>
          <p:cNvPr id="70" name="Rectangle 823"/>
          <p:cNvSpPr>
            <a:spLocks noChangeArrowheads="1"/>
          </p:cNvSpPr>
          <p:nvPr/>
        </p:nvSpPr>
        <p:spPr bwMode="auto">
          <a:xfrm>
            <a:off x="1845945" y="6464469"/>
            <a:ext cx="136298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de-CH" altLang="de-DE" sz="1100" b="1" dirty="0" smtClean="0"/>
              <a:t>Kleine</a:t>
            </a:r>
            <a:br>
              <a:rPr lang="de-CH" altLang="de-DE" sz="1100" b="1" dirty="0" smtClean="0"/>
            </a:br>
            <a:r>
              <a:rPr lang="de-CH" altLang="de-DE" sz="1100" b="1" dirty="0" smtClean="0"/>
              <a:t>Wasserkreisläufe</a:t>
            </a:r>
          </a:p>
        </p:txBody>
      </p:sp>
    </p:spTree>
    <p:extLst>
      <p:ext uri="{BB962C8B-B14F-4D97-AF65-F5344CB8AC3E}">
        <p14:creationId xmlns:p14="http://schemas.microsoft.com/office/powerpoint/2010/main" val="15408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Tests_N_Seit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70511" cy="697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8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Tests_N_Seit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623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Update15N_Tests_N_Seite_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3803482"/>
            <a:ext cx="4217988" cy="320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8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Tests_N_Seit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Tests_N_Seit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5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Tests_N_Seite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Immunsystem_Pfl_H_Seit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2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Immunsystem_Pfl_H_Seit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2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pdate15N_Immunsystem_Pfl_H_Seit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1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Bildschirmpräsentation (4:3)</PresentationFormat>
  <Paragraphs>73</Paragraphs>
  <Slides>18</Slides>
  <Notes>2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Immunsystem - Phase 4</vt:lpstr>
      <vt:lpstr>Vitalität von Pflanzen</vt:lpstr>
      <vt:lpstr>Vitalität Boden - Pflanze - Tier – Mensch </vt:lpstr>
      <vt:lpstr>Entwicklung des Mineralstoffgehalt der Nahrung  und dadurch bedingte Krankheiten</vt:lpstr>
      <vt:lpstr>Degeneration und Regeneration von Boden - Pflanze - Tier - Mensch</vt:lpstr>
      <vt:lpstr>Bücher</vt:lpstr>
      <vt:lpstr>Bücher</vt:lpstr>
      <vt:lpstr>Vom Ressourcen-Verbrauch zur Ressourcen-Quelle Eine Einführung in Agrar-Ökosysteme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Hellmut von Koerber</dc:creator>
  <cp:lastModifiedBy>Hellmut von Koerber</cp:lastModifiedBy>
  <cp:revision>428</cp:revision>
  <cp:lastPrinted>2017-07-20T17:27:46Z</cp:lastPrinted>
  <dcterms:created xsi:type="dcterms:W3CDTF">2016-01-24T11:48:15Z</dcterms:created>
  <dcterms:modified xsi:type="dcterms:W3CDTF">2017-07-26T13:15:56Z</dcterms:modified>
</cp:coreProperties>
</file>