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Lst>
  <p:notesMasterIdLst>
    <p:notesMasterId r:id="rId49"/>
  </p:notesMasterIdLst>
  <p:handoutMasterIdLst>
    <p:handoutMasterId r:id="rId50"/>
  </p:handoutMasterIdLst>
  <p:sldIdLst>
    <p:sldId id="537" r:id="rId3"/>
    <p:sldId id="287" r:id="rId4"/>
    <p:sldId id="288" r:id="rId5"/>
    <p:sldId id="556" r:id="rId6"/>
    <p:sldId id="557" r:id="rId7"/>
    <p:sldId id="558" r:id="rId8"/>
    <p:sldId id="559" r:id="rId9"/>
    <p:sldId id="555" r:id="rId10"/>
    <p:sldId id="296" r:id="rId11"/>
    <p:sldId id="536" r:id="rId12"/>
    <p:sldId id="560" r:id="rId13"/>
    <p:sldId id="542" r:id="rId14"/>
    <p:sldId id="377" r:id="rId15"/>
    <p:sldId id="378" r:id="rId16"/>
    <p:sldId id="379" r:id="rId17"/>
    <p:sldId id="380" r:id="rId18"/>
    <p:sldId id="341" r:id="rId19"/>
    <p:sldId id="342" r:id="rId20"/>
    <p:sldId id="343" r:id="rId21"/>
    <p:sldId id="294" r:id="rId22"/>
    <p:sldId id="339" r:id="rId23"/>
    <p:sldId id="334" r:id="rId24"/>
    <p:sldId id="493" r:id="rId25"/>
    <p:sldId id="527" r:id="rId26"/>
    <p:sldId id="526" r:id="rId27"/>
    <p:sldId id="337" r:id="rId28"/>
    <p:sldId id="338" r:id="rId29"/>
    <p:sldId id="432" r:id="rId30"/>
    <p:sldId id="552" r:id="rId31"/>
    <p:sldId id="336" r:id="rId32"/>
    <p:sldId id="405" r:id="rId33"/>
    <p:sldId id="402" r:id="rId34"/>
    <p:sldId id="403" r:id="rId35"/>
    <p:sldId id="546" r:id="rId36"/>
    <p:sldId id="547" r:id="rId37"/>
    <p:sldId id="548" r:id="rId38"/>
    <p:sldId id="528" r:id="rId39"/>
    <p:sldId id="499" r:id="rId40"/>
    <p:sldId id="495" r:id="rId41"/>
    <p:sldId id="497" r:id="rId42"/>
    <p:sldId id="335" r:id="rId43"/>
    <p:sldId id="539" r:id="rId44"/>
    <p:sldId id="553" r:id="rId45"/>
    <p:sldId id="554" r:id="rId46"/>
    <p:sldId id="538" r:id="rId47"/>
    <p:sldId id="500" r:id="rId48"/>
  </p:sldIdLst>
  <p:sldSz cx="9144000" cy="6858000" type="screen4x3"/>
  <p:notesSz cx="6799263" cy="9929813"/>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rarökosystem" id="{C2F3A435-3A92-4D22-93EE-A6CAA78A6D72}">
          <p14:sldIdLst>
            <p14:sldId id="537"/>
            <p14:sldId id="287"/>
            <p14:sldId id="288"/>
            <p14:sldId id="556"/>
            <p14:sldId id="557"/>
            <p14:sldId id="558"/>
            <p14:sldId id="559"/>
            <p14:sldId id="555"/>
            <p14:sldId id="296"/>
            <p14:sldId id="536"/>
            <p14:sldId id="560"/>
          </p14:sldIdLst>
        </p14:section>
        <p14:section name="Beispiele" id="{960518CB-19AF-4E1B-A3DC-057C9C6C16D0}">
          <p14:sldIdLst>
            <p14:sldId id="542"/>
            <p14:sldId id="377"/>
            <p14:sldId id="378"/>
            <p14:sldId id="379"/>
            <p14:sldId id="380"/>
            <p14:sldId id="341"/>
            <p14:sldId id="342"/>
            <p14:sldId id="343"/>
            <p14:sldId id="294"/>
            <p14:sldId id="339"/>
            <p14:sldId id="334"/>
            <p14:sldId id="493"/>
            <p14:sldId id="527"/>
            <p14:sldId id="526"/>
            <p14:sldId id="337"/>
            <p14:sldId id="338"/>
            <p14:sldId id="432"/>
            <p14:sldId id="552"/>
          </p14:sldIdLst>
        </p14:section>
        <p14:section name="Agroforst - Braun - Götsch" id="{5D8BA1E6-E04B-4A17-93B3-4793A65101AF}">
          <p14:sldIdLst>
            <p14:sldId id="336"/>
            <p14:sldId id="405"/>
            <p14:sldId id="402"/>
            <p14:sldId id="403"/>
          </p14:sldIdLst>
        </p14:section>
        <p14:section name="Agrarökosysteme modellieren" id="{586E352A-E255-4D69-8F1A-87354AC501DD}">
          <p14:sldIdLst>
            <p14:sldId id="546"/>
            <p14:sldId id="547"/>
            <p14:sldId id="548"/>
            <p14:sldId id="528"/>
            <p14:sldId id="499"/>
            <p14:sldId id="495"/>
            <p14:sldId id="497"/>
          </p14:sldIdLst>
        </p14:section>
        <p14:section name="Schwerpunkte und Lösungen" id="{118E7DFD-0A27-4D69-962F-11CFBD49B1F3}">
          <p14:sldIdLst>
            <p14:sldId id="335"/>
            <p14:sldId id="539"/>
            <p14:sldId id="553"/>
            <p14:sldId id="554"/>
            <p14:sldId id="538"/>
            <p14:sldId id="50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a:srgbClr val="FFFFFF"/>
    <a:srgbClr val="36990F"/>
    <a:srgbClr val="04A458"/>
    <a:srgbClr val="FF5050"/>
    <a:srgbClr val="F6882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31" autoAdjust="0"/>
    <p:restoredTop sz="90866" autoAdjust="0"/>
  </p:normalViewPr>
  <p:slideViewPr>
    <p:cSldViewPr snapToGrid="0" snapToObjects="1">
      <p:cViewPr>
        <p:scale>
          <a:sx n="80" d="100"/>
          <a:sy n="80" d="100"/>
        </p:scale>
        <p:origin x="-1291" y="-58"/>
      </p:cViewPr>
      <p:guideLst>
        <p:guide orient="horz" pos="2386"/>
        <p:guide pos="2880"/>
      </p:guideLst>
    </p:cSldViewPr>
  </p:slideViewPr>
  <p:outlineViewPr>
    <p:cViewPr>
      <p:scale>
        <a:sx n="33" d="100"/>
        <a:sy n="33" d="100"/>
      </p:scale>
      <p:origin x="0" y="7354"/>
    </p:cViewPr>
    <p:sldLst>
      <p:sld r:id="rId1" collapse="1"/>
    </p:sldLst>
  </p:outlineViewPr>
  <p:notesTextViewPr>
    <p:cViewPr>
      <p:scale>
        <a:sx n="1" d="1"/>
        <a:sy n="1" d="1"/>
      </p:scale>
      <p:origin x="0" y="0"/>
    </p:cViewPr>
  </p:notesTextViewPr>
  <p:sorterViewPr>
    <p:cViewPr>
      <p:scale>
        <a:sx n="70" d="100"/>
        <a:sy n="70" d="100"/>
      </p:scale>
      <p:origin x="0" y="173"/>
    </p:cViewPr>
  </p:sorterViewPr>
  <p:notesViewPr>
    <p:cSldViewPr snapToGrid="0" snapToObjects="1">
      <p:cViewPr>
        <p:scale>
          <a:sx n="70" d="100"/>
          <a:sy n="70" d="100"/>
        </p:scale>
        <p:origin x="-2971" y="-58"/>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1275" y="0"/>
            <a:ext cx="2946400" cy="496888"/>
          </a:xfrm>
          <a:prstGeom prst="rect">
            <a:avLst/>
          </a:prstGeom>
        </p:spPr>
        <p:txBody>
          <a:bodyPr vert="horz" lIns="91440" tIns="45720" rIns="91440" bIns="45720" rtlCol="0"/>
          <a:lstStyle>
            <a:lvl1pPr algn="r">
              <a:defRPr sz="1200"/>
            </a:lvl1pPr>
          </a:lstStyle>
          <a:p>
            <a:fld id="{271A2B0F-30B6-4A34-9C8D-15D2508994C3}" type="datetimeFigureOut">
              <a:rPr lang="de-DE" smtClean="0"/>
              <a:t>26.11.2017</a:t>
            </a:fld>
            <a:endParaRPr lang="de-DE"/>
          </a:p>
        </p:txBody>
      </p:sp>
      <p:sp>
        <p:nvSpPr>
          <p:cNvPr id="4" name="Fußzeilenplatzhalter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1275" y="9431338"/>
            <a:ext cx="2946400" cy="496887"/>
          </a:xfrm>
          <a:prstGeom prst="rect">
            <a:avLst/>
          </a:prstGeom>
        </p:spPr>
        <p:txBody>
          <a:bodyPr vert="horz" lIns="91440" tIns="45720" rIns="91440" bIns="45720" rtlCol="0" anchor="b"/>
          <a:lstStyle>
            <a:lvl1pPr algn="r">
              <a:defRPr sz="1200"/>
            </a:lvl1pPr>
          </a:lstStyle>
          <a:p>
            <a:fld id="{80588066-F285-485B-88FE-2654BDFA39E4}" type="slidenum">
              <a:rPr lang="de-DE" smtClean="0"/>
              <a:t>‹Nr.›</a:t>
            </a:fld>
            <a:endParaRPr lang="de-DE"/>
          </a:p>
        </p:txBody>
      </p:sp>
    </p:spTree>
    <p:extLst>
      <p:ext uri="{BB962C8B-B14F-4D97-AF65-F5344CB8AC3E}">
        <p14:creationId xmlns:p14="http://schemas.microsoft.com/office/powerpoint/2010/main" val="608240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4"/>
            <a:ext cx="2946347" cy="496490"/>
          </a:xfrm>
          <a:prstGeom prst="rect">
            <a:avLst/>
          </a:prstGeom>
        </p:spPr>
        <p:txBody>
          <a:bodyPr vert="horz" lIns="91424" tIns="45712" rIns="91424" bIns="45712" rtlCol="0"/>
          <a:lstStyle>
            <a:lvl1pPr algn="l">
              <a:defRPr sz="1200"/>
            </a:lvl1pPr>
          </a:lstStyle>
          <a:p>
            <a:endParaRPr lang="de-DE"/>
          </a:p>
        </p:txBody>
      </p:sp>
      <p:sp>
        <p:nvSpPr>
          <p:cNvPr id="3" name="Datumsplatzhalter 2"/>
          <p:cNvSpPr>
            <a:spLocks noGrp="1"/>
          </p:cNvSpPr>
          <p:nvPr>
            <p:ph type="dt" idx="1"/>
          </p:nvPr>
        </p:nvSpPr>
        <p:spPr>
          <a:xfrm>
            <a:off x="3851345" y="4"/>
            <a:ext cx="2946347" cy="496490"/>
          </a:xfrm>
          <a:prstGeom prst="rect">
            <a:avLst/>
          </a:prstGeom>
        </p:spPr>
        <p:txBody>
          <a:bodyPr vert="horz" lIns="91424" tIns="45712" rIns="91424" bIns="45712" rtlCol="0"/>
          <a:lstStyle>
            <a:lvl1pPr algn="r">
              <a:defRPr sz="1200"/>
            </a:lvl1pPr>
          </a:lstStyle>
          <a:p>
            <a:fld id="{CDE68EF5-B598-4080-9807-B2A7DFA28FF7}" type="datetimeFigureOut">
              <a:rPr lang="de-DE" smtClean="0"/>
              <a:t>26.11.2017</a:t>
            </a:fld>
            <a:endParaRPr lang="de-DE"/>
          </a:p>
        </p:txBody>
      </p:sp>
      <p:sp>
        <p:nvSpPr>
          <p:cNvPr id="4" name="Folienbildplatzhalter 3"/>
          <p:cNvSpPr>
            <a:spLocks noGrp="1" noRot="1" noChangeAspect="1"/>
          </p:cNvSpPr>
          <p:nvPr>
            <p:ph type="sldImg" idx="2"/>
          </p:nvPr>
        </p:nvSpPr>
        <p:spPr>
          <a:xfrm>
            <a:off x="-1588" y="558800"/>
            <a:ext cx="6802438" cy="5102225"/>
          </a:xfrm>
          <a:prstGeom prst="rect">
            <a:avLst/>
          </a:prstGeom>
          <a:noFill/>
          <a:ln w="12700">
            <a:solidFill>
              <a:prstClr val="black"/>
            </a:solidFill>
          </a:ln>
        </p:spPr>
        <p:txBody>
          <a:bodyPr vert="horz" lIns="91424" tIns="45712" rIns="91424" bIns="45712" rtlCol="0" anchor="ctr"/>
          <a:lstStyle/>
          <a:p>
            <a:endParaRPr lang="de-DE"/>
          </a:p>
        </p:txBody>
      </p:sp>
      <p:sp>
        <p:nvSpPr>
          <p:cNvPr id="5" name="Notizenplatzhalter 4"/>
          <p:cNvSpPr>
            <a:spLocks noGrp="1"/>
          </p:cNvSpPr>
          <p:nvPr>
            <p:ph type="body" sz="quarter" idx="3"/>
          </p:nvPr>
        </p:nvSpPr>
        <p:spPr>
          <a:xfrm>
            <a:off x="679927" y="5867400"/>
            <a:ext cx="5439410" cy="3317676"/>
          </a:xfrm>
          <a:prstGeom prst="rect">
            <a:avLst/>
          </a:prstGeom>
        </p:spPr>
        <p:txBody>
          <a:bodyPr vert="horz" lIns="91424" tIns="45712" rIns="91424" bIns="45712"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3" y="9431603"/>
            <a:ext cx="2946347" cy="496490"/>
          </a:xfrm>
          <a:prstGeom prst="rect">
            <a:avLst/>
          </a:prstGeom>
        </p:spPr>
        <p:txBody>
          <a:bodyPr vert="horz" lIns="91424" tIns="45712" rIns="91424" bIns="45712" rtlCol="0" anchor="b"/>
          <a:lstStyle>
            <a:lvl1pPr algn="l">
              <a:defRPr sz="1200"/>
            </a:lvl1pPr>
          </a:lstStyle>
          <a:p>
            <a:endParaRPr lang="de-DE"/>
          </a:p>
        </p:txBody>
      </p:sp>
      <p:sp>
        <p:nvSpPr>
          <p:cNvPr id="7" name="Foliennummernplatzhalter 6"/>
          <p:cNvSpPr>
            <a:spLocks noGrp="1"/>
          </p:cNvSpPr>
          <p:nvPr>
            <p:ph type="sldNum" sz="quarter" idx="5"/>
          </p:nvPr>
        </p:nvSpPr>
        <p:spPr>
          <a:xfrm>
            <a:off x="3851345" y="9431603"/>
            <a:ext cx="2946347" cy="496490"/>
          </a:xfrm>
          <a:prstGeom prst="rect">
            <a:avLst/>
          </a:prstGeom>
        </p:spPr>
        <p:txBody>
          <a:bodyPr vert="horz" lIns="91424" tIns="45712" rIns="91424" bIns="45712" rtlCol="0" anchor="b"/>
          <a:lstStyle>
            <a:lvl1pPr algn="r">
              <a:defRPr sz="1200"/>
            </a:lvl1pPr>
          </a:lstStyle>
          <a:p>
            <a:fld id="{5BE48F11-1B43-4553-AED6-8FD2380AC340}" type="slidenum">
              <a:rPr lang="de-DE" smtClean="0"/>
              <a:t>‹Nr.›</a:t>
            </a:fld>
            <a:endParaRPr lang="de-DE"/>
          </a:p>
        </p:txBody>
      </p:sp>
    </p:spTree>
    <p:extLst>
      <p:ext uri="{BB962C8B-B14F-4D97-AF65-F5344CB8AC3E}">
        <p14:creationId xmlns:p14="http://schemas.microsoft.com/office/powerpoint/2010/main" val="298095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1</a:t>
            </a:fld>
            <a:endParaRPr lang="de-DE"/>
          </a:p>
        </p:txBody>
      </p:sp>
    </p:spTree>
    <p:extLst>
      <p:ext uri="{BB962C8B-B14F-4D97-AF65-F5344CB8AC3E}">
        <p14:creationId xmlns:p14="http://schemas.microsoft.com/office/powerpoint/2010/main" val="1500344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6"/>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defTabSz="921142" eaLnBrk="0" hangingPunct="0">
              <a:defRPr sz="1200">
                <a:solidFill>
                  <a:schemeClr val="tx1"/>
                </a:solidFill>
                <a:latin typeface="Times New Roman" pitchFamily="18" charset="0"/>
                <a:cs typeface="Arial" charset="0"/>
              </a:defRPr>
            </a:lvl1pPr>
            <a:lvl2pPr marL="749728" indent="-288356" defTabSz="921142" eaLnBrk="0" hangingPunct="0">
              <a:defRPr sz="1200">
                <a:solidFill>
                  <a:schemeClr val="tx1"/>
                </a:solidFill>
                <a:latin typeface="Times New Roman" pitchFamily="18" charset="0"/>
                <a:cs typeface="Arial" charset="0"/>
              </a:defRPr>
            </a:lvl2pPr>
            <a:lvl3pPr marL="1153429" indent="-230686" defTabSz="921142" eaLnBrk="0" hangingPunct="0">
              <a:defRPr sz="1200">
                <a:solidFill>
                  <a:schemeClr val="tx1"/>
                </a:solidFill>
                <a:latin typeface="Times New Roman" pitchFamily="18" charset="0"/>
                <a:cs typeface="Arial" charset="0"/>
              </a:defRPr>
            </a:lvl3pPr>
            <a:lvl4pPr marL="1614800" indent="-230686" defTabSz="921142" eaLnBrk="0" hangingPunct="0">
              <a:defRPr sz="1200">
                <a:solidFill>
                  <a:schemeClr val="tx1"/>
                </a:solidFill>
                <a:latin typeface="Times New Roman" pitchFamily="18" charset="0"/>
                <a:cs typeface="Arial" charset="0"/>
              </a:defRPr>
            </a:lvl4pPr>
            <a:lvl5pPr marL="2076171" indent="-230686" defTabSz="921142" eaLnBrk="0" hangingPunct="0">
              <a:defRPr sz="1200">
                <a:solidFill>
                  <a:schemeClr val="tx1"/>
                </a:solidFill>
                <a:latin typeface="Times New Roman" pitchFamily="18" charset="0"/>
                <a:cs typeface="Arial" charset="0"/>
              </a:defRPr>
            </a:lvl5pPr>
            <a:lvl6pPr marL="2537543" indent="-230686" defTabSz="921142" eaLnBrk="0" fontAlgn="base" hangingPunct="0">
              <a:spcBef>
                <a:spcPct val="0"/>
              </a:spcBef>
              <a:spcAft>
                <a:spcPct val="0"/>
              </a:spcAft>
              <a:defRPr sz="1200">
                <a:solidFill>
                  <a:schemeClr val="tx1"/>
                </a:solidFill>
                <a:latin typeface="Times New Roman" pitchFamily="18" charset="0"/>
                <a:cs typeface="Arial" charset="0"/>
              </a:defRPr>
            </a:lvl6pPr>
            <a:lvl7pPr marL="2998915" indent="-230686" defTabSz="921142" eaLnBrk="0" fontAlgn="base" hangingPunct="0">
              <a:spcBef>
                <a:spcPct val="0"/>
              </a:spcBef>
              <a:spcAft>
                <a:spcPct val="0"/>
              </a:spcAft>
              <a:defRPr sz="1200">
                <a:solidFill>
                  <a:schemeClr val="tx1"/>
                </a:solidFill>
                <a:latin typeface="Times New Roman" pitchFamily="18" charset="0"/>
                <a:cs typeface="Arial" charset="0"/>
              </a:defRPr>
            </a:lvl7pPr>
            <a:lvl8pPr marL="3460287" indent="-230686" defTabSz="921142" eaLnBrk="0" fontAlgn="base" hangingPunct="0">
              <a:spcBef>
                <a:spcPct val="0"/>
              </a:spcBef>
              <a:spcAft>
                <a:spcPct val="0"/>
              </a:spcAft>
              <a:defRPr sz="1200">
                <a:solidFill>
                  <a:schemeClr val="tx1"/>
                </a:solidFill>
                <a:latin typeface="Times New Roman" pitchFamily="18" charset="0"/>
                <a:cs typeface="Arial" charset="0"/>
              </a:defRPr>
            </a:lvl8pPr>
            <a:lvl9pPr marL="3921658" indent="-230686" defTabSz="92114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10</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4738" y="862013"/>
            <a:ext cx="4649787" cy="3489325"/>
          </a:xfrm>
          <a:ln/>
        </p:spPr>
      </p:sp>
      <p:sp>
        <p:nvSpPr>
          <p:cNvPr id="11268" name="Rectangle 3"/>
          <p:cNvSpPr>
            <a:spLocks noGrp="1" noChangeArrowheads="1"/>
          </p:cNvSpPr>
          <p:nvPr>
            <p:ph type="body" idx="1"/>
          </p:nvPr>
        </p:nvSpPr>
        <p:spPr>
          <a:xfrm>
            <a:off x="907749" y="4720183"/>
            <a:ext cx="4983770" cy="4181142"/>
          </a:xfrm>
          <a:noFill/>
        </p:spPr>
        <p:txBody>
          <a:bodyPr/>
          <a:lstStyle/>
          <a:p>
            <a:pPr defTabSz="914240">
              <a:defRPr/>
            </a:pPr>
            <a:r>
              <a:rPr lang="de-CH" b="1" dirty="0" smtClean="0"/>
              <a:t>Beispiele</a:t>
            </a:r>
          </a:p>
          <a:p>
            <a:r>
              <a:rPr lang="de-CH" dirty="0" smtClean="0"/>
              <a:t>Wo sind die </a:t>
            </a:r>
            <a:r>
              <a:rPr lang="de-CH" b="1" dirty="0" smtClean="0"/>
              <a:t>zunehmenden Systeme</a:t>
            </a:r>
            <a:r>
              <a:rPr lang="de-CH" dirty="0" smtClean="0"/>
              <a:t>, in denen – wie in der Evolution – der Aufbau den Abbau überwiegt?</a:t>
            </a:r>
            <a:endParaRPr lang="de-DE" dirty="0" smtClean="0"/>
          </a:p>
          <a:p>
            <a:r>
              <a:rPr lang="de-CH" dirty="0" smtClean="0"/>
              <a:t>Wo gelingen bereits gute, wachsende Erträge und (Wieder)-Aufbau des Bodens?</a:t>
            </a:r>
            <a:endParaRPr lang="de-DE" dirty="0" smtClean="0"/>
          </a:p>
          <a:p>
            <a:r>
              <a:rPr lang="de-CH" b="1" dirty="0" smtClean="0"/>
              <a:t>Wo finden wir eine</a:t>
            </a:r>
            <a:r>
              <a:rPr lang="de-CH" dirty="0" smtClean="0"/>
              <a:t> </a:t>
            </a:r>
            <a:r>
              <a:rPr lang="de-CH" b="1" dirty="0" smtClean="0"/>
              <a:t>positive Boden- und Biomasse-Bilanz</a:t>
            </a:r>
            <a:r>
              <a:rPr lang="de-CH" dirty="0" smtClean="0"/>
              <a:t>? </a:t>
            </a:r>
            <a:endParaRPr lang="de-DE" dirty="0" smtClean="0"/>
          </a:p>
          <a:p>
            <a:r>
              <a:rPr lang="de-CH" dirty="0" smtClean="0"/>
              <a:t>Dazu werden Beispiele natürlicher Ökosysteme gesucht und spannende Ansätze aus dem Spektrum traditioneller und innovativer, konventioneller und (agrar-) ökologischer Anbaupraktiken.</a:t>
            </a:r>
            <a:endParaRPr lang="de-DE"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a:ln/>
        </p:spPr>
      </p:sp>
      <p:sp>
        <p:nvSpPr>
          <p:cNvPr id="81923" name="Notizenplatzhalter 2"/>
          <p:cNvSpPr>
            <a:spLocks noGrp="1"/>
          </p:cNvSpPr>
          <p:nvPr>
            <p:ph type="body" idx="1"/>
          </p:nvPr>
        </p:nvSpPr>
        <p:spPr>
          <a:noFill/>
        </p:spPr>
        <p:txBody>
          <a:bodyPr/>
          <a:lstStyle/>
          <a:p>
            <a:endParaRPr lang="de-DE" altLang="de-DE" smtClean="0"/>
          </a:p>
        </p:txBody>
      </p:sp>
      <p:sp>
        <p:nvSpPr>
          <p:cNvPr id="81924" name="Foliennummernplatzhalter 3"/>
          <p:cNvSpPr>
            <a:spLocks noGrp="1"/>
          </p:cNvSpPr>
          <p:nvPr>
            <p:ph type="sldNum" sz="quarter" idx="5"/>
          </p:nvPr>
        </p:nvSpPr>
        <p:spPr>
          <a:xfrm>
            <a:off x="3850589" y="9431180"/>
            <a:ext cx="2947089" cy="497046"/>
          </a:xfrm>
          <a:prstGeom prst="rect">
            <a:avLst/>
          </a:prstGeom>
          <a:noFill/>
        </p:spPr>
        <p:txBody>
          <a:bodyPr lIns="91436" tIns="45717" rIns="91436" bIns="45717"/>
          <a:lstStyle>
            <a:lvl1pPr defTabSz="922283" eaLnBrk="0" hangingPunct="0">
              <a:defRPr>
                <a:solidFill>
                  <a:schemeClr val="bg1"/>
                </a:solidFill>
                <a:latin typeface="Arial" charset="0"/>
              </a:defRPr>
            </a:lvl1pPr>
            <a:lvl2pPr marL="742905" indent="-285733" defTabSz="922283" eaLnBrk="0" hangingPunct="0">
              <a:defRPr>
                <a:solidFill>
                  <a:schemeClr val="bg1"/>
                </a:solidFill>
                <a:latin typeface="Arial" charset="0"/>
              </a:defRPr>
            </a:lvl2pPr>
            <a:lvl3pPr marL="1142933" indent="-228587" defTabSz="922283" eaLnBrk="0" hangingPunct="0">
              <a:defRPr>
                <a:solidFill>
                  <a:schemeClr val="bg1"/>
                </a:solidFill>
                <a:latin typeface="Arial" charset="0"/>
              </a:defRPr>
            </a:lvl3pPr>
            <a:lvl4pPr marL="1600105" indent="-228587" defTabSz="922283" eaLnBrk="0" hangingPunct="0">
              <a:defRPr>
                <a:solidFill>
                  <a:schemeClr val="bg1"/>
                </a:solidFill>
                <a:latin typeface="Arial" charset="0"/>
              </a:defRPr>
            </a:lvl4pPr>
            <a:lvl5pPr marL="2057280" indent="-228587" defTabSz="922283" eaLnBrk="0" hangingPunct="0">
              <a:defRPr>
                <a:solidFill>
                  <a:schemeClr val="bg1"/>
                </a:solidFill>
                <a:latin typeface="Arial" charset="0"/>
              </a:defRPr>
            </a:lvl5pPr>
            <a:lvl6pPr marL="2514451" indent="-228587" defTabSz="922283" eaLnBrk="0" fontAlgn="base" hangingPunct="0">
              <a:spcBef>
                <a:spcPct val="0"/>
              </a:spcBef>
              <a:spcAft>
                <a:spcPct val="0"/>
              </a:spcAft>
              <a:defRPr>
                <a:solidFill>
                  <a:schemeClr val="bg1"/>
                </a:solidFill>
                <a:latin typeface="Arial" charset="0"/>
              </a:defRPr>
            </a:lvl6pPr>
            <a:lvl7pPr marL="2971625" indent="-228587" defTabSz="922283" eaLnBrk="0" fontAlgn="base" hangingPunct="0">
              <a:spcBef>
                <a:spcPct val="0"/>
              </a:spcBef>
              <a:spcAft>
                <a:spcPct val="0"/>
              </a:spcAft>
              <a:defRPr>
                <a:solidFill>
                  <a:schemeClr val="bg1"/>
                </a:solidFill>
                <a:latin typeface="Arial" charset="0"/>
              </a:defRPr>
            </a:lvl7pPr>
            <a:lvl8pPr marL="3428799" indent="-228587" defTabSz="922283" eaLnBrk="0" fontAlgn="base" hangingPunct="0">
              <a:spcBef>
                <a:spcPct val="0"/>
              </a:spcBef>
              <a:spcAft>
                <a:spcPct val="0"/>
              </a:spcAft>
              <a:defRPr>
                <a:solidFill>
                  <a:schemeClr val="bg1"/>
                </a:solidFill>
                <a:latin typeface="Arial" charset="0"/>
              </a:defRPr>
            </a:lvl8pPr>
            <a:lvl9pPr marL="3885971" indent="-228587" defTabSz="922283" eaLnBrk="0" fontAlgn="base" hangingPunct="0">
              <a:spcBef>
                <a:spcPct val="0"/>
              </a:spcBef>
              <a:spcAft>
                <a:spcPct val="0"/>
              </a:spcAft>
              <a:defRPr>
                <a:solidFill>
                  <a:schemeClr val="bg1"/>
                </a:solidFill>
                <a:latin typeface="Arial" charset="0"/>
              </a:defRPr>
            </a:lvl9pPr>
          </a:lstStyle>
          <a:p>
            <a:pPr eaLnBrk="1" hangingPunct="1"/>
            <a:fld id="{86D20A23-2C21-4787-8947-E355C22C2092}" type="slidenum">
              <a:rPr lang="de-DE" altLang="de-DE" smtClean="0">
                <a:solidFill>
                  <a:schemeClr val="tx1"/>
                </a:solidFill>
              </a:rPr>
              <a:pPr eaLnBrk="1" hangingPunct="1"/>
              <a:t>12</a:t>
            </a:fld>
            <a:endParaRPr lang="de-DE" altLang="de-DE" smtClean="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xfrm>
            <a:off x="0" y="603250"/>
            <a:ext cx="6799263" cy="5100638"/>
          </a:xfrm>
          <a:ln/>
        </p:spPr>
      </p:sp>
      <p:sp>
        <p:nvSpPr>
          <p:cNvPr id="87043" name="Notizenplatzhalter 2"/>
          <p:cNvSpPr>
            <a:spLocks noGrp="1"/>
          </p:cNvSpPr>
          <p:nvPr>
            <p:ph type="body" idx="1"/>
          </p:nvPr>
        </p:nvSpPr>
        <p:spPr>
          <a:noFill/>
        </p:spPr>
        <p:txBody>
          <a:bodyPr/>
          <a:lstStyle/>
          <a:p>
            <a:endParaRPr lang="de-CH" altLang="de-DE" smtClean="0"/>
          </a:p>
        </p:txBody>
      </p:sp>
      <p:sp>
        <p:nvSpPr>
          <p:cNvPr id="87044" name="Foliennummernplatzhalter 3"/>
          <p:cNvSpPr>
            <a:spLocks noGrp="1"/>
          </p:cNvSpPr>
          <p:nvPr>
            <p:ph type="sldNum" sz="quarter" idx="5"/>
          </p:nvPr>
        </p:nvSpPr>
        <p:spPr>
          <a:xfrm>
            <a:off x="3850590" y="9431181"/>
            <a:ext cx="2947089" cy="497045"/>
          </a:xfrm>
          <a:prstGeom prst="rect">
            <a:avLst/>
          </a:prstGeom>
          <a:noFill/>
        </p:spPr>
        <p:txBody>
          <a:bodyPr lIns="91436" tIns="45717" rIns="91436" bIns="45717"/>
          <a:lstStyle>
            <a:lvl1pPr defTabSz="922283" eaLnBrk="0" hangingPunct="0">
              <a:defRPr>
                <a:solidFill>
                  <a:schemeClr val="bg1"/>
                </a:solidFill>
                <a:latin typeface="Arial" charset="0"/>
              </a:defRPr>
            </a:lvl1pPr>
            <a:lvl2pPr marL="742905" indent="-285733" defTabSz="922283" eaLnBrk="0" hangingPunct="0">
              <a:defRPr>
                <a:solidFill>
                  <a:schemeClr val="bg1"/>
                </a:solidFill>
                <a:latin typeface="Arial" charset="0"/>
              </a:defRPr>
            </a:lvl2pPr>
            <a:lvl3pPr marL="1142933" indent="-228587" defTabSz="922283" eaLnBrk="0" hangingPunct="0">
              <a:defRPr>
                <a:solidFill>
                  <a:schemeClr val="bg1"/>
                </a:solidFill>
                <a:latin typeface="Arial" charset="0"/>
              </a:defRPr>
            </a:lvl3pPr>
            <a:lvl4pPr marL="1600105" indent="-228587" defTabSz="922283" eaLnBrk="0" hangingPunct="0">
              <a:defRPr>
                <a:solidFill>
                  <a:schemeClr val="bg1"/>
                </a:solidFill>
                <a:latin typeface="Arial" charset="0"/>
              </a:defRPr>
            </a:lvl4pPr>
            <a:lvl5pPr marL="2057280" indent="-228587" defTabSz="922283" eaLnBrk="0" hangingPunct="0">
              <a:defRPr>
                <a:solidFill>
                  <a:schemeClr val="bg1"/>
                </a:solidFill>
                <a:latin typeface="Arial" charset="0"/>
              </a:defRPr>
            </a:lvl5pPr>
            <a:lvl6pPr marL="2514451" indent="-228587" defTabSz="922283" eaLnBrk="0" fontAlgn="base" hangingPunct="0">
              <a:spcBef>
                <a:spcPct val="0"/>
              </a:spcBef>
              <a:spcAft>
                <a:spcPct val="0"/>
              </a:spcAft>
              <a:defRPr>
                <a:solidFill>
                  <a:schemeClr val="bg1"/>
                </a:solidFill>
                <a:latin typeface="Arial" charset="0"/>
              </a:defRPr>
            </a:lvl6pPr>
            <a:lvl7pPr marL="2971625" indent="-228587" defTabSz="922283" eaLnBrk="0" fontAlgn="base" hangingPunct="0">
              <a:spcBef>
                <a:spcPct val="0"/>
              </a:spcBef>
              <a:spcAft>
                <a:spcPct val="0"/>
              </a:spcAft>
              <a:defRPr>
                <a:solidFill>
                  <a:schemeClr val="bg1"/>
                </a:solidFill>
                <a:latin typeface="Arial" charset="0"/>
              </a:defRPr>
            </a:lvl7pPr>
            <a:lvl8pPr marL="3428799" indent="-228587" defTabSz="922283" eaLnBrk="0" fontAlgn="base" hangingPunct="0">
              <a:spcBef>
                <a:spcPct val="0"/>
              </a:spcBef>
              <a:spcAft>
                <a:spcPct val="0"/>
              </a:spcAft>
              <a:defRPr>
                <a:solidFill>
                  <a:schemeClr val="bg1"/>
                </a:solidFill>
                <a:latin typeface="Arial" charset="0"/>
              </a:defRPr>
            </a:lvl8pPr>
            <a:lvl9pPr marL="3885971" indent="-228587" defTabSz="922283" eaLnBrk="0" fontAlgn="base" hangingPunct="0">
              <a:spcBef>
                <a:spcPct val="0"/>
              </a:spcBef>
              <a:spcAft>
                <a:spcPct val="0"/>
              </a:spcAft>
              <a:defRPr>
                <a:solidFill>
                  <a:schemeClr val="bg1"/>
                </a:solidFill>
                <a:latin typeface="Arial" charset="0"/>
              </a:defRPr>
            </a:lvl9pPr>
          </a:lstStyle>
          <a:p>
            <a:pPr eaLnBrk="1" hangingPunct="1"/>
            <a:fld id="{890D969F-FCB4-48B4-8BF0-C628565A2464}" type="slidenum">
              <a:rPr lang="de-DE" altLang="de-DE" smtClean="0">
                <a:solidFill>
                  <a:schemeClr val="tx1"/>
                </a:solidFill>
              </a:rPr>
              <a:pPr eaLnBrk="1" hangingPunct="1"/>
              <a:t>13</a:t>
            </a:fld>
            <a:endParaRPr lang="de-DE" altLang="de-DE" smtClean="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14</a:t>
            </a:fld>
            <a:endParaRPr lang="de-DE"/>
          </a:p>
        </p:txBody>
      </p:sp>
    </p:spTree>
    <p:extLst>
      <p:ext uri="{BB962C8B-B14F-4D97-AF65-F5344CB8AC3E}">
        <p14:creationId xmlns:p14="http://schemas.microsoft.com/office/powerpoint/2010/main" val="3466051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15</a:t>
            </a:fld>
            <a:endParaRPr lang="de-DE"/>
          </a:p>
        </p:txBody>
      </p:sp>
    </p:spTree>
    <p:extLst>
      <p:ext uri="{BB962C8B-B14F-4D97-AF65-F5344CB8AC3E}">
        <p14:creationId xmlns:p14="http://schemas.microsoft.com/office/powerpoint/2010/main" val="3051571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16</a:t>
            </a:fld>
            <a:endParaRPr lang="de-DE"/>
          </a:p>
        </p:txBody>
      </p:sp>
    </p:spTree>
    <p:extLst>
      <p:ext uri="{BB962C8B-B14F-4D97-AF65-F5344CB8AC3E}">
        <p14:creationId xmlns:p14="http://schemas.microsoft.com/office/powerpoint/2010/main" val="319569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016678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466162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74378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r>
              <a:rPr lang="de-DE" dirty="0" smtClean="0"/>
              <a:t>Im selben Loch die </a:t>
            </a:r>
            <a:r>
              <a:rPr lang="de-DE" b="1" dirty="0" smtClean="0"/>
              <a:t>Bodenprofile bei verschiedener Anbauweise</a:t>
            </a:r>
            <a:r>
              <a:rPr lang="de-DE" dirty="0" smtClean="0"/>
              <a:t>:</a:t>
            </a:r>
          </a:p>
          <a:p>
            <a:r>
              <a:rPr lang="de-DE" dirty="0" smtClean="0"/>
              <a:t>Links:</a:t>
            </a:r>
            <a:r>
              <a:rPr lang="de-DE" baseline="0" dirty="0" smtClean="0"/>
              <a:t> Eco-Dyn-Betrieb Wenz, </a:t>
            </a:r>
            <a:r>
              <a:rPr lang="de-DE" baseline="0" dirty="0" err="1" smtClean="0"/>
              <a:t>Ottenheim</a:t>
            </a:r>
            <a:r>
              <a:rPr lang="de-DE" baseline="0" dirty="0" smtClean="0"/>
              <a:t> bei Lahr (D) - Rechts: Ein konventioneller Nachbar </a:t>
            </a:r>
            <a:endParaRPr lang="de-DE" dirty="0" smtClean="0"/>
          </a:p>
          <a:p>
            <a:r>
              <a:rPr lang="de-DE" dirty="0" smtClean="0"/>
              <a:t>30 Jahren früher - nach 10 Jahren intensivem konventionellen Maisanbau – sah  der Boden bei Bauer Wenz so aus wie auf</a:t>
            </a:r>
            <a:r>
              <a:rPr lang="de-DE" baseline="0" dirty="0" smtClean="0"/>
              <a:t> dem Bild rechts</a:t>
            </a:r>
          </a:p>
          <a:p>
            <a:r>
              <a:rPr lang="de-DE" baseline="0" dirty="0" smtClean="0"/>
              <a:t>30 cm Humusaufbau in 30 Jahren</a:t>
            </a:r>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20</a:t>
            </a:fld>
            <a:endParaRPr lang="de-DE"/>
          </a:p>
        </p:txBody>
      </p:sp>
    </p:spTree>
    <p:extLst>
      <p:ext uri="{BB962C8B-B14F-4D97-AF65-F5344CB8AC3E}">
        <p14:creationId xmlns:p14="http://schemas.microsoft.com/office/powerpoint/2010/main" val="219412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r>
              <a:rPr lang="de-CH" b="1" dirty="0"/>
              <a:t>Problemstellung</a:t>
            </a:r>
            <a:endParaRPr lang="de-DE" b="1" dirty="0"/>
          </a:p>
          <a:p>
            <a:r>
              <a:rPr lang="de-CH" dirty="0"/>
              <a:t>Seit dem Jahr </a:t>
            </a:r>
            <a:r>
              <a:rPr lang="de-CH" i="1" dirty="0"/>
              <a:t>Internationalen Jahr des Bodens</a:t>
            </a:r>
            <a:r>
              <a:rPr lang="de-CH" dirty="0"/>
              <a:t> </a:t>
            </a:r>
            <a:r>
              <a:rPr lang="de-CH" i="1" dirty="0"/>
              <a:t>2015 </a:t>
            </a:r>
            <a:r>
              <a:rPr lang="de-CH" dirty="0"/>
              <a:t>wird das dramatische </a:t>
            </a:r>
            <a:r>
              <a:rPr lang="de-CH" b="1" dirty="0"/>
              <a:t>Schwinden fruchtbarer Böden</a:t>
            </a:r>
            <a:r>
              <a:rPr lang="de-CH" dirty="0"/>
              <a:t> in der Öffentlichkeit breit diskutiert. Eng verbunden damit ist das kaum beachtete Schrumpfen der Gesamtmenge aller Lebewesen, aller lebenden Substanz. Dieser </a:t>
            </a:r>
            <a:r>
              <a:rPr lang="de-CH" b="1" dirty="0"/>
              <a:t>Abbau der Biomasse</a:t>
            </a:r>
            <a:r>
              <a:rPr lang="de-CH" dirty="0"/>
              <a:t> entspricht der durch den Abbau ausgelösten Zunahme biogener – aus Lebensprozessen stammender – Treibhausgase.</a:t>
            </a:r>
            <a:endParaRPr lang="de-DE" dirty="0"/>
          </a:p>
          <a:p>
            <a:r>
              <a:rPr lang="de-CH" b="1" dirty="0"/>
              <a:t>Trend ist heute: Boden und Biomasse nehmen weltweit rasant ab</a:t>
            </a:r>
            <a:r>
              <a:rPr lang="de-CH" dirty="0"/>
              <a:t>. </a:t>
            </a:r>
            <a:endParaRPr lang="de-DE" dirty="0"/>
          </a:p>
          <a:p>
            <a:r>
              <a:rPr lang="de-CH" dirty="0"/>
              <a:t>Das war nicht immer so. Abgesehen von gelegentlichen Katastrophen überwiegt in der Evolution der Aufbau den Abbau. So hat sich das Leben ja auf der Erde erst ausgebreitet. Und dabei auch noch große Vorräte an fossilen Ressourcen angelegt.</a:t>
            </a:r>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2</a:t>
            </a:fld>
            <a:endParaRPr lang="de-DE"/>
          </a:p>
        </p:txBody>
      </p:sp>
    </p:spTree>
    <p:extLst>
      <p:ext uri="{BB962C8B-B14F-4D97-AF65-F5344CB8AC3E}">
        <p14:creationId xmlns:p14="http://schemas.microsoft.com/office/powerpoint/2010/main" val="2382214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21</a:t>
            </a:fld>
            <a:endParaRPr lang="de-DE"/>
          </a:p>
        </p:txBody>
      </p:sp>
    </p:spTree>
    <p:extLst>
      <p:ext uri="{BB962C8B-B14F-4D97-AF65-F5344CB8AC3E}">
        <p14:creationId xmlns:p14="http://schemas.microsoft.com/office/powerpoint/2010/main" val="4103781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22</a:t>
            </a:fld>
            <a:endParaRPr lang="de-DE"/>
          </a:p>
        </p:txBody>
      </p:sp>
    </p:spTree>
    <p:extLst>
      <p:ext uri="{BB962C8B-B14F-4D97-AF65-F5344CB8AC3E}">
        <p14:creationId xmlns:p14="http://schemas.microsoft.com/office/powerpoint/2010/main" val="1080713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23</a:t>
            </a:fld>
            <a:endParaRPr lang="de-DE"/>
          </a:p>
        </p:txBody>
      </p:sp>
    </p:spTree>
    <p:extLst>
      <p:ext uri="{BB962C8B-B14F-4D97-AF65-F5344CB8AC3E}">
        <p14:creationId xmlns:p14="http://schemas.microsoft.com/office/powerpoint/2010/main" val="2460588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24</a:t>
            </a:fld>
            <a:endParaRPr lang="de-DE"/>
          </a:p>
        </p:txBody>
      </p:sp>
    </p:spTree>
    <p:extLst>
      <p:ext uri="{BB962C8B-B14F-4D97-AF65-F5344CB8AC3E}">
        <p14:creationId xmlns:p14="http://schemas.microsoft.com/office/powerpoint/2010/main" val="3491130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25</a:t>
            </a:fld>
            <a:endParaRPr lang="de-DE"/>
          </a:p>
        </p:txBody>
      </p:sp>
    </p:spTree>
    <p:extLst>
      <p:ext uri="{BB962C8B-B14F-4D97-AF65-F5344CB8AC3E}">
        <p14:creationId xmlns:p14="http://schemas.microsoft.com/office/powerpoint/2010/main" val="1079003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26</a:t>
            </a:fld>
            <a:endParaRPr lang="de-DE"/>
          </a:p>
        </p:txBody>
      </p:sp>
    </p:spTree>
    <p:extLst>
      <p:ext uri="{BB962C8B-B14F-4D97-AF65-F5344CB8AC3E}">
        <p14:creationId xmlns:p14="http://schemas.microsoft.com/office/powerpoint/2010/main" val="2074010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27</a:t>
            </a:fld>
            <a:endParaRPr lang="de-DE"/>
          </a:p>
        </p:txBody>
      </p:sp>
    </p:spTree>
    <p:extLst>
      <p:ext uri="{BB962C8B-B14F-4D97-AF65-F5344CB8AC3E}">
        <p14:creationId xmlns:p14="http://schemas.microsoft.com/office/powerpoint/2010/main" val="2585832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28</a:t>
            </a:fld>
            <a:endParaRPr lang="de-DE"/>
          </a:p>
        </p:txBody>
      </p:sp>
    </p:spTree>
    <p:extLst>
      <p:ext uri="{BB962C8B-B14F-4D97-AF65-F5344CB8AC3E}">
        <p14:creationId xmlns:p14="http://schemas.microsoft.com/office/powerpoint/2010/main" val="648810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r>
              <a:rPr lang="de-DE" b="1" dirty="0"/>
              <a:t>Fruchtfolge auf dem Hof Braun</a:t>
            </a:r>
          </a:p>
          <a:p>
            <a:endParaRPr lang="de-DE" b="1" dirty="0"/>
          </a:p>
          <a:p>
            <a:r>
              <a:rPr lang="de-DE" b="1" dirty="0"/>
              <a:t>Hauptfrucht, Untersaaten und Zwischenfrüchte ergänzen sich in ihren Funktionen und ergeben einen dichten Bewuchs mit großer Blattfläche über das ganze Jahr. </a:t>
            </a:r>
            <a:endParaRPr lang="de-DE" dirty="0"/>
          </a:p>
          <a:p>
            <a:endParaRPr lang="de-DE" dirty="0"/>
          </a:p>
          <a:p>
            <a:r>
              <a:rPr lang="de-DE" dirty="0"/>
              <a:t>Die </a:t>
            </a:r>
            <a:r>
              <a:rPr lang="de-DE" b="1" dirty="0"/>
              <a:t>Fruchtfolge auf dem Hof Braun</a:t>
            </a:r>
            <a:r>
              <a:rPr lang="de-DE" dirty="0"/>
              <a:t> beginnt mit dem </a:t>
            </a:r>
            <a:r>
              <a:rPr lang="de-DE" b="1" dirty="0"/>
              <a:t>2-jährigem</a:t>
            </a:r>
            <a:r>
              <a:rPr lang="de-DE" dirty="0"/>
              <a:t> Anbau einer </a:t>
            </a:r>
            <a:r>
              <a:rPr lang="de-DE" b="1" dirty="0"/>
              <a:t>vielfältige Kleegras-Kräuter-Mischung</a:t>
            </a:r>
            <a:r>
              <a:rPr lang="de-DE" dirty="0"/>
              <a:t> für die Fütterung. </a:t>
            </a:r>
          </a:p>
          <a:p>
            <a:r>
              <a:rPr lang="de-DE" dirty="0"/>
              <a:t>Die klassische Kleegras-Mischung wurde </a:t>
            </a:r>
            <a:r>
              <a:rPr lang="de-DE" b="1" dirty="0"/>
              <a:t>um vielfältige und</a:t>
            </a:r>
            <a:r>
              <a:rPr lang="de-DE" dirty="0"/>
              <a:t> </a:t>
            </a:r>
            <a:r>
              <a:rPr lang="de-DE" b="1" dirty="0"/>
              <a:t>tiefwurzelnde Kräuter</a:t>
            </a:r>
            <a:r>
              <a:rPr lang="de-DE" dirty="0"/>
              <a:t> ergänzt. Die </a:t>
            </a:r>
            <a:r>
              <a:rPr lang="de-DE" b="1" dirty="0"/>
              <a:t>Luzerne</a:t>
            </a:r>
            <a:r>
              <a:rPr lang="de-DE" dirty="0"/>
              <a:t> liefert dabei die wichtigste Schwefel-haltige essentielle Aminosäure </a:t>
            </a:r>
            <a:r>
              <a:rPr lang="de-DE" b="1" i="1" dirty="0"/>
              <a:t>Methionin</a:t>
            </a:r>
            <a:r>
              <a:rPr lang="de-DE" i="1" dirty="0"/>
              <a:t>, </a:t>
            </a:r>
            <a:r>
              <a:rPr lang="de-DE" dirty="0"/>
              <a:t>pro Hektar 4x so viel wie Soja. </a:t>
            </a:r>
          </a:p>
          <a:p>
            <a:r>
              <a:rPr lang="de-DE" dirty="0"/>
              <a:t>Mit dem </a:t>
            </a:r>
            <a:r>
              <a:rPr lang="de-DE" b="1" dirty="0"/>
              <a:t>Sommergetreide</a:t>
            </a:r>
            <a:r>
              <a:rPr lang="de-DE" dirty="0"/>
              <a:t> (Hafer oder Futtergemenge) wird im Frühjahr eine </a:t>
            </a:r>
            <a:r>
              <a:rPr lang="de-DE" b="1" dirty="0"/>
              <a:t>Mischung</a:t>
            </a:r>
            <a:r>
              <a:rPr lang="de-DE" dirty="0"/>
              <a:t> von Leindotter, Gelb-Klee, Weiß-Klee, Bockshorn-Klee, Hornschuh-Klee und Weidelgras ausgebracht. Diese </a:t>
            </a:r>
            <a:r>
              <a:rPr lang="de-DE" b="1" dirty="0"/>
              <a:t>Untersaat</a:t>
            </a:r>
            <a:r>
              <a:rPr lang="de-DE" dirty="0"/>
              <a:t> wächst nach der Ernte des Getreides durch und bleibt </a:t>
            </a:r>
            <a:r>
              <a:rPr lang="de-DE" b="1" dirty="0"/>
              <a:t>als Zwischenfrucht</a:t>
            </a:r>
            <a:r>
              <a:rPr lang="de-DE" dirty="0"/>
              <a:t> bis zum Herbst stehen.</a:t>
            </a:r>
          </a:p>
          <a:p>
            <a:r>
              <a:rPr lang="de-DE" b="1" dirty="0"/>
              <a:t>Wintergetreide</a:t>
            </a:r>
            <a:r>
              <a:rPr lang="de-DE" dirty="0"/>
              <a:t> (Weizen oder Roggen) wird dann im Herbst mit der </a:t>
            </a:r>
            <a:r>
              <a:rPr lang="de-DE" b="1" dirty="0"/>
              <a:t>Kleegras-Kräuter-Mischung als Untersaat</a:t>
            </a:r>
            <a:r>
              <a:rPr lang="de-DE" dirty="0"/>
              <a:t> ausgesät. Auch hier wächst nach der Ernte der Hauptfrucht die </a:t>
            </a:r>
            <a:r>
              <a:rPr lang="de-DE" b="1" dirty="0"/>
              <a:t>Untersaat</a:t>
            </a:r>
            <a:r>
              <a:rPr lang="de-DE" dirty="0"/>
              <a:t> durch und bleibt noch 1 ½  Jahre als </a:t>
            </a:r>
            <a:r>
              <a:rPr lang="de-DE" b="1" dirty="0"/>
              <a:t>Futtermischung</a:t>
            </a:r>
            <a:r>
              <a:rPr lang="de-DE" dirty="0"/>
              <a:t> stehen. </a:t>
            </a:r>
          </a:p>
          <a:p>
            <a:r>
              <a:rPr lang="de-DE" dirty="0"/>
              <a:t>Danach kommt in der gleichen Zusammensetzung </a:t>
            </a:r>
            <a:r>
              <a:rPr lang="de-DE" b="1" dirty="0"/>
              <a:t>nochmal Sommergetreide und Wintergetreide. </a:t>
            </a:r>
            <a:r>
              <a:rPr lang="de-DE" dirty="0"/>
              <a:t>Im</a:t>
            </a:r>
            <a:r>
              <a:rPr lang="de-DE" b="1" dirty="0"/>
              <a:t> </a:t>
            </a:r>
            <a:r>
              <a:rPr lang="de-DE" dirty="0"/>
              <a:t>Wintergetreide wächst die Kleegras-Kräuter-Mischung schon als Untersaat mit und bleibt dann noch 2 ½ Jahre stehen. So beginnt damit schon wieder der nächste 7-Jahreszyklus.</a:t>
            </a:r>
          </a:p>
          <a:p>
            <a:r>
              <a:rPr lang="de-DE" dirty="0"/>
              <a:t>Während der beiden langen Kleegras-Phasen wird nur geerntet (Getreide und Grasschnitt). Der Boden wird nicht bearbeitet: </a:t>
            </a:r>
            <a:r>
              <a:rPr lang="de-DE" b="1" dirty="0"/>
              <a:t>Bodenruhe</a:t>
            </a:r>
            <a:r>
              <a:rPr lang="de-DE" dirty="0"/>
              <a:t>.</a:t>
            </a:r>
          </a:p>
        </p:txBody>
      </p:sp>
      <p:sp>
        <p:nvSpPr>
          <p:cNvPr id="4" name="Foliennummernplatzhalter 3"/>
          <p:cNvSpPr>
            <a:spLocks noGrp="1"/>
          </p:cNvSpPr>
          <p:nvPr>
            <p:ph type="sldNum" sz="quarter" idx="10"/>
          </p:nvPr>
        </p:nvSpPr>
        <p:spPr/>
        <p:txBody>
          <a:bodyPr/>
          <a:lstStyle/>
          <a:p>
            <a:fld id="{5BE48F11-1B43-4553-AED6-8FD2380AC340}" type="slidenum">
              <a:rPr lang="de-DE" smtClean="0"/>
              <a:t>29</a:t>
            </a:fld>
            <a:endParaRPr lang="de-DE"/>
          </a:p>
        </p:txBody>
      </p:sp>
    </p:spTree>
    <p:extLst>
      <p:ext uri="{BB962C8B-B14F-4D97-AF65-F5344CB8AC3E}">
        <p14:creationId xmlns:p14="http://schemas.microsoft.com/office/powerpoint/2010/main" val="3930839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pPr marL="0" indent="0" rtl="0" eaLnBrk="1" latinLnBrk="0" hangingPunct="1">
              <a:buNone/>
            </a:pPr>
            <a:endParaRPr lang="de-DE" sz="1200" dirty="0" smtClean="0">
              <a:effectLst/>
            </a:endParaRPr>
          </a:p>
        </p:txBody>
      </p:sp>
      <p:sp>
        <p:nvSpPr>
          <p:cNvPr id="4" name="Foliennummernplatzhalter 3"/>
          <p:cNvSpPr>
            <a:spLocks noGrp="1"/>
          </p:cNvSpPr>
          <p:nvPr>
            <p:ph type="sldNum" sz="quarter" idx="10"/>
          </p:nvPr>
        </p:nvSpPr>
        <p:spPr/>
        <p:txBody>
          <a:bodyPr/>
          <a:lstStyle/>
          <a:p>
            <a:fld id="{5BE48F11-1B43-4553-AED6-8FD2380AC340}" type="slidenum">
              <a:rPr lang="de-DE" smtClean="0"/>
              <a:t>30</a:t>
            </a:fld>
            <a:endParaRPr lang="de-DE"/>
          </a:p>
        </p:txBody>
      </p:sp>
    </p:spTree>
    <p:extLst>
      <p:ext uri="{BB962C8B-B14F-4D97-AF65-F5344CB8AC3E}">
        <p14:creationId xmlns:p14="http://schemas.microsoft.com/office/powerpoint/2010/main" val="329950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r>
              <a:rPr lang="de-CH" b="1" dirty="0"/>
              <a:t>Lösungsansätze</a:t>
            </a:r>
            <a:endParaRPr lang="de-DE" b="1" dirty="0"/>
          </a:p>
          <a:p>
            <a:r>
              <a:rPr lang="de-CH" dirty="0"/>
              <a:t>Wie kann man den </a:t>
            </a:r>
            <a:r>
              <a:rPr lang="de-CH" b="1" dirty="0"/>
              <a:t>Trend wenden</a:t>
            </a:r>
            <a:r>
              <a:rPr lang="de-CH" dirty="0"/>
              <a:t>? </a:t>
            </a:r>
            <a:endParaRPr lang="de-DE" dirty="0"/>
          </a:p>
          <a:p>
            <a:r>
              <a:rPr lang="de-CH" dirty="0"/>
              <a:t>Wo sind die </a:t>
            </a:r>
            <a:r>
              <a:rPr lang="de-CH" b="1" dirty="0"/>
              <a:t>zunehmenden Systeme</a:t>
            </a:r>
            <a:r>
              <a:rPr lang="de-CH" dirty="0"/>
              <a:t>, in denen – wie in der Evolution – der Aufbau den Abbau überwiegt?</a:t>
            </a:r>
            <a:endParaRPr lang="de-DE" dirty="0"/>
          </a:p>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3</a:t>
            </a:fld>
            <a:endParaRPr lang="de-DE"/>
          </a:p>
        </p:txBody>
      </p:sp>
    </p:spTree>
    <p:extLst>
      <p:ext uri="{BB962C8B-B14F-4D97-AF65-F5344CB8AC3E}">
        <p14:creationId xmlns:p14="http://schemas.microsoft.com/office/powerpoint/2010/main" val="2239951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31</a:t>
            </a:fld>
            <a:endParaRPr lang="de-DE"/>
          </a:p>
        </p:txBody>
      </p:sp>
    </p:spTree>
    <p:extLst>
      <p:ext uri="{BB962C8B-B14F-4D97-AF65-F5344CB8AC3E}">
        <p14:creationId xmlns:p14="http://schemas.microsoft.com/office/powerpoint/2010/main" val="1861829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32</a:t>
            </a:fld>
            <a:endParaRPr lang="de-DE"/>
          </a:p>
        </p:txBody>
      </p:sp>
    </p:spTree>
    <p:extLst>
      <p:ext uri="{BB962C8B-B14F-4D97-AF65-F5344CB8AC3E}">
        <p14:creationId xmlns:p14="http://schemas.microsoft.com/office/powerpoint/2010/main" val="2187130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33</a:t>
            </a:fld>
            <a:endParaRPr lang="de-DE"/>
          </a:p>
        </p:txBody>
      </p:sp>
    </p:spTree>
    <p:extLst>
      <p:ext uri="{BB962C8B-B14F-4D97-AF65-F5344CB8AC3E}">
        <p14:creationId xmlns:p14="http://schemas.microsoft.com/office/powerpoint/2010/main" val="2964574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6"/>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defTabSz="921142" eaLnBrk="0" hangingPunct="0">
              <a:defRPr sz="1200">
                <a:solidFill>
                  <a:schemeClr val="tx1"/>
                </a:solidFill>
                <a:latin typeface="Times New Roman" pitchFamily="18" charset="0"/>
                <a:cs typeface="Arial" charset="0"/>
              </a:defRPr>
            </a:lvl1pPr>
            <a:lvl2pPr marL="749728" indent="-288356" defTabSz="921142" eaLnBrk="0" hangingPunct="0">
              <a:defRPr sz="1200">
                <a:solidFill>
                  <a:schemeClr val="tx1"/>
                </a:solidFill>
                <a:latin typeface="Times New Roman" pitchFamily="18" charset="0"/>
                <a:cs typeface="Arial" charset="0"/>
              </a:defRPr>
            </a:lvl2pPr>
            <a:lvl3pPr marL="1153429" indent="-230686" defTabSz="921142" eaLnBrk="0" hangingPunct="0">
              <a:defRPr sz="1200">
                <a:solidFill>
                  <a:schemeClr val="tx1"/>
                </a:solidFill>
                <a:latin typeface="Times New Roman" pitchFamily="18" charset="0"/>
                <a:cs typeface="Arial" charset="0"/>
              </a:defRPr>
            </a:lvl3pPr>
            <a:lvl4pPr marL="1614800" indent="-230686" defTabSz="921142" eaLnBrk="0" hangingPunct="0">
              <a:defRPr sz="1200">
                <a:solidFill>
                  <a:schemeClr val="tx1"/>
                </a:solidFill>
                <a:latin typeface="Times New Roman" pitchFamily="18" charset="0"/>
                <a:cs typeface="Arial" charset="0"/>
              </a:defRPr>
            </a:lvl4pPr>
            <a:lvl5pPr marL="2076171" indent="-230686" defTabSz="921142" eaLnBrk="0" hangingPunct="0">
              <a:defRPr sz="1200">
                <a:solidFill>
                  <a:schemeClr val="tx1"/>
                </a:solidFill>
                <a:latin typeface="Times New Roman" pitchFamily="18" charset="0"/>
                <a:cs typeface="Arial" charset="0"/>
              </a:defRPr>
            </a:lvl5pPr>
            <a:lvl6pPr marL="2537543" indent="-230686" defTabSz="921142" eaLnBrk="0" fontAlgn="base" hangingPunct="0">
              <a:spcBef>
                <a:spcPct val="0"/>
              </a:spcBef>
              <a:spcAft>
                <a:spcPct val="0"/>
              </a:spcAft>
              <a:defRPr sz="1200">
                <a:solidFill>
                  <a:schemeClr val="tx1"/>
                </a:solidFill>
                <a:latin typeface="Times New Roman" pitchFamily="18" charset="0"/>
                <a:cs typeface="Arial" charset="0"/>
              </a:defRPr>
            </a:lvl6pPr>
            <a:lvl7pPr marL="2998915" indent="-230686" defTabSz="921142" eaLnBrk="0" fontAlgn="base" hangingPunct="0">
              <a:spcBef>
                <a:spcPct val="0"/>
              </a:spcBef>
              <a:spcAft>
                <a:spcPct val="0"/>
              </a:spcAft>
              <a:defRPr sz="1200">
                <a:solidFill>
                  <a:schemeClr val="tx1"/>
                </a:solidFill>
                <a:latin typeface="Times New Roman" pitchFamily="18" charset="0"/>
                <a:cs typeface="Arial" charset="0"/>
              </a:defRPr>
            </a:lvl7pPr>
            <a:lvl8pPr marL="3460287" indent="-230686" defTabSz="921142" eaLnBrk="0" fontAlgn="base" hangingPunct="0">
              <a:spcBef>
                <a:spcPct val="0"/>
              </a:spcBef>
              <a:spcAft>
                <a:spcPct val="0"/>
              </a:spcAft>
              <a:defRPr sz="1200">
                <a:solidFill>
                  <a:schemeClr val="tx1"/>
                </a:solidFill>
                <a:latin typeface="Times New Roman" pitchFamily="18" charset="0"/>
                <a:cs typeface="Arial" charset="0"/>
              </a:defRPr>
            </a:lvl8pPr>
            <a:lvl9pPr marL="3921658" indent="-230686" defTabSz="92114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34</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4738" y="862013"/>
            <a:ext cx="4649787" cy="3489325"/>
          </a:xfrm>
          <a:ln/>
        </p:spPr>
      </p:sp>
      <p:sp>
        <p:nvSpPr>
          <p:cNvPr id="11268" name="Rectangle 3"/>
          <p:cNvSpPr>
            <a:spLocks noGrp="1" noChangeArrowheads="1"/>
          </p:cNvSpPr>
          <p:nvPr>
            <p:ph type="body" idx="1"/>
          </p:nvPr>
        </p:nvSpPr>
        <p:spPr>
          <a:xfrm>
            <a:off x="907749" y="4720183"/>
            <a:ext cx="4983770" cy="4181142"/>
          </a:xfrm>
          <a:noFill/>
        </p:spPr>
        <p:txBody>
          <a:bodyPr/>
          <a:lstStyle/>
          <a:p>
            <a:pPr eaLnBrk="1" hangingPunct="1"/>
            <a:endParaRPr lang="de-DE" altLang="de-DE"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6"/>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defTabSz="921142" eaLnBrk="0" hangingPunct="0">
              <a:defRPr sz="1200">
                <a:solidFill>
                  <a:schemeClr val="tx1"/>
                </a:solidFill>
                <a:latin typeface="Times New Roman" pitchFamily="18" charset="0"/>
                <a:cs typeface="Arial" charset="0"/>
              </a:defRPr>
            </a:lvl1pPr>
            <a:lvl2pPr marL="749728" indent="-288356" defTabSz="921142" eaLnBrk="0" hangingPunct="0">
              <a:defRPr sz="1200">
                <a:solidFill>
                  <a:schemeClr val="tx1"/>
                </a:solidFill>
                <a:latin typeface="Times New Roman" pitchFamily="18" charset="0"/>
                <a:cs typeface="Arial" charset="0"/>
              </a:defRPr>
            </a:lvl2pPr>
            <a:lvl3pPr marL="1153429" indent="-230686" defTabSz="921142" eaLnBrk="0" hangingPunct="0">
              <a:defRPr sz="1200">
                <a:solidFill>
                  <a:schemeClr val="tx1"/>
                </a:solidFill>
                <a:latin typeface="Times New Roman" pitchFamily="18" charset="0"/>
                <a:cs typeface="Arial" charset="0"/>
              </a:defRPr>
            </a:lvl3pPr>
            <a:lvl4pPr marL="1614800" indent="-230686" defTabSz="921142" eaLnBrk="0" hangingPunct="0">
              <a:defRPr sz="1200">
                <a:solidFill>
                  <a:schemeClr val="tx1"/>
                </a:solidFill>
                <a:latin typeface="Times New Roman" pitchFamily="18" charset="0"/>
                <a:cs typeface="Arial" charset="0"/>
              </a:defRPr>
            </a:lvl4pPr>
            <a:lvl5pPr marL="2076171" indent="-230686" defTabSz="921142" eaLnBrk="0" hangingPunct="0">
              <a:defRPr sz="1200">
                <a:solidFill>
                  <a:schemeClr val="tx1"/>
                </a:solidFill>
                <a:latin typeface="Times New Roman" pitchFamily="18" charset="0"/>
                <a:cs typeface="Arial" charset="0"/>
              </a:defRPr>
            </a:lvl5pPr>
            <a:lvl6pPr marL="2537543" indent="-230686" defTabSz="921142" eaLnBrk="0" fontAlgn="base" hangingPunct="0">
              <a:spcBef>
                <a:spcPct val="0"/>
              </a:spcBef>
              <a:spcAft>
                <a:spcPct val="0"/>
              </a:spcAft>
              <a:defRPr sz="1200">
                <a:solidFill>
                  <a:schemeClr val="tx1"/>
                </a:solidFill>
                <a:latin typeface="Times New Roman" pitchFamily="18" charset="0"/>
                <a:cs typeface="Arial" charset="0"/>
              </a:defRPr>
            </a:lvl6pPr>
            <a:lvl7pPr marL="2998915" indent="-230686" defTabSz="921142" eaLnBrk="0" fontAlgn="base" hangingPunct="0">
              <a:spcBef>
                <a:spcPct val="0"/>
              </a:spcBef>
              <a:spcAft>
                <a:spcPct val="0"/>
              </a:spcAft>
              <a:defRPr sz="1200">
                <a:solidFill>
                  <a:schemeClr val="tx1"/>
                </a:solidFill>
                <a:latin typeface="Times New Roman" pitchFamily="18" charset="0"/>
                <a:cs typeface="Arial" charset="0"/>
              </a:defRPr>
            </a:lvl7pPr>
            <a:lvl8pPr marL="3460287" indent="-230686" defTabSz="921142" eaLnBrk="0" fontAlgn="base" hangingPunct="0">
              <a:spcBef>
                <a:spcPct val="0"/>
              </a:spcBef>
              <a:spcAft>
                <a:spcPct val="0"/>
              </a:spcAft>
              <a:defRPr sz="1200">
                <a:solidFill>
                  <a:schemeClr val="tx1"/>
                </a:solidFill>
                <a:latin typeface="Times New Roman" pitchFamily="18" charset="0"/>
                <a:cs typeface="Arial" charset="0"/>
              </a:defRPr>
            </a:lvl8pPr>
            <a:lvl9pPr marL="3921658" indent="-230686" defTabSz="92114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35</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4738" y="862013"/>
            <a:ext cx="4649787" cy="3489325"/>
          </a:xfrm>
          <a:ln/>
        </p:spPr>
      </p:sp>
      <p:sp>
        <p:nvSpPr>
          <p:cNvPr id="11268" name="Rectangle 3"/>
          <p:cNvSpPr>
            <a:spLocks noGrp="1" noChangeArrowheads="1"/>
          </p:cNvSpPr>
          <p:nvPr>
            <p:ph type="body" idx="1"/>
          </p:nvPr>
        </p:nvSpPr>
        <p:spPr>
          <a:xfrm>
            <a:off x="907749" y="4720183"/>
            <a:ext cx="4983770" cy="4181142"/>
          </a:xfrm>
          <a:noFill/>
        </p:spPr>
        <p:txBody>
          <a:bodyPr/>
          <a:lstStyle/>
          <a:p>
            <a:pPr eaLnBrk="1" hangingPunct="1"/>
            <a:endParaRPr lang="de-DE" altLang="de-DE"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6"/>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defTabSz="921142" eaLnBrk="0" hangingPunct="0">
              <a:defRPr sz="1200">
                <a:solidFill>
                  <a:schemeClr val="tx1"/>
                </a:solidFill>
                <a:latin typeface="Times New Roman" pitchFamily="18" charset="0"/>
                <a:cs typeface="Arial" charset="0"/>
              </a:defRPr>
            </a:lvl1pPr>
            <a:lvl2pPr marL="749728" indent="-288356" defTabSz="921142" eaLnBrk="0" hangingPunct="0">
              <a:defRPr sz="1200">
                <a:solidFill>
                  <a:schemeClr val="tx1"/>
                </a:solidFill>
                <a:latin typeface="Times New Roman" pitchFamily="18" charset="0"/>
                <a:cs typeface="Arial" charset="0"/>
              </a:defRPr>
            </a:lvl2pPr>
            <a:lvl3pPr marL="1153429" indent="-230686" defTabSz="921142" eaLnBrk="0" hangingPunct="0">
              <a:defRPr sz="1200">
                <a:solidFill>
                  <a:schemeClr val="tx1"/>
                </a:solidFill>
                <a:latin typeface="Times New Roman" pitchFamily="18" charset="0"/>
                <a:cs typeface="Arial" charset="0"/>
              </a:defRPr>
            </a:lvl3pPr>
            <a:lvl4pPr marL="1614800" indent="-230686" defTabSz="921142" eaLnBrk="0" hangingPunct="0">
              <a:defRPr sz="1200">
                <a:solidFill>
                  <a:schemeClr val="tx1"/>
                </a:solidFill>
                <a:latin typeface="Times New Roman" pitchFamily="18" charset="0"/>
                <a:cs typeface="Arial" charset="0"/>
              </a:defRPr>
            </a:lvl4pPr>
            <a:lvl5pPr marL="2076171" indent="-230686" defTabSz="921142" eaLnBrk="0" hangingPunct="0">
              <a:defRPr sz="1200">
                <a:solidFill>
                  <a:schemeClr val="tx1"/>
                </a:solidFill>
                <a:latin typeface="Times New Roman" pitchFamily="18" charset="0"/>
                <a:cs typeface="Arial" charset="0"/>
              </a:defRPr>
            </a:lvl5pPr>
            <a:lvl6pPr marL="2537543" indent="-230686" defTabSz="921142" eaLnBrk="0" fontAlgn="base" hangingPunct="0">
              <a:spcBef>
                <a:spcPct val="0"/>
              </a:spcBef>
              <a:spcAft>
                <a:spcPct val="0"/>
              </a:spcAft>
              <a:defRPr sz="1200">
                <a:solidFill>
                  <a:schemeClr val="tx1"/>
                </a:solidFill>
                <a:latin typeface="Times New Roman" pitchFamily="18" charset="0"/>
                <a:cs typeface="Arial" charset="0"/>
              </a:defRPr>
            </a:lvl6pPr>
            <a:lvl7pPr marL="2998915" indent="-230686" defTabSz="921142" eaLnBrk="0" fontAlgn="base" hangingPunct="0">
              <a:spcBef>
                <a:spcPct val="0"/>
              </a:spcBef>
              <a:spcAft>
                <a:spcPct val="0"/>
              </a:spcAft>
              <a:defRPr sz="1200">
                <a:solidFill>
                  <a:schemeClr val="tx1"/>
                </a:solidFill>
                <a:latin typeface="Times New Roman" pitchFamily="18" charset="0"/>
                <a:cs typeface="Arial" charset="0"/>
              </a:defRPr>
            </a:lvl7pPr>
            <a:lvl8pPr marL="3460287" indent="-230686" defTabSz="921142" eaLnBrk="0" fontAlgn="base" hangingPunct="0">
              <a:spcBef>
                <a:spcPct val="0"/>
              </a:spcBef>
              <a:spcAft>
                <a:spcPct val="0"/>
              </a:spcAft>
              <a:defRPr sz="1200">
                <a:solidFill>
                  <a:schemeClr val="tx1"/>
                </a:solidFill>
                <a:latin typeface="Times New Roman" pitchFamily="18" charset="0"/>
                <a:cs typeface="Arial" charset="0"/>
              </a:defRPr>
            </a:lvl8pPr>
            <a:lvl9pPr marL="3921658" indent="-230686" defTabSz="92114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36</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4738" y="862013"/>
            <a:ext cx="4649787" cy="3489325"/>
          </a:xfrm>
          <a:ln/>
        </p:spPr>
      </p:sp>
      <p:sp>
        <p:nvSpPr>
          <p:cNvPr id="11268" name="Rectangle 3"/>
          <p:cNvSpPr>
            <a:spLocks noGrp="1" noChangeArrowheads="1"/>
          </p:cNvSpPr>
          <p:nvPr>
            <p:ph type="body" idx="1"/>
          </p:nvPr>
        </p:nvSpPr>
        <p:spPr>
          <a:xfrm>
            <a:off x="907749" y="4720183"/>
            <a:ext cx="4983770" cy="4181142"/>
          </a:xfrm>
          <a:noFill/>
        </p:spPr>
        <p:txBody>
          <a:bodyPr/>
          <a:lstStyle/>
          <a:p>
            <a:pPr eaLnBrk="1" hangingPunct="1"/>
            <a:endParaRPr lang="de-DE" altLang="de-DE"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37</a:t>
            </a:fld>
            <a:endParaRPr lang="de-DE"/>
          </a:p>
        </p:txBody>
      </p:sp>
    </p:spTree>
    <p:extLst>
      <p:ext uri="{BB962C8B-B14F-4D97-AF65-F5344CB8AC3E}">
        <p14:creationId xmlns:p14="http://schemas.microsoft.com/office/powerpoint/2010/main" val="2502671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38</a:t>
            </a:fld>
            <a:endParaRPr lang="de-DE"/>
          </a:p>
        </p:txBody>
      </p:sp>
    </p:spTree>
    <p:extLst>
      <p:ext uri="{BB962C8B-B14F-4D97-AF65-F5344CB8AC3E}">
        <p14:creationId xmlns:p14="http://schemas.microsoft.com/office/powerpoint/2010/main" val="197886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39</a:t>
            </a:fld>
            <a:endParaRPr lang="de-DE"/>
          </a:p>
        </p:txBody>
      </p:sp>
    </p:spTree>
    <p:extLst>
      <p:ext uri="{BB962C8B-B14F-4D97-AF65-F5344CB8AC3E}">
        <p14:creationId xmlns:p14="http://schemas.microsoft.com/office/powerpoint/2010/main" val="1853790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40</a:t>
            </a:fld>
            <a:endParaRPr lang="de-DE"/>
          </a:p>
        </p:txBody>
      </p:sp>
    </p:spTree>
    <p:extLst>
      <p:ext uri="{BB962C8B-B14F-4D97-AF65-F5344CB8AC3E}">
        <p14:creationId xmlns:p14="http://schemas.microsoft.com/office/powerpoint/2010/main" val="478634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4</a:t>
            </a:fld>
            <a:endParaRPr lang="de-DE"/>
          </a:p>
        </p:txBody>
      </p:sp>
    </p:spTree>
    <p:extLst>
      <p:ext uri="{BB962C8B-B14F-4D97-AF65-F5344CB8AC3E}">
        <p14:creationId xmlns:p14="http://schemas.microsoft.com/office/powerpoint/2010/main" val="1817867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41</a:t>
            </a:fld>
            <a:endParaRPr lang="de-DE"/>
          </a:p>
        </p:txBody>
      </p:sp>
    </p:spTree>
    <p:extLst>
      <p:ext uri="{BB962C8B-B14F-4D97-AF65-F5344CB8AC3E}">
        <p14:creationId xmlns:p14="http://schemas.microsoft.com/office/powerpoint/2010/main" val="2146012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4" name="Foliennummernplatzhalter 3"/>
          <p:cNvSpPr>
            <a:spLocks noGrp="1"/>
          </p:cNvSpPr>
          <p:nvPr>
            <p:ph type="sldNum" sz="quarter" idx="10"/>
          </p:nvPr>
        </p:nvSpPr>
        <p:spPr/>
        <p:txBody>
          <a:bodyPr/>
          <a:lstStyle/>
          <a:p>
            <a:fld id="{5BE48F11-1B43-4553-AED6-8FD2380AC340}" type="slidenum">
              <a:rPr lang="de-DE" smtClean="0"/>
              <a:t>42</a:t>
            </a:fld>
            <a:endParaRPr lang="de-DE"/>
          </a:p>
        </p:txBody>
      </p:sp>
      <p:sp>
        <p:nvSpPr>
          <p:cNvPr id="5" name="Notizenplatzhalter 4"/>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204280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43</a:t>
            </a:fld>
            <a:endParaRPr lang="de-DE"/>
          </a:p>
        </p:txBody>
      </p:sp>
    </p:spTree>
    <p:extLst>
      <p:ext uri="{BB962C8B-B14F-4D97-AF65-F5344CB8AC3E}">
        <p14:creationId xmlns:p14="http://schemas.microsoft.com/office/powerpoint/2010/main" val="3883344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44</a:t>
            </a:fld>
            <a:endParaRPr lang="de-DE"/>
          </a:p>
        </p:txBody>
      </p:sp>
    </p:spTree>
    <p:extLst>
      <p:ext uri="{BB962C8B-B14F-4D97-AF65-F5344CB8AC3E}">
        <p14:creationId xmlns:p14="http://schemas.microsoft.com/office/powerpoint/2010/main" val="3883344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558800"/>
            <a:ext cx="6799263" cy="5100638"/>
          </a:xfrm>
        </p:spPr>
      </p:sp>
      <p:sp>
        <p:nvSpPr>
          <p:cNvPr id="3" name="Notizenplatzhalter 2"/>
          <p:cNvSpPr>
            <a:spLocks noGrp="1"/>
          </p:cNvSpPr>
          <p:nvPr>
            <p:ph type="body" idx="1"/>
          </p:nvPr>
        </p:nvSpPr>
        <p:spPr>
          <a:xfrm>
            <a:off x="319673" y="5684008"/>
            <a:ext cx="6202679" cy="4244082"/>
          </a:xfrm>
        </p:spPr>
        <p:txBody>
          <a:bodyPr/>
          <a:lstStyle/>
          <a:p>
            <a:endParaRPr lang="de-DE" dirty="0"/>
          </a:p>
        </p:txBody>
      </p:sp>
      <p:sp>
        <p:nvSpPr>
          <p:cNvPr id="4" name="Foliennummernplatzhalter 3"/>
          <p:cNvSpPr>
            <a:spLocks noGrp="1"/>
          </p:cNvSpPr>
          <p:nvPr>
            <p:ph type="sldNum" sz="quarter" idx="10"/>
          </p:nvPr>
        </p:nvSpPr>
        <p:spPr/>
        <p:txBody>
          <a:bodyPr/>
          <a:lstStyle/>
          <a:p>
            <a:fld id="{5BE48F11-1B43-4553-AED6-8FD2380AC340}" type="slidenum">
              <a:rPr lang="de-DE" smtClean="0"/>
              <a:t>46</a:t>
            </a:fld>
            <a:endParaRPr lang="de-DE"/>
          </a:p>
        </p:txBody>
      </p:sp>
    </p:spTree>
    <p:extLst>
      <p:ext uri="{BB962C8B-B14F-4D97-AF65-F5344CB8AC3E}">
        <p14:creationId xmlns:p14="http://schemas.microsoft.com/office/powerpoint/2010/main" val="71953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5</a:t>
            </a:fld>
            <a:endParaRPr lang="de-DE"/>
          </a:p>
        </p:txBody>
      </p:sp>
    </p:spTree>
    <p:extLst>
      <p:ext uri="{BB962C8B-B14F-4D97-AF65-F5344CB8AC3E}">
        <p14:creationId xmlns:p14="http://schemas.microsoft.com/office/powerpoint/2010/main" val="181786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6</a:t>
            </a:fld>
            <a:endParaRPr lang="de-DE"/>
          </a:p>
        </p:txBody>
      </p:sp>
    </p:spTree>
    <p:extLst>
      <p:ext uri="{BB962C8B-B14F-4D97-AF65-F5344CB8AC3E}">
        <p14:creationId xmlns:p14="http://schemas.microsoft.com/office/powerpoint/2010/main" val="181786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7</a:t>
            </a:fld>
            <a:endParaRPr lang="de-DE"/>
          </a:p>
        </p:txBody>
      </p:sp>
    </p:spTree>
    <p:extLst>
      <p:ext uri="{BB962C8B-B14F-4D97-AF65-F5344CB8AC3E}">
        <p14:creationId xmlns:p14="http://schemas.microsoft.com/office/powerpoint/2010/main" val="181786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BE48F11-1B43-4553-AED6-8FD2380AC340}" type="slidenum">
              <a:rPr lang="de-DE" smtClean="0"/>
              <a:t>8</a:t>
            </a:fld>
            <a:endParaRPr lang="de-DE"/>
          </a:p>
        </p:txBody>
      </p:sp>
    </p:spTree>
    <p:extLst>
      <p:ext uri="{BB962C8B-B14F-4D97-AF65-F5344CB8AC3E}">
        <p14:creationId xmlns:p14="http://schemas.microsoft.com/office/powerpoint/2010/main" val="181786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3851096" y="9430766"/>
            <a:ext cx="2946562" cy="497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defTabSz="921142" eaLnBrk="0" hangingPunct="0">
              <a:defRPr sz="1200">
                <a:solidFill>
                  <a:schemeClr val="tx1"/>
                </a:solidFill>
                <a:latin typeface="Times New Roman" pitchFamily="18" charset="0"/>
                <a:cs typeface="Arial" charset="0"/>
              </a:defRPr>
            </a:lvl1pPr>
            <a:lvl2pPr marL="749728" indent="-288356" defTabSz="921142" eaLnBrk="0" hangingPunct="0">
              <a:defRPr sz="1200">
                <a:solidFill>
                  <a:schemeClr val="tx1"/>
                </a:solidFill>
                <a:latin typeface="Times New Roman" pitchFamily="18" charset="0"/>
                <a:cs typeface="Arial" charset="0"/>
              </a:defRPr>
            </a:lvl2pPr>
            <a:lvl3pPr marL="1153429" indent="-230686" defTabSz="921142" eaLnBrk="0" hangingPunct="0">
              <a:defRPr sz="1200">
                <a:solidFill>
                  <a:schemeClr val="tx1"/>
                </a:solidFill>
                <a:latin typeface="Times New Roman" pitchFamily="18" charset="0"/>
                <a:cs typeface="Arial" charset="0"/>
              </a:defRPr>
            </a:lvl3pPr>
            <a:lvl4pPr marL="1614800" indent="-230686" defTabSz="921142" eaLnBrk="0" hangingPunct="0">
              <a:defRPr sz="1200">
                <a:solidFill>
                  <a:schemeClr val="tx1"/>
                </a:solidFill>
                <a:latin typeface="Times New Roman" pitchFamily="18" charset="0"/>
                <a:cs typeface="Arial" charset="0"/>
              </a:defRPr>
            </a:lvl4pPr>
            <a:lvl5pPr marL="2076171" indent="-230686" defTabSz="921142" eaLnBrk="0" hangingPunct="0">
              <a:defRPr sz="1200">
                <a:solidFill>
                  <a:schemeClr val="tx1"/>
                </a:solidFill>
                <a:latin typeface="Times New Roman" pitchFamily="18" charset="0"/>
                <a:cs typeface="Arial" charset="0"/>
              </a:defRPr>
            </a:lvl5pPr>
            <a:lvl6pPr marL="2537543" indent="-230686" defTabSz="921142" eaLnBrk="0" fontAlgn="base" hangingPunct="0">
              <a:spcBef>
                <a:spcPct val="0"/>
              </a:spcBef>
              <a:spcAft>
                <a:spcPct val="0"/>
              </a:spcAft>
              <a:defRPr sz="1200">
                <a:solidFill>
                  <a:schemeClr val="tx1"/>
                </a:solidFill>
                <a:latin typeface="Times New Roman" pitchFamily="18" charset="0"/>
                <a:cs typeface="Arial" charset="0"/>
              </a:defRPr>
            </a:lvl6pPr>
            <a:lvl7pPr marL="2998915" indent="-230686" defTabSz="921142" eaLnBrk="0" fontAlgn="base" hangingPunct="0">
              <a:spcBef>
                <a:spcPct val="0"/>
              </a:spcBef>
              <a:spcAft>
                <a:spcPct val="0"/>
              </a:spcAft>
              <a:defRPr sz="1200">
                <a:solidFill>
                  <a:schemeClr val="tx1"/>
                </a:solidFill>
                <a:latin typeface="Times New Roman" pitchFamily="18" charset="0"/>
                <a:cs typeface="Arial" charset="0"/>
              </a:defRPr>
            </a:lvl7pPr>
            <a:lvl8pPr marL="3460287" indent="-230686" defTabSz="921142" eaLnBrk="0" fontAlgn="base" hangingPunct="0">
              <a:spcBef>
                <a:spcPct val="0"/>
              </a:spcBef>
              <a:spcAft>
                <a:spcPct val="0"/>
              </a:spcAft>
              <a:defRPr sz="1200">
                <a:solidFill>
                  <a:schemeClr val="tx1"/>
                </a:solidFill>
                <a:latin typeface="Times New Roman" pitchFamily="18" charset="0"/>
                <a:cs typeface="Arial" charset="0"/>
              </a:defRPr>
            </a:lvl8pPr>
            <a:lvl9pPr marL="3921658" indent="-230686" defTabSz="921142"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0B5430C6-5B2F-4E9F-AE0F-5E9948C56B2B}" type="slidenum">
              <a:rPr lang="de-DE" altLang="de-DE" sz="800">
                <a:latin typeface="Arial" charset="0"/>
              </a:rPr>
              <a:pPr eaLnBrk="1" hangingPunct="1"/>
              <a:t>9</a:t>
            </a:fld>
            <a:endParaRPr lang="de-DE" altLang="de-DE" sz="800">
              <a:latin typeface="Arial" charset="0"/>
            </a:endParaRPr>
          </a:p>
        </p:txBody>
      </p:sp>
      <p:sp>
        <p:nvSpPr>
          <p:cNvPr id="11267" name="Rectangle 2"/>
          <p:cNvSpPr>
            <a:spLocks noGrp="1" noRot="1" noChangeAspect="1" noChangeArrowheads="1" noTextEdit="1"/>
          </p:cNvSpPr>
          <p:nvPr>
            <p:ph type="sldImg"/>
          </p:nvPr>
        </p:nvSpPr>
        <p:spPr>
          <a:xfrm>
            <a:off x="1074738" y="862013"/>
            <a:ext cx="4649787" cy="3489325"/>
          </a:xfrm>
          <a:ln/>
        </p:spPr>
      </p:sp>
      <p:sp>
        <p:nvSpPr>
          <p:cNvPr id="11268" name="Rectangle 3"/>
          <p:cNvSpPr>
            <a:spLocks noGrp="1" noChangeArrowheads="1"/>
          </p:cNvSpPr>
          <p:nvPr>
            <p:ph type="body" idx="1"/>
          </p:nvPr>
        </p:nvSpPr>
        <p:spPr>
          <a:xfrm>
            <a:off x="907749" y="4720183"/>
            <a:ext cx="4983770" cy="4181142"/>
          </a:xfrm>
          <a:noFill/>
        </p:spPr>
        <p:txBody>
          <a:bodyPr/>
          <a:lstStyle/>
          <a:p>
            <a:pPr eaLnBrk="1" hangingPunct="1"/>
            <a:endParaRPr lang="de-DE" altLang="de-DE" dirty="0" smtClean="0"/>
          </a:p>
          <a:p>
            <a:pPr eaLnBrk="1" hangingPunct="1"/>
            <a:endParaRPr lang="de-DE" altLang="de-DE"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84F0ED0-6D0A-482F-B201-EA4730EDFE8C}" type="datetimeFigureOut">
              <a:rPr lang="de-DE" smtClean="0"/>
              <a:t>26.11.2017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14276664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84F0ED0-6D0A-482F-B201-EA4730EDFE8C}" type="datetimeFigureOut">
              <a:rPr lang="de-DE" smtClean="0"/>
              <a:t>26.11.2017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42348611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84F0ED0-6D0A-482F-B201-EA4730EDFE8C}" type="datetimeFigureOut">
              <a:rPr lang="de-DE" smtClean="0"/>
              <a:t>26.11.2017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26693249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6200" y="6444343"/>
            <a:ext cx="8980714" cy="312964"/>
          </a:xfrm>
        </p:spPr>
        <p:txBody>
          <a:bodyPr/>
          <a:lstStyle>
            <a:lvl1pPr>
              <a:defRPr sz="1800"/>
            </a:lvl1p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40148646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82856398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103942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00113" y="1608138"/>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557713" y="1608138"/>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4245970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875441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0" y="6194201"/>
            <a:ext cx="9144000" cy="381000"/>
          </a:xfrm>
        </p:spPr>
        <p:txBody>
          <a:bodyPr/>
          <a:lstStyle>
            <a:lvl1pPr>
              <a:defRPr sz="1800">
                <a:solidFill>
                  <a:schemeClr val="tx1"/>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a:xfrm>
            <a:off x="0" y="6585897"/>
            <a:ext cx="9144000" cy="272103"/>
          </a:xfrm>
        </p:spPr>
        <p:txBody>
          <a:bodyPr>
            <a:noAutofit/>
          </a:bodyPr>
          <a:lstStyle>
            <a:lvl1pPr marL="0" indent="0">
              <a:buNone/>
              <a:defRPr sz="1400" b="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de-DE" dirty="0" smtClean="0"/>
              <a:t>Textmasterformat bearbeiten</a:t>
            </a:r>
            <a:endParaRPr lang="de-DE" dirty="0"/>
          </a:p>
        </p:txBody>
      </p:sp>
    </p:spTree>
    <p:extLst>
      <p:ext uri="{BB962C8B-B14F-4D97-AF65-F5344CB8AC3E}">
        <p14:creationId xmlns:p14="http://schemas.microsoft.com/office/powerpoint/2010/main" val="41154401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2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440257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38443"/>
            <a:ext cx="8229600" cy="639762"/>
          </a:xfrm>
        </p:spPr>
        <p:txBody>
          <a:bodyPr/>
          <a:lstStyle>
            <a:lvl1pPr>
              <a:defRPr sz="2800" b="1">
                <a:solidFill>
                  <a:schemeClr val="tx1"/>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a:xfrm>
            <a:off x="0" y="6585897"/>
            <a:ext cx="9144000" cy="272103"/>
          </a:xfrm>
        </p:spPr>
        <p:txBody>
          <a:bodyPr>
            <a:no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de-DE" dirty="0" smtClean="0"/>
              <a:t>Textmasterformat bearbeiten</a:t>
            </a:r>
            <a:endParaRPr lang="de-DE" dirty="0"/>
          </a:p>
        </p:txBody>
      </p:sp>
      <p:sp>
        <p:nvSpPr>
          <p:cNvPr id="4" name="Datumsplatzhalter 3"/>
          <p:cNvSpPr>
            <a:spLocks noGrp="1"/>
          </p:cNvSpPr>
          <p:nvPr>
            <p:ph type="dt" sz="half" idx="10"/>
          </p:nvPr>
        </p:nvSpPr>
        <p:spPr>
          <a:xfrm>
            <a:off x="352425" y="3184525"/>
            <a:ext cx="1228725" cy="243042"/>
          </a:xfrm>
        </p:spPr>
        <p:txBody>
          <a:bodyPr/>
          <a:lstStyle>
            <a:lvl1pPr>
              <a:defRPr sz="1000">
                <a:solidFill>
                  <a:srgbClr val="0000FF"/>
                </a:solidFill>
              </a:defRPr>
            </a:lvl1pPr>
          </a:lstStyle>
          <a:p>
            <a:fld id="{B84F0ED0-6D0A-482F-B201-EA4730EDFE8C}" type="datetimeFigureOut">
              <a:rPr lang="de-DE" smtClean="0"/>
              <a:pPr/>
              <a:t>26.11.2017</a:t>
            </a:fld>
            <a:endParaRPr lang="de-DE"/>
          </a:p>
        </p:txBody>
      </p:sp>
      <p:sp>
        <p:nvSpPr>
          <p:cNvPr id="5" name="Fußzeilenplatzhalter 4"/>
          <p:cNvSpPr>
            <a:spLocks noGrp="1"/>
          </p:cNvSpPr>
          <p:nvPr>
            <p:ph type="ftr" sz="quarter" idx="11"/>
          </p:nvPr>
        </p:nvSpPr>
        <p:spPr>
          <a:xfrm>
            <a:off x="3019425" y="3184525"/>
            <a:ext cx="2895600" cy="365125"/>
          </a:xfrm>
          <a:prstGeom prst="rect">
            <a:avLst/>
          </a:prstGeom>
        </p:spPr>
        <p:txBody>
          <a:bodyPr/>
          <a:lstStyle>
            <a:lvl1pPr>
              <a:defRPr sz="1400" b="1">
                <a:solidFill>
                  <a:srgbClr val="0000FF"/>
                </a:solidFill>
              </a:defRPr>
            </a:lvl1pPr>
          </a:lstStyle>
          <a:p>
            <a:r>
              <a:rPr lang="de-DE" smtClean="0"/>
              <a:t>xxxxxxx</a:t>
            </a:r>
            <a:endParaRPr lang="de-DE" dirty="0"/>
          </a:p>
        </p:txBody>
      </p:sp>
      <p:sp>
        <p:nvSpPr>
          <p:cNvPr id="6" name="Foliennummernplatzhalter 5"/>
          <p:cNvSpPr>
            <a:spLocks noGrp="1"/>
          </p:cNvSpPr>
          <p:nvPr>
            <p:ph type="sldNum" sz="quarter" idx="12"/>
          </p:nvPr>
        </p:nvSpPr>
        <p:spPr>
          <a:xfrm>
            <a:off x="6448425" y="3184525"/>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20942741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272989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60544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272213" y="468313"/>
            <a:ext cx="1790700" cy="52546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900113" y="468313"/>
            <a:ext cx="5219700" cy="52546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24768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00113" y="468313"/>
            <a:ext cx="7037387" cy="381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900113" y="1608138"/>
            <a:ext cx="35052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557713" y="1608138"/>
            <a:ext cx="35052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8397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84F0ED0-6D0A-482F-B201-EA4730EDFE8C}" type="datetimeFigureOut">
              <a:rPr lang="de-DE" smtClean="0"/>
              <a:t>26.11.2017</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8196001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84F0ED0-6D0A-482F-B201-EA4730EDFE8C}" type="datetimeFigureOut">
              <a:rPr lang="de-DE" smtClean="0"/>
              <a:t>26.11.2017</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3018946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84F0ED0-6D0A-482F-B201-EA4730EDFE8C}" type="datetimeFigureOut">
              <a:rPr lang="de-DE" smtClean="0"/>
              <a:t>26.11.2017</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1910704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84F0ED0-6D0A-482F-B201-EA4730EDFE8C}" type="datetimeFigureOut">
              <a:rPr lang="de-DE" smtClean="0"/>
              <a:t>26.11.2017</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9503039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84F0ED0-6D0A-482F-B201-EA4730EDFE8C}" type="datetimeFigureOut">
              <a:rPr lang="de-DE" smtClean="0"/>
              <a:t>26.11.2017</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41140959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84F0ED0-6D0A-482F-B201-EA4730EDFE8C}" type="datetimeFigureOut">
              <a:rPr lang="de-DE" smtClean="0"/>
              <a:t>26.11.2017</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4800440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84F0ED0-6D0A-482F-B201-EA4730EDFE8C}" type="datetimeFigureOut">
              <a:rPr lang="de-DE" smtClean="0"/>
              <a:t>26.11.2017</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2F8B08D6-F3F6-4DCA-AE32-99CB51D7D6A9}" type="slidenum">
              <a:rPr lang="de-DE" smtClean="0"/>
              <a:t>‹Nr.›</a:t>
            </a:fld>
            <a:endParaRPr lang="de-DE"/>
          </a:p>
        </p:txBody>
      </p:sp>
    </p:spTree>
    <p:extLst>
      <p:ext uri="{BB962C8B-B14F-4D97-AF65-F5344CB8AC3E}">
        <p14:creationId xmlns:p14="http://schemas.microsoft.com/office/powerpoint/2010/main" val="32961736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rgbClr val="FFFFFF"/>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343218"/>
            <a:ext cx="8229600" cy="639762"/>
          </a:xfrm>
          <a:prstGeom prst="rect">
            <a:avLst/>
          </a:prstGeom>
        </p:spPr>
        <p:txBody>
          <a:bodyPr vert="horz" lIns="91440" tIns="45720" rIns="91440" bIns="4572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356350"/>
            <a:ext cx="1228725" cy="243042"/>
          </a:xfrm>
          <a:prstGeom prst="rect">
            <a:avLst/>
          </a:prstGeom>
        </p:spPr>
        <p:txBody>
          <a:bodyPr vert="horz" lIns="91440" tIns="45720" rIns="91440" bIns="45720" rtlCol="0" anchor="ctr"/>
          <a:lstStyle>
            <a:lvl1pPr algn="l">
              <a:defRPr sz="800">
                <a:solidFill>
                  <a:srgbClr val="0000FF"/>
                </a:solidFill>
              </a:defRPr>
            </a:lvl1pPr>
          </a:lstStyle>
          <a:p>
            <a:fld id="{B84F0ED0-6D0A-482F-B201-EA4730EDFE8C}" type="datetimeFigureOut">
              <a:rPr lang="de-DE" smtClean="0"/>
              <a:pPr/>
              <a:t>27.11.2017</a:t>
            </a:fld>
            <a:endParaRPr lang="de-DE"/>
          </a:p>
        </p:txBody>
      </p:sp>
      <p:sp>
        <p:nvSpPr>
          <p:cNvPr id="9" name="Rectangle 2"/>
          <p:cNvSpPr>
            <a:spLocks noChangeArrowheads="1"/>
          </p:cNvSpPr>
          <p:nvPr userDrawn="1"/>
        </p:nvSpPr>
        <p:spPr bwMode="auto">
          <a:xfrm>
            <a:off x="15875" y="24608"/>
            <a:ext cx="9128125" cy="2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de-DE" sz="800" dirty="0"/>
              <a:t>© hellmut.koerber@</a:t>
            </a:r>
            <a:r>
              <a:rPr lang="en-US" altLang="de-DE" sz="800" i="1" dirty="0"/>
              <a:t>fleXinfo.</a:t>
            </a:r>
            <a:r>
              <a:rPr lang="en-US" altLang="de-DE" sz="800" dirty="0"/>
              <a:t>ch</a:t>
            </a:r>
            <a:r>
              <a:rPr lang="en-US" altLang="de-DE" sz="800" i="1" dirty="0"/>
              <a:t>, </a:t>
            </a:r>
            <a:r>
              <a:rPr lang="de-CH" sz="800" dirty="0" smtClean="0"/>
              <a:t>ZunehmendeSysteme_HvK.pptx</a:t>
            </a:r>
            <a:r>
              <a:rPr lang="de-DE" altLang="de-DE" sz="800" kern="1200" dirty="0" smtClean="0">
                <a:solidFill>
                  <a:schemeClr val="tx1"/>
                </a:solidFill>
                <a:latin typeface="Times New Roman" pitchFamily="18" charset="0"/>
                <a:ea typeface="+mn-ea"/>
                <a:cs typeface="Arial" charset="0"/>
              </a:rPr>
              <a:t>, Version </a:t>
            </a:r>
            <a:r>
              <a:rPr lang="de-DE" altLang="de-DE" sz="800" kern="1200" dirty="0" smtClean="0">
                <a:solidFill>
                  <a:schemeClr val="tx1"/>
                </a:solidFill>
                <a:latin typeface="Times New Roman" pitchFamily="18" charset="0"/>
                <a:ea typeface="+mn-ea"/>
                <a:cs typeface="Arial" charset="0"/>
              </a:rPr>
              <a:t>1.7 ,</a:t>
            </a:r>
            <a:r>
              <a:rPr lang="de-DE" altLang="de-DE" sz="800" kern="1200" baseline="0" dirty="0" smtClean="0">
                <a:solidFill>
                  <a:schemeClr val="tx1"/>
                </a:solidFill>
                <a:latin typeface="Times New Roman" pitchFamily="18" charset="0"/>
                <a:ea typeface="+mn-ea"/>
                <a:cs typeface="Arial" charset="0"/>
              </a:rPr>
              <a:t>  </a:t>
            </a:r>
            <a:r>
              <a:rPr lang="de-DE" sz="800" dirty="0" smtClean="0"/>
              <a:t>27.11.2017</a:t>
            </a:r>
            <a:r>
              <a:rPr lang="de-DE" sz="800" baseline="0" dirty="0" smtClean="0"/>
              <a:t>                    </a:t>
            </a:r>
            <a:r>
              <a:rPr lang="de-DE" altLang="de-DE" sz="800" baseline="0" dirty="0" smtClean="0">
                <a:latin typeface="Arial" charset="0"/>
              </a:rPr>
              <a:t>    </a:t>
            </a:r>
            <a:r>
              <a:rPr lang="de-DE" altLang="de-DE" sz="800" dirty="0" smtClean="0">
                <a:latin typeface="Arial" charset="0"/>
              </a:rPr>
              <a:t>   </a:t>
            </a:r>
            <a:r>
              <a:rPr lang="de-DE" altLang="de-DE" sz="800" dirty="0">
                <a:latin typeface="Arial" charset="0"/>
              </a:rPr>
              <a:t>-</a:t>
            </a:r>
            <a:r>
              <a:rPr lang="de-DE" altLang="de-DE" sz="800" b="1" dirty="0">
                <a:latin typeface="Arial" charset="0"/>
              </a:rPr>
              <a:t> </a:t>
            </a:r>
            <a:fld id="{FFE2FEEC-DEA5-4105-A709-64FA19454E63}" type="slidenum">
              <a:rPr lang="de-DE" altLang="de-DE" sz="800" b="1">
                <a:latin typeface="Arial" charset="0"/>
              </a:rPr>
              <a:pPr marL="0" marR="0" indent="0" algn="l" defTabSz="914400" rtl="0" eaLnBrk="0" fontAlgn="base" latinLnBrk="0" hangingPunct="0">
                <a:lnSpc>
                  <a:spcPct val="100000"/>
                </a:lnSpc>
                <a:spcBef>
                  <a:spcPct val="0"/>
                </a:spcBef>
                <a:spcAft>
                  <a:spcPct val="0"/>
                </a:spcAft>
                <a:buClrTx/>
                <a:buSzTx/>
                <a:buFontTx/>
                <a:buNone/>
                <a:tabLst/>
                <a:defRPr/>
              </a:pPr>
              <a:t>‹Nr.›</a:t>
            </a:fld>
            <a:r>
              <a:rPr lang="de-DE" altLang="de-DE" sz="800" b="1" dirty="0">
                <a:latin typeface="Arial" charset="0"/>
              </a:rPr>
              <a:t> -</a:t>
            </a:r>
            <a:r>
              <a:rPr lang="de-DE" altLang="de-DE" sz="800" dirty="0">
                <a:latin typeface="Arial" charset="0"/>
              </a:rPr>
              <a:t>         			</a:t>
            </a:r>
          </a:p>
        </p:txBody>
      </p:sp>
      <p:sp>
        <p:nvSpPr>
          <p:cNvPr id="7" name="Fußzeilenplatzhalter 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8" name="Foliennummernplatzhalt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38BD9-8FA6-4F0F-BE70-8969373F5EE2}" type="slidenum">
              <a:rPr lang="de-DE" smtClean="0"/>
              <a:t>‹Nr.›</a:t>
            </a:fld>
            <a:endParaRPr lang="de-DE"/>
          </a:p>
        </p:txBody>
      </p:sp>
    </p:spTree>
    <p:extLst>
      <p:ext uri="{BB962C8B-B14F-4D97-AF65-F5344CB8AC3E}">
        <p14:creationId xmlns:p14="http://schemas.microsoft.com/office/powerpoint/2010/main" val="616690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solidFill>
          <a:srgbClr val="FFFFFF"/>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875" y="30163"/>
            <a:ext cx="9128125" cy="2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de-DE" sz="800" dirty="0"/>
              <a:t>© hellmut.koerber@</a:t>
            </a:r>
            <a:r>
              <a:rPr lang="en-US" altLang="de-DE" sz="800" i="1" dirty="0"/>
              <a:t>fleXinfo.</a:t>
            </a:r>
            <a:r>
              <a:rPr lang="en-US" altLang="de-DE" sz="800" dirty="0"/>
              <a:t>ch</a:t>
            </a:r>
            <a:r>
              <a:rPr lang="en-US" altLang="de-DE" sz="800" i="1" dirty="0"/>
              <a:t>, </a:t>
            </a:r>
            <a:r>
              <a:rPr lang="de-CH" sz="800" dirty="0" smtClean="0"/>
              <a:t>Soil Food </a:t>
            </a:r>
            <a:r>
              <a:rPr lang="de-CH" sz="800" kern="1200" dirty="0" smtClean="0">
                <a:solidFill>
                  <a:schemeClr val="tx1"/>
                </a:solidFill>
                <a:latin typeface="Times New Roman" pitchFamily="18" charset="0"/>
                <a:ea typeface="+mn-ea"/>
                <a:cs typeface="Arial" charset="0"/>
              </a:rPr>
              <a:t>Web </a:t>
            </a:r>
            <a:r>
              <a:rPr lang="de-DE" altLang="de-DE" sz="800" kern="1200" dirty="0" smtClean="0">
                <a:solidFill>
                  <a:schemeClr val="tx1"/>
                </a:solidFill>
                <a:latin typeface="Times New Roman" pitchFamily="18" charset="0"/>
                <a:ea typeface="+mn-ea"/>
                <a:cs typeface="Arial" charset="0"/>
              </a:rPr>
              <a:t>, Version 1.1  30.03.2014</a:t>
            </a:r>
            <a:r>
              <a:rPr lang="de-DE" altLang="de-DE" sz="800" dirty="0">
                <a:latin typeface="Arial" charset="0"/>
              </a:rPr>
              <a:t>	 </a:t>
            </a:r>
            <a:r>
              <a:rPr lang="de-DE" altLang="de-DE" sz="800" baseline="0" dirty="0" smtClean="0">
                <a:latin typeface="Arial" charset="0"/>
              </a:rPr>
              <a:t>                  </a:t>
            </a:r>
            <a:r>
              <a:rPr lang="de-DE" altLang="de-DE" sz="800" dirty="0" smtClean="0">
                <a:latin typeface="Arial" charset="0"/>
              </a:rPr>
              <a:t>   </a:t>
            </a:r>
            <a:r>
              <a:rPr lang="de-DE" altLang="de-DE" sz="800" dirty="0">
                <a:latin typeface="Arial" charset="0"/>
              </a:rPr>
              <a:t>-</a:t>
            </a:r>
            <a:r>
              <a:rPr lang="de-DE" altLang="de-DE" sz="800" b="1" dirty="0">
                <a:latin typeface="Arial" charset="0"/>
              </a:rPr>
              <a:t> </a:t>
            </a:r>
            <a:fld id="{FFE2FEEC-DEA5-4105-A709-64FA19454E63}" type="slidenum">
              <a:rPr lang="de-DE" altLang="de-DE" sz="800" b="1">
                <a:latin typeface="Arial" charset="0"/>
              </a:rPr>
              <a:pPr/>
              <a:t>‹Nr.›</a:t>
            </a:fld>
            <a:r>
              <a:rPr lang="de-DE" altLang="de-DE" sz="800" b="1" dirty="0">
                <a:latin typeface="Arial" charset="0"/>
              </a:rPr>
              <a:t> -</a:t>
            </a:r>
            <a:r>
              <a:rPr lang="de-DE" altLang="de-DE" sz="800" dirty="0">
                <a:latin typeface="Arial" charset="0"/>
              </a:rPr>
              <a:t>         			</a:t>
            </a:r>
          </a:p>
        </p:txBody>
      </p:sp>
      <p:sp>
        <p:nvSpPr>
          <p:cNvPr id="1027" name="Rectangle 3"/>
          <p:cNvSpPr>
            <a:spLocks noGrp="1" noChangeArrowheads="1"/>
          </p:cNvSpPr>
          <p:nvPr>
            <p:ph type="title"/>
          </p:nvPr>
        </p:nvSpPr>
        <p:spPr bwMode="auto">
          <a:xfrm>
            <a:off x="900113" y="468313"/>
            <a:ext cx="703738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de-DE" altLang="de-DE" dirty="0" smtClean="0"/>
              <a:t>Slide Title</a:t>
            </a:r>
          </a:p>
        </p:txBody>
      </p:sp>
      <p:sp>
        <p:nvSpPr>
          <p:cNvPr id="1028" name="Rectangle 4"/>
          <p:cNvSpPr>
            <a:spLocks noGrp="1" noChangeArrowheads="1"/>
          </p:cNvSpPr>
          <p:nvPr>
            <p:ph type="body" idx="1"/>
          </p:nvPr>
        </p:nvSpPr>
        <p:spPr bwMode="auto">
          <a:xfrm>
            <a:off x="900113" y="1608138"/>
            <a:ext cx="716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de-DE" altLang="de-DE" dirty="0" smtClean="0"/>
              <a:t>Body Text</a:t>
            </a:r>
          </a:p>
          <a:p>
            <a:pPr lvl="1"/>
            <a:r>
              <a:rPr lang="de-DE" altLang="de-DE" dirty="0" smtClean="0"/>
              <a:t>Second Level</a:t>
            </a:r>
          </a:p>
          <a:p>
            <a:pPr lvl="2"/>
            <a:r>
              <a:rPr lang="de-DE" altLang="de-DE" dirty="0" smtClean="0"/>
              <a:t>Third Level</a:t>
            </a:r>
          </a:p>
          <a:p>
            <a:pPr lvl="3"/>
            <a:r>
              <a:rPr lang="de-DE" altLang="de-DE" dirty="0" err="1" smtClean="0"/>
              <a:t>Fourth</a:t>
            </a:r>
            <a:r>
              <a:rPr lang="de-DE" altLang="de-DE" dirty="0" smtClean="0"/>
              <a:t> Level</a:t>
            </a:r>
          </a:p>
          <a:p>
            <a:pPr lvl="4"/>
            <a:r>
              <a:rPr lang="de-DE" altLang="de-DE" dirty="0" err="1" smtClean="0"/>
              <a:t>Fifth</a:t>
            </a:r>
            <a:r>
              <a:rPr lang="de-DE" altLang="de-DE" dirty="0" smtClean="0"/>
              <a:t>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2000" b="1">
          <a:solidFill>
            <a:schemeClr val="tx2"/>
          </a:solidFill>
          <a:latin typeface="+mj-lt"/>
          <a:ea typeface="+mj-ea"/>
          <a:cs typeface="+mj-cs"/>
        </a:defRPr>
      </a:lvl1pPr>
      <a:lvl2pPr algn="ctr" rtl="0" eaLnBrk="0" fontAlgn="base" hangingPunct="0">
        <a:lnSpc>
          <a:spcPct val="90000"/>
        </a:lnSpc>
        <a:spcBef>
          <a:spcPct val="0"/>
        </a:spcBef>
        <a:spcAft>
          <a:spcPct val="0"/>
        </a:spcAft>
        <a:defRPr sz="2000" b="1">
          <a:solidFill>
            <a:schemeClr val="tx2"/>
          </a:solidFill>
          <a:latin typeface="Arial" charset="0"/>
        </a:defRPr>
      </a:lvl2pPr>
      <a:lvl3pPr algn="ctr" rtl="0" eaLnBrk="0" fontAlgn="base" hangingPunct="0">
        <a:lnSpc>
          <a:spcPct val="90000"/>
        </a:lnSpc>
        <a:spcBef>
          <a:spcPct val="0"/>
        </a:spcBef>
        <a:spcAft>
          <a:spcPct val="0"/>
        </a:spcAft>
        <a:defRPr sz="2000" b="1">
          <a:solidFill>
            <a:schemeClr val="tx2"/>
          </a:solidFill>
          <a:latin typeface="Arial" charset="0"/>
        </a:defRPr>
      </a:lvl3pPr>
      <a:lvl4pPr algn="ctr" rtl="0" eaLnBrk="0" fontAlgn="base" hangingPunct="0">
        <a:lnSpc>
          <a:spcPct val="90000"/>
        </a:lnSpc>
        <a:spcBef>
          <a:spcPct val="0"/>
        </a:spcBef>
        <a:spcAft>
          <a:spcPct val="0"/>
        </a:spcAft>
        <a:defRPr sz="2000" b="1">
          <a:solidFill>
            <a:schemeClr val="tx2"/>
          </a:solidFill>
          <a:latin typeface="Arial" charset="0"/>
        </a:defRPr>
      </a:lvl4pPr>
      <a:lvl5pPr algn="ctr" rtl="0" eaLnBrk="0" fontAlgn="base" hangingPunct="0">
        <a:lnSpc>
          <a:spcPct val="90000"/>
        </a:lnSpc>
        <a:spcBef>
          <a:spcPct val="0"/>
        </a:spcBef>
        <a:spcAft>
          <a:spcPct val="0"/>
        </a:spcAft>
        <a:defRPr sz="2000" b="1">
          <a:solidFill>
            <a:schemeClr val="tx2"/>
          </a:solidFill>
          <a:latin typeface="Arial" charset="0"/>
        </a:defRPr>
      </a:lvl5pPr>
      <a:lvl6pPr marL="457200" algn="ctr" rtl="0" eaLnBrk="0" fontAlgn="base" hangingPunct="0">
        <a:lnSpc>
          <a:spcPct val="90000"/>
        </a:lnSpc>
        <a:spcBef>
          <a:spcPct val="0"/>
        </a:spcBef>
        <a:spcAft>
          <a:spcPct val="0"/>
        </a:spcAft>
        <a:defRPr sz="2000" b="1">
          <a:solidFill>
            <a:schemeClr val="tx2"/>
          </a:solidFill>
          <a:latin typeface="Arial" charset="0"/>
        </a:defRPr>
      </a:lvl6pPr>
      <a:lvl7pPr marL="914400" algn="ctr" rtl="0" eaLnBrk="0" fontAlgn="base" hangingPunct="0">
        <a:lnSpc>
          <a:spcPct val="90000"/>
        </a:lnSpc>
        <a:spcBef>
          <a:spcPct val="0"/>
        </a:spcBef>
        <a:spcAft>
          <a:spcPct val="0"/>
        </a:spcAft>
        <a:defRPr sz="2000" b="1">
          <a:solidFill>
            <a:schemeClr val="tx2"/>
          </a:solidFill>
          <a:latin typeface="Arial" charset="0"/>
        </a:defRPr>
      </a:lvl7pPr>
      <a:lvl8pPr marL="1371600" algn="ctr" rtl="0" eaLnBrk="0" fontAlgn="base" hangingPunct="0">
        <a:lnSpc>
          <a:spcPct val="90000"/>
        </a:lnSpc>
        <a:spcBef>
          <a:spcPct val="0"/>
        </a:spcBef>
        <a:spcAft>
          <a:spcPct val="0"/>
        </a:spcAft>
        <a:defRPr sz="2000" b="1">
          <a:solidFill>
            <a:schemeClr val="tx2"/>
          </a:solidFill>
          <a:latin typeface="Arial" charset="0"/>
        </a:defRPr>
      </a:lvl8pPr>
      <a:lvl9pPr marL="1828800" algn="ctr" rtl="0" eaLnBrk="0" fontAlgn="base" hangingPunct="0">
        <a:lnSpc>
          <a:spcPct val="90000"/>
        </a:lnSpc>
        <a:spcBef>
          <a:spcPct val="0"/>
        </a:spcBef>
        <a:spcAft>
          <a:spcPct val="0"/>
        </a:spcAft>
        <a:defRPr sz="2000" b="1">
          <a:solidFill>
            <a:schemeClr val="tx2"/>
          </a:solidFill>
          <a:latin typeface="Arial" charset="0"/>
        </a:defRPr>
      </a:lvl9pPr>
    </p:titleStyle>
    <p:bodyStyle>
      <a:lvl1pPr marL="285750" indent="-285750" algn="l" rtl="0" eaLnBrk="0" fontAlgn="base" hangingPunct="0">
        <a:lnSpc>
          <a:spcPct val="90000"/>
        </a:lnSpc>
        <a:spcBef>
          <a:spcPct val="40000"/>
        </a:spcBef>
        <a:spcAft>
          <a:spcPct val="0"/>
        </a:spcAft>
        <a:buClr>
          <a:schemeClr val="accent1"/>
        </a:buClr>
        <a:buSzPct val="75000"/>
        <a:buFont typeface="Symbol" pitchFamily="18" charset="2"/>
        <a:defRPr b="1">
          <a:solidFill>
            <a:schemeClr val="tx1"/>
          </a:solidFill>
          <a:latin typeface="+mn-lt"/>
          <a:ea typeface="+mn-ea"/>
          <a:cs typeface="+mn-cs"/>
        </a:defRPr>
      </a:lvl1pPr>
      <a:lvl2pPr marL="685800" indent="-228600" algn="l" rtl="0" eaLnBrk="0" fontAlgn="base" hangingPunct="0">
        <a:lnSpc>
          <a:spcPct val="90000"/>
        </a:lnSpc>
        <a:spcBef>
          <a:spcPct val="40000"/>
        </a:spcBef>
        <a:spcAft>
          <a:spcPct val="0"/>
        </a:spcAft>
        <a:buSzPct val="100000"/>
        <a:buChar char="•"/>
        <a:defRPr sz="1600" b="1">
          <a:solidFill>
            <a:schemeClr val="tx1"/>
          </a:solidFill>
          <a:latin typeface="+mn-lt"/>
        </a:defRPr>
      </a:lvl2pPr>
      <a:lvl3pPr marL="1143000" indent="-228600" algn="l" rtl="0" eaLnBrk="0" fontAlgn="base" hangingPunct="0">
        <a:lnSpc>
          <a:spcPct val="90000"/>
        </a:lnSpc>
        <a:spcBef>
          <a:spcPct val="40000"/>
        </a:spcBef>
        <a:spcAft>
          <a:spcPct val="0"/>
        </a:spcAft>
        <a:buSzPct val="100000"/>
        <a:buChar char="•"/>
        <a:defRPr sz="1400">
          <a:solidFill>
            <a:schemeClr val="tx1"/>
          </a:solidFill>
          <a:latin typeface="+mn-lt"/>
        </a:defRPr>
      </a:lvl3pPr>
      <a:lvl4pPr marL="1543050" indent="-171450" algn="l" rtl="0" eaLnBrk="0" fontAlgn="base" hangingPunct="0">
        <a:lnSpc>
          <a:spcPct val="90000"/>
        </a:lnSpc>
        <a:spcBef>
          <a:spcPct val="40000"/>
        </a:spcBef>
        <a:spcAft>
          <a:spcPct val="0"/>
        </a:spcAft>
        <a:buSzPct val="75000"/>
        <a:buChar char="–"/>
        <a:defRPr sz="1200">
          <a:solidFill>
            <a:schemeClr val="tx1"/>
          </a:solidFill>
          <a:latin typeface="+mn-lt"/>
        </a:defRPr>
      </a:lvl4pPr>
      <a:lvl5pPr marL="2000250" indent="-171450" algn="l" rtl="0" eaLnBrk="0" fontAlgn="base" hangingPunct="0">
        <a:lnSpc>
          <a:spcPct val="90000"/>
        </a:lnSpc>
        <a:spcBef>
          <a:spcPct val="40000"/>
        </a:spcBef>
        <a:spcAft>
          <a:spcPct val="0"/>
        </a:spcAft>
        <a:buSzPct val="100000"/>
        <a:buChar char="•"/>
        <a:defRPr sz="1000">
          <a:solidFill>
            <a:schemeClr val="tx1"/>
          </a:solidFill>
          <a:latin typeface="+mn-lt"/>
        </a:defRPr>
      </a:lvl5pPr>
      <a:lvl6pPr marL="2457450" indent="-171450" algn="l" rtl="0" eaLnBrk="0" fontAlgn="base" hangingPunct="0">
        <a:lnSpc>
          <a:spcPct val="90000"/>
        </a:lnSpc>
        <a:spcBef>
          <a:spcPct val="40000"/>
        </a:spcBef>
        <a:spcAft>
          <a:spcPct val="0"/>
        </a:spcAft>
        <a:buSzPct val="100000"/>
        <a:buChar char="•"/>
        <a:defRPr sz="1000">
          <a:solidFill>
            <a:schemeClr val="tx1"/>
          </a:solidFill>
          <a:latin typeface="+mn-lt"/>
        </a:defRPr>
      </a:lvl6pPr>
      <a:lvl7pPr marL="2914650" indent="-171450" algn="l" rtl="0" eaLnBrk="0" fontAlgn="base" hangingPunct="0">
        <a:lnSpc>
          <a:spcPct val="90000"/>
        </a:lnSpc>
        <a:spcBef>
          <a:spcPct val="40000"/>
        </a:spcBef>
        <a:spcAft>
          <a:spcPct val="0"/>
        </a:spcAft>
        <a:buSzPct val="100000"/>
        <a:buChar char="•"/>
        <a:defRPr sz="1000">
          <a:solidFill>
            <a:schemeClr val="tx1"/>
          </a:solidFill>
          <a:latin typeface="+mn-lt"/>
        </a:defRPr>
      </a:lvl7pPr>
      <a:lvl8pPr marL="3371850" indent="-171450" algn="l" rtl="0" eaLnBrk="0" fontAlgn="base" hangingPunct="0">
        <a:lnSpc>
          <a:spcPct val="90000"/>
        </a:lnSpc>
        <a:spcBef>
          <a:spcPct val="40000"/>
        </a:spcBef>
        <a:spcAft>
          <a:spcPct val="0"/>
        </a:spcAft>
        <a:buSzPct val="100000"/>
        <a:buChar char="•"/>
        <a:defRPr sz="1000">
          <a:solidFill>
            <a:schemeClr val="tx1"/>
          </a:solidFill>
          <a:latin typeface="+mn-lt"/>
        </a:defRPr>
      </a:lvl8pPr>
      <a:lvl9pPr marL="3829050" indent="-171450" algn="l" rtl="0" eaLnBrk="0" fontAlgn="base" hangingPunct="0">
        <a:lnSpc>
          <a:spcPct val="90000"/>
        </a:lnSpc>
        <a:spcBef>
          <a:spcPct val="40000"/>
        </a:spcBef>
        <a:spcAft>
          <a:spcPct val="0"/>
        </a:spcAft>
        <a:buSzPct val="10000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llmut.koerber@flexinfo.c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flexinfo.ch/Regeneration/ZunehmendeSysteme_Modellieren_ECS_HvK.pdf" TargetMode="External"/><Relationship Id="rId5" Type="http://schemas.openxmlformats.org/officeDocument/2006/relationships/hyperlink" Target="http://www.flexinfo.ch/Regeneration/ZunehmendeSysteme_Modellieren_ECS_HvK.pptx" TargetMode="External"/><Relationship Id="rId4" Type="http://schemas.openxmlformats.org/officeDocument/2006/relationships/hyperlink" Target="http://www.flexinfo.ch/"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cid:bc69e00b-e61e-4795-b539-531db9f5df0f@fibl.ch" TargetMode="Externa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cid:BB2AAEF9-C94E-496F-A40E-F198A3116EC2@home" TargetMode="Externa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4.jpeg"/><Relationship Id="rId5" Type="http://schemas.openxmlformats.org/officeDocument/2006/relationships/image" Target="cid:76E954D3-3E87-462D-AED2-86F77041EFA0@home" TargetMode="Externa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flexinfo.ch/Regeneration/BodenverlusteWasserkreisl&#228;ufeVegetationUndKlima_Dissertation_Hildmann.pdf"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Argumentation_Demo.pptx#-1,30,Mykorrhiza"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www.flexinfo.ch/Regeneration/BodenverlusteWasserkreisl&#228;ufeVegetationUndKlima_Dissertation_Hildmann.pdf" TargetMode="External"/></Relationships>
</file>

<file path=ppt/slides/_rels/slide3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hyperlink" Target="Demo_MDB_D.xls" TargetMode="External"/><Relationship Id="rId5" Type="http://schemas.openxmlformats.org/officeDocument/2006/relationships/image" Target="../media/image40.png"/><Relationship Id="rId10" Type="http://schemas.openxmlformats.org/officeDocument/2006/relationships/image" Target="../media/image44.jpeg"/><Relationship Id="rId4" Type="http://schemas.openxmlformats.org/officeDocument/2006/relationships/image" Target="../media/image39.png"/><Relationship Id="rId9"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hyperlink" Target="http://www.flexinfo.ch/Regeneration/AES_AF_HvK.pptx" TargetMode="External"/><Relationship Id="rId13" Type="http://schemas.openxmlformats.org/officeDocument/2006/relationships/hyperlink" Target="http://www.flexinfo.ch/Regeneration/Definition_RL.pdf" TargetMode="External"/><Relationship Id="rId3" Type="http://schemas.openxmlformats.org/officeDocument/2006/relationships/hyperlink" Target="http://www.zu.de/forschung-themen/forschungszentren/ecs/news/sommertagung2017.php" TargetMode="External"/><Relationship Id="rId7" Type="http://schemas.openxmlformats.org/officeDocument/2006/relationships/hyperlink" Target="https://agrikulturfestival.de/" TargetMode="External"/><Relationship Id="rId12" Type="http://schemas.openxmlformats.org/officeDocument/2006/relationships/hyperlink" Target="http://www.flexinfo.ch/Regeneration/SoilGeneration_4interviews_short.pdf" TargetMode="External"/><Relationship Id="rId17" Type="http://schemas.openxmlformats.org/officeDocument/2006/relationships/hyperlink" Target="mailto:hellmut.koerber@flexinfo.ch" TargetMode="External"/><Relationship Id="rId2" Type="http://schemas.openxmlformats.org/officeDocument/2006/relationships/notesSlide" Target="../notesSlides/notesSlide40.xml"/><Relationship Id="rId16" Type="http://schemas.openxmlformats.org/officeDocument/2006/relationships/hyperlink" Target="http://www.flexinfo.ch/" TargetMode="External"/><Relationship Id="rId1" Type="http://schemas.openxmlformats.org/officeDocument/2006/relationships/slideLayout" Target="../slideLayouts/slideLayout7.xml"/><Relationship Id="rId6" Type="http://schemas.openxmlformats.org/officeDocument/2006/relationships/hyperlink" Target="http://www.flexinfo.ch/Regeneration/Poster_Regeneration_HvK.pdf" TargetMode="External"/><Relationship Id="rId11" Type="http://schemas.openxmlformats.org/officeDocument/2006/relationships/hyperlink" Target="http://www.flexinfo.ch/Regeneration/Bodenaufbau_4Interviews_kurz.pdf" TargetMode="External"/><Relationship Id="rId5" Type="http://schemas.openxmlformats.org/officeDocument/2006/relationships/hyperlink" Target="http://www.flexinfo.ch/Regeneration/ZunehmendeSysteme_HvK.pdf" TargetMode="External"/><Relationship Id="rId15" Type="http://schemas.openxmlformats.org/officeDocument/2006/relationships/hyperlink" Target="http://www.flexinfo.ch/WE/Skizze_dpWE.pdf" TargetMode="External"/><Relationship Id="rId10" Type="http://schemas.openxmlformats.org/officeDocument/2006/relationships/hyperlink" Target="http://www.flexinfo.ch/Regeneration/Bodenaufbau_4Interviews.pdf" TargetMode="External"/><Relationship Id="rId4" Type="http://schemas.openxmlformats.org/officeDocument/2006/relationships/hyperlink" Target="http://www.flexinfo.ch/Regeneration/ZunehmendeSysteme_HvK.pptx" TargetMode="External"/><Relationship Id="rId9" Type="http://schemas.openxmlformats.org/officeDocument/2006/relationships/hyperlink" Target="http://www.flexinfo.ch/Regeneration/AES_AF_Brosch&#252;re_HvK.pdf" TargetMode="External"/><Relationship Id="rId14" Type="http://schemas.openxmlformats.org/officeDocument/2006/relationships/hyperlink" Target="http://www.flexinfo.ch/WE/Skizze_tpBB.pdf"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amazingcarbon.com/PDF/JONES-LiquidCarbonPathway(July08).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www.lebendigeerde.de/index.php?id=buch12" TargetMode="External"/><Relationship Id="rId4" Type="http://schemas.openxmlformats.org/officeDocument/2006/relationships/hyperlink" Target="http://www.flexinfo.ch/Regeneration/BodenverlusteWasserkreisl&#228;ufeVegetationUndKlima_Dissertation_Hildmann.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flexinfo.ch/Regeneration/Bodenaufbau_4Interviews_kurz.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mailto:hellmut.koerber@flexinfo.ch" TargetMode="External"/><Relationship Id="rId3" Type="http://schemas.openxmlformats.org/officeDocument/2006/relationships/image" Target="../media/image46.png"/><Relationship Id="rId7" Type="http://schemas.openxmlformats.org/officeDocument/2006/relationships/hyperlink" Target="http://www.flexinfo.ch/"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www.flexinfo.ch/Regeneration/Schwerpunkte_HvK.pdf" TargetMode="External"/><Relationship Id="rId5" Type="http://schemas.openxmlformats.org/officeDocument/2006/relationships/hyperlink" Target="http://www.flexinfo.ch/Regeneration/ZunehmendeSysteme_HvK.pdf" TargetMode="External"/><Relationship Id="rId4" Type="http://schemas.openxmlformats.org/officeDocument/2006/relationships/hyperlink" Target="http://www.flexinfo.ch/Regeneration/ZunehmendeSysteme_HvK.ppt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Argumentation_Demo.pptx#-1,30,Mykorrhiza"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286" y="180974"/>
            <a:ext cx="8763000" cy="1076325"/>
          </a:xfrm>
        </p:spPr>
        <p:txBody>
          <a:bodyPr vert="horz" lIns="91440" tIns="45720" rIns="91440" bIns="45720" rtlCol="0" anchor="ctr">
            <a:normAutofit/>
          </a:bodyPr>
          <a:lstStyle/>
          <a:p>
            <a:r>
              <a:rPr lang="de-DE" sz="2800" b="1" dirty="0"/>
              <a:t>Zunehmende Agrar-Ökosysteme und ihre Modellierung</a:t>
            </a:r>
          </a:p>
        </p:txBody>
      </p:sp>
      <p:sp>
        <p:nvSpPr>
          <p:cNvPr id="3" name="Inhaltsplatzhalter 2"/>
          <p:cNvSpPr>
            <a:spLocks noGrp="1"/>
          </p:cNvSpPr>
          <p:nvPr>
            <p:ph idx="1"/>
          </p:nvPr>
        </p:nvSpPr>
        <p:spPr>
          <a:xfrm>
            <a:off x="1476376" y="1247774"/>
            <a:ext cx="6153150" cy="3220812"/>
          </a:xfrm>
        </p:spPr>
        <p:txBody>
          <a:bodyPr>
            <a:noAutofit/>
          </a:bodyPr>
          <a:lstStyle/>
          <a:p>
            <a:r>
              <a:rPr lang="de-DE" sz="1800" b="1" dirty="0" smtClean="0"/>
              <a:t>Problem und Aufgabe</a:t>
            </a:r>
            <a:r>
              <a:rPr lang="de-DE" sz="1600" dirty="0" smtClean="0"/>
              <a:t>	</a:t>
            </a:r>
          </a:p>
          <a:p>
            <a:pPr lvl="1"/>
            <a:r>
              <a:rPr lang="de-DE" sz="1600" dirty="0" smtClean="0"/>
              <a:t>Raubbau stoppen</a:t>
            </a:r>
          </a:p>
          <a:p>
            <a:pPr lvl="1"/>
            <a:r>
              <a:rPr lang="de-DE" sz="1600" dirty="0" smtClean="0"/>
              <a:t>Nachwachsen lassen, was eine nachhaltige Gesellschaft dann gut verbrauchen kann</a:t>
            </a:r>
          </a:p>
          <a:p>
            <a:pPr lvl="1"/>
            <a:r>
              <a:rPr lang="de-CH" sz="1600" dirty="0" smtClean="0"/>
              <a:t>Was ist </a:t>
            </a:r>
            <a:r>
              <a:rPr lang="de-CH" sz="1600" i="1" dirty="0"/>
              <a:t>nachhaltig, </a:t>
            </a:r>
            <a:r>
              <a:rPr lang="de-CH" sz="1600" i="1" dirty="0" smtClean="0"/>
              <a:t>regenerativ </a:t>
            </a:r>
            <a:r>
              <a:rPr lang="de-CH" sz="1600" dirty="0" smtClean="0"/>
              <a:t>und </a:t>
            </a:r>
            <a:r>
              <a:rPr lang="de-CH" sz="1600" i="1" dirty="0" smtClean="0"/>
              <a:t>aufbauend? </a:t>
            </a:r>
            <a:endParaRPr lang="de-CH" sz="1600" i="1" dirty="0"/>
          </a:p>
          <a:p>
            <a:r>
              <a:rPr lang="de-DE" sz="1800" b="1" dirty="0" smtClean="0"/>
              <a:t>Zunehmende Systeme</a:t>
            </a:r>
          </a:p>
          <a:p>
            <a:pPr lvl="1"/>
            <a:r>
              <a:rPr lang="de-DE" sz="1600" i="1" dirty="0" smtClean="0"/>
              <a:t>Wie kann Regeneration und echtes Wachstum gelingen?</a:t>
            </a:r>
          </a:p>
          <a:p>
            <a:pPr lvl="1"/>
            <a:r>
              <a:rPr lang="de-DE" sz="1600" dirty="0" smtClean="0"/>
              <a:t>Beispiele …</a:t>
            </a:r>
          </a:p>
          <a:p>
            <a:r>
              <a:rPr lang="de-DE" sz="1800" b="1" dirty="0" smtClean="0"/>
              <a:t>Modellierung</a:t>
            </a:r>
          </a:p>
          <a:p>
            <a:r>
              <a:rPr lang="de-DE" sz="1800" b="1" dirty="0" smtClean="0"/>
              <a:t>Schwerpunkte und Lösungen</a:t>
            </a:r>
            <a:endParaRPr lang="de-DE" sz="1800" b="1" dirty="0"/>
          </a:p>
          <a:p>
            <a:endParaRPr lang="de-DE" sz="2000" dirty="0" smtClean="0"/>
          </a:p>
        </p:txBody>
      </p:sp>
      <p:sp>
        <p:nvSpPr>
          <p:cNvPr id="6" name="Rechteck 1"/>
          <p:cNvSpPr>
            <a:spLocks noChangeArrowheads="1"/>
          </p:cNvSpPr>
          <p:nvPr/>
        </p:nvSpPr>
        <p:spPr bwMode="auto">
          <a:xfrm>
            <a:off x="609600" y="4521329"/>
            <a:ext cx="803365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eaLnBrk="1" hangingPunct="1"/>
            <a:r>
              <a:rPr lang="de-DE" altLang="de-DE" sz="1800" b="1" dirty="0">
                <a:solidFill>
                  <a:srgbClr val="0066FF"/>
                </a:solidFill>
                <a:latin typeface="Arial" charset="0"/>
              </a:rPr>
              <a:t>Impulsvortrag zur ECS Jahrestagung, 29.09. – 01.10.2017</a:t>
            </a:r>
            <a:r>
              <a:rPr lang="de-DE" altLang="de-DE" sz="1800" b="1" i="1" dirty="0" smtClean="0">
                <a:solidFill>
                  <a:srgbClr val="0066FF"/>
                </a:solidFill>
                <a:latin typeface="Arial" charset="0"/>
              </a:rPr>
              <a:t/>
            </a:r>
            <a:br>
              <a:rPr lang="de-DE" altLang="de-DE" sz="1800" b="1" i="1" dirty="0" smtClean="0">
                <a:solidFill>
                  <a:srgbClr val="0066FF"/>
                </a:solidFill>
                <a:latin typeface="Arial" charset="0"/>
              </a:rPr>
            </a:br>
            <a:r>
              <a:rPr lang="de-DE" altLang="de-DE" sz="1800" b="1" i="1" dirty="0" smtClean="0">
                <a:solidFill>
                  <a:srgbClr val="0066FF"/>
                </a:solidFill>
                <a:latin typeface="Arial" charset="0"/>
              </a:rPr>
              <a:t>Die </a:t>
            </a:r>
            <a:r>
              <a:rPr lang="de-DE" altLang="de-DE" sz="1800" b="1" i="1" dirty="0">
                <a:solidFill>
                  <a:srgbClr val="0066FF"/>
                </a:solidFill>
                <a:latin typeface="Arial" charset="0"/>
              </a:rPr>
              <a:t>Erde, die uns trägt. Bedingungen einer aufbauenden </a:t>
            </a:r>
            <a:r>
              <a:rPr lang="de-DE" altLang="de-DE" sz="1800" b="1" i="1" dirty="0" smtClean="0">
                <a:solidFill>
                  <a:srgbClr val="0066FF"/>
                </a:solidFill>
                <a:latin typeface="Arial" charset="0"/>
              </a:rPr>
              <a:t>Agrarkultur</a:t>
            </a:r>
          </a:p>
          <a:p>
            <a:pPr algn="ctr" eaLnBrk="1" hangingPunct="1"/>
            <a:r>
              <a:rPr lang="de-DE" altLang="de-DE" sz="1400" b="1" dirty="0" smtClean="0">
                <a:solidFill>
                  <a:srgbClr val="0066FF"/>
                </a:solidFill>
                <a:latin typeface="Arial" charset="0"/>
              </a:rPr>
              <a:t/>
            </a:r>
            <a:br>
              <a:rPr lang="de-DE" altLang="de-DE" sz="1400" b="1" dirty="0" smtClean="0">
                <a:solidFill>
                  <a:srgbClr val="0066FF"/>
                </a:solidFill>
                <a:latin typeface="Arial" charset="0"/>
              </a:rPr>
            </a:br>
            <a:r>
              <a:rPr lang="de-DE" altLang="de-DE" sz="1400" dirty="0" smtClean="0">
                <a:solidFill>
                  <a:srgbClr val="0066FF"/>
                </a:solidFill>
                <a:latin typeface="Arial" charset="0"/>
              </a:rPr>
              <a:t/>
            </a:r>
            <a:br>
              <a:rPr lang="de-DE" altLang="de-DE" sz="1400" dirty="0" smtClean="0">
                <a:solidFill>
                  <a:srgbClr val="0066FF"/>
                </a:solidFill>
                <a:latin typeface="Arial" charset="0"/>
              </a:rPr>
            </a:br>
            <a:r>
              <a:rPr lang="de-DE" altLang="de-DE" sz="1400" dirty="0" smtClean="0">
                <a:latin typeface="Arial" charset="0"/>
              </a:rPr>
              <a:t>Hellmut von Koerber, </a:t>
            </a:r>
            <a:r>
              <a:rPr lang="de-DE" altLang="de-DE" sz="1400" i="1" dirty="0" smtClean="0">
                <a:latin typeface="Arial" charset="0"/>
              </a:rPr>
              <a:t>fleXinfo, </a:t>
            </a:r>
            <a:r>
              <a:rPr lang="de-DE" altLang="de-DE" sz="1400" dirty="0" smtClean="0">
                <a:latin typeface="Arial" charset="0"/>
              </a:rPr>
              <a:t>Frick (CH)</a:t>
            </a:r>
            <a:r>
              <a:rPr lang="de-DE" altLang="de-DE" sz="1400" i="1" dirty="0" smtClean="0">
                <a:latin typeface="Arial" charset="0"/>
              </a:rPr>
              <a:t/>
            </a:r>
            <a:br>
              <a:rPr lang="de-DE" altLang="de-DE" sz="1400" i="1" dirty="0" smtClean="0">
                <a:latin typeface="Arial" charset="0"/>
              </a:rPr>
            </a:br>
            <a:r>
              <a:rPr lang="de-DE" altLang="de-DE" sz="1400" dirty="0" smtClean="0">
                <a:latin typeface="Arial" charset="0"/>
                <a:hlinkClick r:id="rId3"/>
              </a:rPr>
              <a:t>hellmut.koerber@flexinfo.ch</a:t>
            </a:r>
            <a:endParaRPr lang="de-DE" altLang="de-DE" sz="1400" dirty="0" smtClean="0">
              <a:latin typeface="Arial" charset="0"/>
            </a:endParaRPr>
          </a:p>
          <a:p>
            <a:pPr algn="ctr" eaLnBrk="1" hangingPunct="1"/>
            <a:r>
              <a:rPr lang="de-DE" altLang="de-DE" sz="1400" dirty="0" smtClean="0">
                <a:latin typeface="Arial" charset="0"/>
                <a:hlinkClick r:id="rId4"/>
              </a:rPr>
              <a:t>www.flexinfo.ch</a:t>
            </a:r>
            <a:endParaRPr lang="de-DE" altLang="de-DE" sz="1400" dirty="0" smtClean="0">
              <a:latin typeface="Arial" charset="0"/>
            </a:endParaRPr>
          </a:p>
          <a:p>
            <a:pPr algn="ctr" eaLnBrk="1" hangingPunct="1"/>
            <a:r>
              <a:rPr lang="de-DE" altLang="de-DE" sz="1400" dirty="0" smtClean="0">
                <a:latin typeface="Arial" charset="0"/>
                <a:hlinkClick r:id="rId5"/>
              </a:rPr>
              <a:t>Diese Präsentation </a:t>
            </a:r>
            <a:r>
              <a:rPr lang="de-DE" altLang="de-DE" sz="1400" dirty="0" smtClean="0">
                <a:latin typeface="Arial" charset="0"/>
              </a:rPr>
              <a:t>- als </a:t>
            </a:r>
            <a:r>
              <a:rPr lang="de-DE" altLang="de-DE" sz="1400" dirty="0" err="1" smtClean="0">
                <a:latin typeface="Arial" charset="0"/>
                <a:hlinkClick r:id="rId6"/>
              </a:rPr>
              <a:t>pdf</a:t>
            </a:r>
            <a:endParaRPr lang="de-DE" altLang="de-DE" sz="1400" dirty="0">
              <a:latin typeface="Arial" charset="0"/>
            </a:endParaRPr>
          </a:p>
        </p:txBody>
      </p:sp>
    </p:spTree>
    <p:extLst>
      <p:ext uri="{BB962C8B-B14F-4D97-AF65-F5344CB8AC3E}">
        <p14:creationId xmlns:p14="http://schemas.microsoft.com/office/powerpoint/2010/main" val="1649505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a:xfrm>
            <a:off x="-21027" y="338138"/>
            <a:ext cx="9144000" cy="881062"/>
          </a:xfrm>
        </p:spPr>
        <p:txBody>
          <a:bodyPr vert="horz" lIns="91440" tIns="45720" rIns="91440" bIns="45720" rtlCol="0" anchor="ctr">
            <a:normAutofit fontScale="90000"/>
          </a:bodyPr>
          <a:lstStyle/>
          <a:p>
            <a:r>
              <a:rPr lang="de-CH" altLang="de-DE" sz="2800" b="1" dirty="0" smtClean="0"/>
              <a:t>       </a:t>
            </a:r>
            <a:r>
              <a:rPr lang="de-CH" altLang="de-DE" sz="3100" b="1" dirty="0" smtClean="0"/>
              <a:t>Zunehmendes Agrar-Öko-System</a:t>
            </a:r>
            <a:r>
              <a:rPr lang="de-CH" altLang="de-DE" sz="2800" b="1" dirty="0" smtClean="0"/>
              <a:t/>
            </a:r>
            <a:br>
              <a:rPr lang="de-CH" altLang="de-DE" sz="2800" b="1" dirty="0" smtClean="0"/>
            </a:br>
            <a:r>
              <a:rPr lang="de-CH" altLang="de-DE" sz="2800" b="1" dirty="0" smtClean="0"/>
              <a:t>							</a:t>
            </a:r>
            <a:r>
              <a:rPr lang="de-CH" altLang="de-DE" sz="2200" b="1" dirty="0" smtClean="0"/>
              <a:t>5-faches Plus</a:t>
            </a:r>
            <a:endParaRPr lang="de-CH" altLang="de-DE" sz="2800" b="1" dirty="0"/>
          </a:p>
        </p:txBody>
      </p:sp>
      <p:sp>
        <p:nvSpPr>
          <p:cNvPr id="122680" name="Line 824"/>
          <p:cNvSpPr>
            <a:spLocks noChangeShapeType="1"/>
          </p:cNvSpPr>
          <p:nvPr/>
        </p:nvSpPr>
        <p:spPr bwMode="auto">
          <a:xfrm>
            <a:off x="2331666" y="1389038"/>
            <a:ext cx="1593850" cy="12319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010991" y="1630338"/>
            <a:ext cx="1635125" cy="129222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326733" y="2886075"/>
            <a:ext cx="129381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328320" y="3209925"/>
            <a:ext cx="1295400" cy="317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097982" y="3559175"/>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477072" y="2111896"/>
            <a:ext cx="3751112" cy="367240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339752" y="4272136"/>
            <a:ext cx="40983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590093" y="4388655"/>
            <a:ext cx="378591" cy="363757"/>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rgbClr val="36990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 name="Gruppieren 4"/>
          <p:cNvGrpSpPr/>
          <p:nvPr/>
        </p:nvGrpSpPr>
        <p:grpSpPr>
          <a:xfrm rot="2141673">
            <a:off x="4073954" y="5042489"/>
            <a:ext cx="597453" cy="763421"/>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433373" y="2672033"/>
            <a:ext cx="487203" cy="2328440"/>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865486" y="3166404"/>
            <a:ext cx="518235" cy="1753804"/>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 name="Gruppieren 2"/>
          <p:cNvGrpSpPr/>
          <p:nvPr/>
        </p:nvGrpSpPr>
        <p:grpSpPr>
          <a:xfrm>
            <a:off x="3959424" y="4340797"/>
            <a:ext cx="842511" cy="466243"/>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5279023" y="4355985"/>
            <a:ext cx="649177" cy="101097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5053330" y="4669051"/>
            <a:ext cx="348933" cy="55814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846214" y="4188354"/>
            <a:ext cx="1167458" cy="768737"/>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863974" y="4223478"/>
            <a:ext cx="1167458" cy="768737"/>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964431" y="4508189"/>
            <a:ext cx="493218" cy="689521"/>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638526" y="4495613"/>
            <a:ext cx="1606803" cy="71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8" name="Rectangle 823">
            <a:hlinkClick r:id="rId3" action="ppaction://hlinkpres?slideindex=30&amp;slidetitle=Mykorrhiza" tooltip="Fotos Freie Betriebe H.J.Koch, Glüsingen, 2002"/>
          </p:cNvPr>
          <p:cNvSpPr>
            <a:spLocks noChangeArrowheads="1"/>
          </p:cNvSpPr>
          <p:nvPr/>
        </p:nvSpPr>
        <p:spPr bwMode="auto">
          <a:xfrm>
            <a:off x="6181590" y="4318762"/>
            <a:ext cx="10626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latin typeface="+mn-lt"/>
              </a:rPr>
              <a:t>Mykorrhiza </a:t>
            </a:r>
            <a:endParaRPr lang="de-DE" altLang="de-DE" sz="1300" dirty="0">
              <a:solidFill>
                <a:srgbClr val="7030A0"/>
              </a:solidFill>
              <a:latin typeface="+mn-lt"/>
            </a:endParaRPr>
          </a:p>
        </p:txBody>
      </p:sp>
      <p:sp>
        <p:nvSpPr>
          <p:cNvPr id="149" name="Rectangle 823"/>
          <p:cNvSpPr>
            <a:spLocks noChangeArrowheads="1"/>
          </p:cNvSpPr>
          <p:nvPr/>
        </p:nvSpPr>
        <p:spPr bwMode="auto">
          <a:xfrm>
            <a:off x="1852111" y="5018679"/>
            <a:ext cx="9591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Bodentiere</a:t>
            </a:r>
            <a:endParaRPr lang="de-CH" altLang="de-DE" sz="1300" b="1" dirty="0">
              <a:solidFill>
                <a:srgbClr val="36990F"/>
              </a:solidFill>
              <a:latin typeface="+mn-lt"/>
            </a:endParaRPr>
          </a:p>
        </p:txBody>
      </p:sp>
      <p:sp>
        <p:nvSpPr>
          <p:cNvPr id="150" name="Rectangle 823"/>
          <p:cNvSpPr>
            <a:spLocks noChangeArrowheads="1"/>
          </p:cNvSpPr>
          <p:nvPr/>
        </p:nvSpPr>
        <p:spPr bwMode="auto">
          <a:xfrm>
            <a:off x="3353696" y="5795619"/>
            <a:ext cx="141057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Mikroorganismen</a:t>
            </a:r>
            <a:endParaRPr lang="de-CH" altLang="de-DE" sz="1300" b="1" dirty="0">
              <a:solidFill>
                <a:srgbClr val="36990F"/>
              </a:solidFill>
              <a:latin typeface="+mn-lt"/>
            </a:endParaRPr>
          </a:p>
        </p:txBody>
      </p:sp>
      <p:sp>
        <p:nvSpPr>
          <p:cNvPr id="135" name="Line 825"/>
          <p:cNvSpPr>
            <a:spLocks noChangeShapeType="1"/>
          </p:cNvSpPr>
          <p:nvPr/>
        </p:nvSpPr>
        <p:spPr bwMode="auto">
          <a:xfrm>
            <a:off x="2153866" y="1487463"/>
            <a:ext cx="1635125" cy="1292225"/>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3" name="Line 825"/>
          <p:cNvSpPr>
            <a:spLocks noChangeShapeType="1"/>
          </p:cNvSpPr>
          <p:nvPr/>
        </p:nvSpPr>
        <p:spPr bwMode="auto">
          <a:xfrm>
            <a:off x="4376043" y="3060700"/>
            <a:ext cx="7678" cy="1440649"/>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5328320" y="3048000"/>
            <a:ext cx="1295400" cy="3175"/>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6" name="Oval 847"/>
          <p:cNvSpPr>
            <a:spLocks noChangeAspect="1" noChangeArrowheads="1"/>
          </p:cNvSpPr>
          <p:nvPr/>
        </p:nvSpPr>
        <p:spPr bwMode="auto">
          <a:xfrm>
            <a:off x="4981774" y="459661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57" name="Oval 847"/>
          <p:cNvSpPr>
            <a:spLocks noChangeAspect="1" noChangeArrowheads="1"/>
          </p:cNvSpPr>
          <p:nvPr/>
        </p:nvSpPr>
        <p:spPr bwMode="auto">
          <a:xfrm>
            <a:off x="4981774" y="4339374"/>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8" name="Rectangle 65"/>
          <p:cNvSpPr>
            <a:spLocks noChangeArrowheads="1"/>
          </p:cNvSpPr>
          <p:nvPr/>
        </p:nvSpPr>
        <p:spPr bwMode="auto">
          <a:xfrm>
            <a:off x="1618878" y="4111429"/>
            <a:ext cx="7208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36990F"/>
                </a:solidFill>
                <a:cs typeface="Arial" charset="0"/>
              </a:rPr>
              <a:t>Rotte</a:t>
            </a:r>
          </a:p>
        </p:txBody>
      </p:sp>
      <p:sp>
        <p:nvSpPr>
          <p:cNvPr id="158" name="Rectangle 823"/>
          <p:cNvSpPr>
            <a:spLocks noChangeArrowheads="1"/>
          </p:cNvSpPr>
          <p:nvPr/>
        </p:nvSpPr>
        <p:spPr bwMode="auto">
          <a:xfrm>
            <a:off x="1135632" y="5572769"/>
            <a:ext cx="16834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algn="r"/>
            <a:r>
              <a:rPr lang="de-CH" altLang="de-DE" sz="2400" b="1" dirty="0" smtClean="0">
                <a:solidFill>
                  <a:schemeClr val="tx1"/>
                </a:solidFill>
                <a:latin typeface="+mn-lt"/>
              </a:rPr>
              <a:t>+</a:t>
            </a:r>
            <a:r>
              <a:rPr lang="de-CH" altLang="de-DE" sz="2000" dirty="0" smtClean="0">
                <a:solidFill>
                  <a:schemeClr val="tx1"/>
                </a:solidFill>
                <a:latin typeface="+mn-lt"/>
              </a:rPr>
              <a:t> </a:t>
            </a:r>
            <a:r>
              <a:rPr lang="de-CH" altLang="de-DE" b="1" dirty="0" smtClean="0">
                <a:solidFill>
                  <a:schemeClr val="tx1"/>
                </a:solidFill>
                <a:latin typeface="+mn-lt"/>
              </a:rPr>
              <a:t>Bodenaufbau</a:t>
            </a:r>
            <a:endParaRPr lang="de-DE" altLang="de-DE" b="1" dirty="0">
              <a:solidFill>
                <a:schemeClr val="tx1"/>
              </a:solidFill>
              <a:latin typeface="+mn-lt"/>
            </a:endParaRPr>
          </a:p>
        </p:txBody>
      </p:sp>
      <p:sp>
        <p:nvSpPr>
          <p:cNvPr id="162" name="Rectangle 823"/>
          <p:cNvSpPr>
            <a:spLocks noChangeArrowheads="1"/>
          </p:cNvSpPr>
          <p:nvPr/>
        </p:nvSpPr>
        <p:spPr bwMode="auto">
          <a:xfrm>
            <a:off x="7002650" y="2424063"/>
            <a:ext cx="204357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r>
              <a:rPr lang="de-CH" altLang="de-DE" sz="1600" b="1" dirty="0" smtClean="0">
                <a:solidFill>
                  <a:schemeClr val="tx1"/>
                </a:solidFill>
                <a:latin typeface="+mn-lt"/>
              </a:rPr>
              <a:t>steigende </a:t>
            </a:r>
            <a:r>
              <a:rPr lang="de-CH" altLang="de-DE" sz="1600" b="1" dirty="0">
                <a:solidFill>
                  <a:schemeClr val="tx1"/>
                </a:solidFill>
                <a:latin typeface="+mn-lt"/>
              </a:rPr>
              <a:t>Erträge</a:t>
            </a:r>
            <a:endParaRPr lang="de-DE" altLang="de-DE" sz="1600" b="1" dirty="0">
              <a:solidFill>
                <a:schemeClr val="tx1"/>
              </a:solidFill>
              <a:latin typeface="+mn-lt"/>
            </a:endParaRPr>
          </a:p>
          <a:p>
            <a:r>
              <a:rPr lang="de-CH" altLang="de-DE" sz="1600" b="1" dirty="0">
                <a:solidFill>
                  <a:schemeClr val="tx1"/>
                </a:solidFill>
                <a:latin typeface="+mn-lt"/>
              </a:rPr>
              <a:t>+</a:t>
            </a:r>
            <a:r>
              <a:rPr lang="de-CH" altLang="de-DE" sz="1600" dirty="0">
                <a:solidFill>
                  <a:schemeClr val="tx1"/>
                </a:solidFill>
                <a:latin typeface="+mn-lt"/>
              </a:rPr>
              <a:t> </a:t>
            </a:r>
            <a:r>
              <a:rPr lang="de-CH" altLang="de-DE" sz="1600" b="1" dirty="0" smtClean="0">
                <a:solidFill>
                  <a:schemeClr val="tx1"/>
                </a:solidFill>
                <a:latin typeface="+mn-lt"/>
              </a:rPr>
              <a:t>Nahrung</a:t>
            </a:r>
          </a:p>
          <a:p>
            <a:r>
              <a:rPr lang="de-CH" altLang="de-DE" sz="1600" b="1" dirty="0" smtClean="0">
                <a:solidFill>
                  <a:schemeClr val="tx1"/>
                </a:solidFill>
                <a:latin typeface="+mn-lt"/>
              </a:rPr>
              <a:t>+</a:t>
            </a:r>
            <a:r>
              <a:rPr lang="de-CH" altLang="de-DE" sz="1600" dirty="0" smtClean="0">
                <a:solidFill>
                  <a:schemeClr val="tx1"/>
                </a:solidFill>
                <a:latin typeface="+mn-lt"/>
              </a:rPr>
              <a:t> </a:t>
            </a:r>
            <a:r>
              <a:rPr lang="de-CH" altLang="de-DE" sz="1600" b="1" dirty="0" smtClean="0">
                <a:solidFill>
                  <a:schemeClr val="tx1"/>
                </a:solidFill>
                <a:latin typeface="+mn-lt"/>
              </a:rPr>
              <a:t>Zusatznutzung</a:t>
            </a:r>
          </a:p>
          <a:p>
            <a:r>
              <a:rPr lang="de-CH" altLang="de-DE" sz="1300" b="1" dirty="0" smtClean="0">
                <a:solidFill>
                  <a:schemeClr val="tx1"/>
                </a:solidFill>
                <a:latin typeface="+mn-lt"/>
              </a:rPr>
              <a:t>    Futter</a:t>
            </a:r>
            <a:r>
              <a:rPr lang="de-CH" altLang="de-DE" sz="1300" b="1" dirty="0">
                <a:solidFill>
                  <a:schemeClr val="tx1"/>
                </a:solidFill>
                <a:latin typeface="+mn-lt"/>
              </a:rPr>
              <a:t>, Rohstoff, Energie </a:t>
            </a:r>
            <a:endParaRPr lang="de-DE" altLang="de-DE" sz="1300" b="1" dirty="0">
              <a:solidFill>
                <a:schemeClr val="tx1"/>
              </a:solidFill>
              <a:latin typeface="+mn-lt"/>
            </a:endParaRPr>
          </a:p>
          <a:p>
            <a:r>
              <a:rPr lang="de-CH" altLang="de-DE" sz="1600" b="1" dirty="0" smtClean="0">
                <a:solidFill>
                  <a:schemeClr val="tx1"/>
                </a:solidFill>
                <a:latin typeface="+mn-lt"/>
              </a:rPr>
              <a:t>+ Saatgut</a:t>
            </a:r>
          </a:p>
        </p:txBody>
      </p:sp>
      <p:sp>
        <p:nvSpPr>
          <p:cNvPr id="163" name="Rectangle 823"/>
          <p:cNvSpPr>
            <a:spLocks noChangeArrowheads="1"/>
          </p:cNvSpPr>
          <p:nvPr/>
        </p:nvSpPr>
        <p:spPr bwMode="auto">
          <a:xfrm>
            <a:off x="849887" y="3279414"/>
            <a:ext cx="16036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algn="r"/>
            <a:r>
              <a:rPr lang="de-CH" altLang="de-DE" sz="2400" b="1" dirty="0" smtClean="0">
                <a:solidFill>
                  <a:schemeClr val="tx1"/>
                </a:solidFill>
                <a:latin typeface="+mn-lt"/>
              </a:rPr>
              <a:t>+</a:t>
            </a:r>
            <a:r>
              <a:rPr lang="de-CH" altLang="de-DE" sz="2000" dirty="0" smtClean="0">
                <a:solidFill>
                  <a:schemeClr val="tx1"/>
                </a:solidFill>
                <a:latin typeface="+mn-lt"/>
              </a:rPr>
              <a:t> </a:t>
            </a:r>
            <a:r>
              <a:rPr lang="de-CH" altLang="de-DE" b="1" dirty="0" smtClean="0">
                <a:solidFill>
                  <a:schemeClr val="tx1"/>
                </a:solidFill>
                <a:latin typeface="+mn-lt"/>
              </a:rPr>
              <a:t>Biodiversität</a:t>
            </a:r>
            <a:endParaRPr lang="de-DE" altLang="de-DE" b="1" dirty="0">
              <a:solidFill>
                <a:schemeClr val="tx1"/>
              </a:solidFill>
              <a:latin typeface="+mn-lt"/>
            </a:endParaRPr>
          </a:p>
        </p:txBody>
      </p:sp>
      <p:sp>
        <p:nvSpPr>
          <p:cNvPr id="151" name="Rectangle 823"/>
          <p:cNvSpPr>
            <a:spLocks noChangeArrowheads="1"/>
          </p:cNvSpPr>
          <p:nvPr/>
        </p:nvSpPr>
        <p:spPr bwMode="auto">
          <a:xfrm>
            <a:off x="5978931" y="4891517"/>
            <a:ext cx="31650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a:solidFill>
                  <a:srgbClr val="7030A0"/>
                </a:solidFill>
              </a:rPr>
              <a:t>Liquid Carbon </a:t>
            </a:r>
            <a:r>
              <a:rPr lang="de-CH" altLang="de-DE" sz="1400" b="1" dirty="0" err="1">
                <a:solidFill>
                  <a:srgbClr val="7030A0"/>
                </a:solidFill>
              </a:rPr>
              <a:t>Pathway</a:t>
            </a:r>
            <a:r>
              <a:rPr lang="de-CH" altLang="de-DE" sz="1400" b="1" dirty="0">
                <a:solidFill>
                  <a:srgbClr val="7030A0"/>
                </a:solidFill>
              </a:rPr>
              <a:t/>
            </a:r>
            <a:br>
              <a:rPr lang="de-CH" altLang="de-DE" sz="1400" b="1" dirty="0">
                <a:solidFill>
                  <a:srgbClr val="7030A0"/>
                </a:solidFill>
              </a:rPr>
            </a:br>
            <a:r>
              <a:rPr lang="de-CH" altLang="de-DE" sz="1400" dirty="0">
                <a:solidFill>
                  <a:srgbClr val="7030A0"/>
                </a:solidFill>
              </a:rPr>
              <a:t>Ernährung des Bodenlebens</a:t>
            </a:r>
            <a:br>
              <a:rPr lang="de-CH" altLang="de-DE" sz="1400" dirty="0">
                <a:solidFill>
                  <a:srgbClr val="7030A0"/>
                </a:solidFill>
              </a:rPr>
            </a:br>
            <a:r>
              <a:rPr lang="de-CH" altLang="de-DE" sz="1400" dirty="0">
                <a:solidFill>
                  <a:srgbClr val="7030A0"/>
                </a:solidFill>
              </a:rPr>
              <a:t>Humusaufbau</a:t>
            </a:r>
          </a:p>
        </p:txBody>
      </p:sp>
      <p:sp>
        <p:nvSpPr>
          <p:cNvPr id="153" name="Arc 829"/>
          <p:cNvSpPr>
            <a:spLocks/>
          </p:cNvSpPr>
          <p:nvPr/>
        </p:nvSpPr>
        <p:spPr bwMode="auto">
          <a:xfrm rot="1587153" flipV="1">
            <a:off x="3443452" y="4553926"/>
            <a:ext cx="889000" cy="750887"/>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59" name="Group 834"/>
          <p:cNvGrpSpPr>
            <a:grpSpLocks/>
          </p:cNvGrpSpPr>
          <p:nvPr/>
        </p:nvGrpSpPr>
        <p:grpSpPr bwMode="auto">
          <a:xfrm rot="2224076">
            <a:off x="2993339" y="4867026"/>
            <a:ext cx="583402" cy="467688"/>
            <a:chOff x="1760" y="1087"/>
            <a:chExt cx="278" cy="225"/>
          </a:xfrm>
        </p:grpSpPr>
        <p:sp>
          <p:nvSpPr>
            <p:cNvPr id="160" name="Oval 835"/>
            <p:cNvSpPr>
              <a:spLocks noChangeArrowheads="1"/>
            </p:cNvSpPr>
            <p:nvPr/>
          </p:nvSpPr>
          <p:spPr bwMode="auto">
            <a:xfrm rot="1754178">
              <a:off x="1868" y="1189"/>
              <a:ext cx="125" cy="76"/>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1" name="Oval 836"/>
            <p:cNvSpPr>
              <a:spLocks noChangeArrowheads="1"/>
            </p:cNvSpPr>
            <p:nvPr/>
          </p:nvSpPr>
          <p:spPr bwMode="auto">
            <a:xfrm rot="1754178">
              <a:off x="1832" y="1155"/>
              <a:ext cx="46" cy="54"/>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5" name="Line 837"/>
            <p:cNvSpPr>
              <a:spLocks noChangeShapeType="1"/>
            </p:cNvSpPr>
            <p:nvPr/>
          </p:nvSpPr>
          <p:spPr bwMode="auto">
            <a:xfrm>
              <a:off x="1947" y="1269"/>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6" name="Line 838"/>
            <p:cNvSpPr>
              <a:spLocks noChangeShapeType="1"/>
            </p:cNvSpPr>
            <p:nvPr/>
          </p:nvSpPr>
          <p:spPr bwMode="auto">
            <a:xfrm>
              <a:off x="1918" y="1142"/>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7" name="Line 839"/>
            <p:cNvSpPr>
              <a:spLocks noChangeShapeType="1"/>
            </p:cNvSpPr>
            <p:nvPr/>
          </p:nvSpPr>
          <p:spPr bwMode="auto">
            <a:xfrm flipH="1">
              <a:off x="1952" y="11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9" name="Line 840"/>
            <p:cNvSpPr>
              <a:spLocks noChangeShapeType="1"/>
            </p:cNvSpPr>
            <p:nvPr/>
          </p:nvSpPr>
          <p:spPr bwMode="auto">
            <a:xfrm flipH="1">
              <a:off x="1875" y="12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0" name="Line 841"/>
            <p:cNvSpPr>
              <a:spLocks noChangeShapeType="1"/>
            </p:cNvSpPr>
            <p:nvPr/>
          </p:nvSpPr>
          <p:spPr bwMode="auto">
            <a:xfrm flipH="1">
              <a:off x="1983" y="1210"/>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1" name="Line 842"/>
            <p:cNvSpPr>
              <a:spLocks noChangeShapeType="1"/>
            </p:cNvSpPr>
            <p:nvPr/>
          </p:nvSpPr>
          <p:spPr bwMode="auto">
            <a:xfrm flipH="1">
              <a:off x="1827" y="1234"/>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2"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3"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89" name="Rectangle 110"/>
          <p:cNvSpPr>
            <a:spLocks noChangeArrowheads="1"/>
          </p:cNvSpPr>
          <p:nvPr/>
        </p:nvSpPr>
        <p:spPr bwMode="auto">
          <a:xfrm>
            <a:off x="3807382" y="213131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chemeClr val="tx1"/>
                </a:solidFill>
              </a:rPr>
              <a:t>CO</a:t>
            </a:r>
            <a:r>
              <a:rPr lang="de-CH" altLang="de-DE" sz="1400" baseline="-25000" dirty="0">
                <a:solidFill>
                  <a:schemeClr val="tx1"/>
                </a:solidFill>
              </a:rPr>
              <a:t>2</a:t>
            </a:r>
            <a:endParaRPr lang="de-DE" altLang="de-DE" sz="1400" baseline="-25000" dirty="0">
              <a:solidFill>
                <a:schemeClr val="tx1"/>
              </a:solidFill>
            </a:endParaRPr>
          </a:p>
        </p:txBody>
      </p:sp>
      <p:sp>
        <p:nvSpPr>
          <p:cNvPr id="190" name="Rectangle 110"/>
          <p:cNvSpPr>
            <a:spLocks noChangeArrowheads="1"/>
          </p:cNvSpPr>
          <p:nvPr/>
        </p:nvSpPr>
        <p:spPr bwMode="auto">
          <a:xfrm>
            <a:off x="4049596" y="1140718"/>
            <a:ext cx="579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chemeClr val="tx1"/>
                </a:solidFill>
              </a:rPr>
              <a:t>O</a:t>
            </a:r>
            <a:r>
              <a:rPr lang="de-CH" altLang="de-DE" sz="1400" baseline="-25000" dirty="0" smtClean="0">
                <a:solidFill>
                  <a:schemeClr val="tx1"/>
                </a:solidFill>
              </a:rPr>
              <a:t>2</a:t>
            </a:r>
            <a:endParaRPr lang="de-DE" altLang="de-DE" sz="1400" baseline="-25000" dirty="0">
              <a:solidFill>
                <a:schemeClr val="tx1"/>
              </a:solidFill>
            </a:endParaRPr>
          </a:p>
        </p:txBody>
      </p:sp>
      <p:sp>
        <p:nvSpPr>
          <p:cNvPr id="191" name="Line 242"/>
          <p:cNvSpPr>
            <a:spLocks noChangeShapeType="1"/>
          </p:cNvSpPr>
          <p:nvPr/>
        </p:nvSpPr>
        <p:spPr bwMode="auto">
          <a:xfrm>
            <a:off x="5002720" y="1474787"/>
            <a:ext cx="0" cy="2868661"/>
          </a:xfrm>
          <a:prstGeom prst="line">
            <a:avLst/>
          </a:prstGeom>
          <a:noFill/>
          <a:ln w="19050">
            <a:solidFill>
              <a:srgbClr val="7030A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2" name="Oval 107"/>
          <p:cNvSpPr>
            <a:spLocks noChangeArrowheads="1"/>
          </p:cNvSpPr>
          <p:nvPr/>
        </p:nvSpPr>
        <p:spPr bwMode="auto">
          <a:xfrm>
            <a:off x="4624101" y="1078210"/>
            <a:ext cx="757238" cy="4327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7030A0"/>
                </a:solidFill>
              </a:rPr>
              <a:t>N</a:t>
            </a:r>
            <a:r>
              <a:rPr lang="de-CH" altLang="de-DE" sz="1400" baseline="-25000" dirty="0" smtClean="0">
                <a:solidFill>
                  <a:srgbClr val="7030A0"/>
                </a:solidFill>
              </a:rPr>
              <a:t>2</a:t>
            </a:r>
            <a:endParaRPr lang="de-DE" altLang="de-DE" sz="1400" dirty="0">
              <a:solidFill>
                <a:srgbClr val="7030A0"/>
              </a:solidFill>
            </a:endParaRPr>
          </a:p>
        </p:txBody>
      </p:sp>
      <p:sp>
        <p:nvSpPr>
          <p:cNvPr id="193" name="Line 68"/>
          <p:cNvSpPr>
            <a:spLocks noChangeShapeType="1"/>
          </p:cNvSpPr>
          <p:nvPr/>
        </p:nvSpPr>
        <p:spPr bwMode="auto">
          <a:xfrm>
            <a:off x="5002720" y="4690638"/>
            <a:ext cx="0" cy="1065637"/>
          </a:xfrm>
          <a:prstGeom prst="line">
            <a:avLst/>
          </a:prstGeom>
          <a:noFill/>
          <a:ln w="19050">
            <a:solidFill>
              <a:srgbClr val="7030A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4" name="Line 49"/>
          <p:cNvSpPr>
            <a:spLocks noChangeShapeType="1"/>
          </p:cNvSpPr>
          <p:nvPr/>
        </p:nvSpPr>
        <p:spPr bwMode="auto">
          <a:xfrm flipH="1">
            <a:off x="4317607" y="1379537"/>
            <a:ext cx="0" cy="864000"/>
          </a:xfrm>
          <a:prstGeom prst="line">
            <a:avLst/>
          </a:prstGeom>
          <a:noFill/>
          <a:ln w="19050">
            <a:solidFill>
              <a:schemeClr val="tx1"/>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5" name="Rectangle 65"/>
          <p:cNvSpPr>
            <a:spLocks noChangeArrowheads="1"/>
          </p:cNvSpPr>
          <p:nvPr/>
        </p:nvSpPr>
        <p:spPr bwMode="auto">
          <a:xfrm>
            <a:off x="5112802" y="5596095"/>
            <a:ext cx="162617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smtClean="0">
                <a:solidFill>
                  <a:srgbClr val="7030A0"/>
                </a:solidFill>
              </a:rPr>
              <a:t>Aktive</a:t>
            </a:r>
            <a:r>
              <a:rPr lang="de-CH" altLang="de-DE" sz="1400" b="1" dirty="0">
                <a:solidFill>
                  <a:srgbClr val="7030A0"/>
                </a:solidFill>
              </a:rPr>
              <a:t/>
            </a:r>
            <a:br>
              <a:rPr lang="de-CH" altLang="de-DE" sz="1400" b="1" dirty="0">
                <a:solidFill>
                  <a:srgbClr val="7030A0"/>
                </a:solidFill>
              </a:rPr>
            </a:br>
            <a:r>
              <a:rPr lang="de-CH" altLang="de-DE" sz="1400" b="1" dirty="0" smtClean="0">
                <a:solidFill>
                  <a:srgbClr val="7030A0"/>
                </a:solidFill>
              </a:rPr>
              <a:t>Mobilisierung</a:t>
            </a:r>
          </a:p>
          <a:p>
            <a:r>
              <a:rPr lang="de-CH" altLang="de-DE" sz="1400" dirty="0" smtClean="0">
                <a:solidFill>
                  <a:srgbClr val="7030A0"/>
                </a:solidFill>
              </a:rPr>
              <a:t>von  Mineralstoffen</a:t>
            </a:r>
            <a:endParaRPr lang="de-CH" altLang="de-DE" sz="1400" dirty="0">
              <a:solidFill>
                <a:srgbClr val="7030A0"/>
              </a:solidFill>
            </a:endParaRPr>
          </a:p>
        </p:txBody>
      </p:sp>
      <p:sp>
        <p:nvSpPr>
          <p:cNvPr id="145" name="Rectangle 65"/>
          <p:cNvSpPr>
            <a:spLocks noChangeArrowheads="1"/>
          </p:cNvSpPr>
          <p:nvPr/>
        </p:nvSpPr>
        <p:spPr bwMode="auto">
          <a:xfrm>
            <a:off x="5115714" y="1570037"/>
            <a:ext cx="17151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altLang="de-DE" sz="1400" b="1" dirty="0" smtClean="0">
                <a:solidFill>
                  <a:srgbClr val="7030A0"/>
                </a:solidFill>
              </a:rPr>
              <a:t>Stickstofffixierung</a:t>
            </a:r>
            <a:endParaRPr lang="de-CH" altLang="de-DE" sz="1400" b="1" dirty="0">
              <a:solidFill>
                <a:srgbClr val="7030A0"/>
              </a:solidFill>
            </a:endParaRPr>
          </a:p>
        </p:txBody>
      </p:sp>
      <p:sp>
        <p:nvSpPr>
          <p:cNvPr id="146" name="Rechteck 145"/>
          <p:cNvSpPr/>
          <p:nvPr/>
        </p:nvSpPr>
        <p:spPr>
          <a:xfrm>
            <a:off x="0" y="6157569"/>
            <a:ext cx="9144000" cy="738664"/>
          </a:xfrm>
          <a:prstGeom prst="rect">
            <a:avLst/>
          </a:prstGeom>
        </p:spPr>
        <p:txBody>
          <a:bodyPr wrap="square">
            <a:spAutoFit/>
          </a:bodyPr>
          <a:lstStyle/>
          <a:p>
            <a:r>
              <a:rPr lang="de-CH" sz="1400" b="1" dirty="0"/>
              <a:t>Z</a:t>
            </a:r>
            <a:r>
              <a:rPr lang="de-CH" sz="1400" b="1" dirty="0" smtClean="0"/>
              <a:t>unehmenden Systeme</a:t>
            </a:r>
            <a:br>
              <a:rPr lang="de-CH" sz="1400" b="1" dirty="0" smtClean="0"/>
            </a:br>
            <a:r>
              <a:rPr lang="de-CH" sz="1400" dirty="0" smtClean="0"/>
              <a:t>Wenn viel Sonnenenergie eingefangen und durch sorgsame Bearbeitung im System gehalten werden kann,</a:t>
            </a:r>
            <a:r>
              <a:rPr lang="de-CH" sz="1400" b="1" dirty="0" smtClean="0"/>
              <a:t/>
            </a:r>
            <a:br>
              <a:rPr lang="de-CH" sz="1400" b="1" dirty="0" smtClean="0"/>
            </a:br>
            <a:r>
              <a:rPr lang="de-CH" sz="1400" dirty="0" smtClean="0"/>
              <a:t>steigen die Erträge für Nahrung, Futter… und Saatgut bei gleichzeitigem Aufbau von Boden und Biodiversität</a:t>
            </a:r>
            <a:endParaRPr lang="de-DE" altLang="de-DE" sz="1400" dirty="0"/>
          </a:p>
        </p:txBody>
      </p:sp>
      <p:sp>
        <p:nvSpPr>
          <p:cNvPr id="147" name="Oval 904"/>
          <p:cNvSpPr>
            <a:spLocks noChangeArrowheads="1"/>
          </p:cNvSpPr>
          <p:nvPr/>
        </p:nvSpPr>
        <p:spPr bwMode="auto">
          <a:xfrm>
            <a:off x="1200150" y="657225"/>
            <a:ext cx="1244227" cy="1276350"/>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Tree>
    <p:extLst>
      <p:ext uri="{BB962C8B-B14F-4D97-AF65-F5344CB8AC3E}">
        <p14:creationId xmlns:p14="http://schemas.microsoft.com/office/powerpoint/2010/main" val="3912536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62" grpId="0"/>
      <p:bldP spid="163" grpId="0"/>
      <p:bldP spid="146"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X:\Regeneration\Event\Ökobilanz 2017\ZunehmendeSysteme_HvK\Folie10.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77586" y="495300"/>
            <a:ext cx="8599714" cy="590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500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19458" name="Picture 2" descr="533FDD2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185" y="-699587"/>
            <a:ext cx="7314415" cy="7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915186" y="5943316"/>
            <a:ext cx="7314416" cy="467010"/>
          </a:xfrm>
        </p:spPr>
        <p:txBody>
          <a:bodyPr wrap="none" lIns="0" rIns="0">
            <a:noAutofit/>
          </a:bodyPr>
          <a:lstStyle/>
          <a:p>
            <a:pPr eaLnBrk="1" hangingPunct="1"/>
            <a:r>
              <a:rPr lang="de-CH" altLang="de-DE" sz="2000" dirty="0" smtClean="0">
                <a:solidFill>
                  <a:srgbClr val="FFFFFF"/>
                </a:solidFill>
              </a:rPr>
              <a:t>Kartoffelernte im Lupinenfeld,</a:t>
            </a:r>
            <a:r>
              <a:rPr lang="de-CH" altLang="de-DE" sz="2800" dirty="0" smtClean="0">
                <a:solidFill>
                  <a:srgbClr val="FFFFFF"/>
                </a:solidFill>
              </a:rPr>
              <a:t> </a:t>
            </a:r>
            <a:r>
              <a:rPr lang="de-CH" altLang="de-DE" sz="2000" dirty="0" smtClean="0">
                <a:solidFill>
                  <a:srgbClr val="FFFFFF"/>
                </a:solidFill>
              </a:rPr>
              <a:t>Hof Koch,  b. Lüneburg 1980</a:t>
            </a:r>
            <a:endParaRPr lang="de-DE" altLang="de-DE" sz="2000" dirty="0" smtClean="0">
              <a:solidFill>
                <a:srgbClr val="FFFFFF"/>
              </a:solidFill>
            </a:endParaRPr>
          </a:p>
        </p:txBody>
      </p:sp>
      <p:sp>
        <p:nvSpPr>
          <p:cNvPr id="8" name="Rechteck 7"/>
          <p:cNvSpPr/>
          <p:nvPr/>
        </p:nvSpPr>
        <p:spPr>
          <a:xfrm>
            <a:off x="915185" y="6348069"/>
            <a:ext cx="7314416" cy="523220"/>
          </a:xfrm>
          <a:prstGeom prst="rect">
            <a:avLst/>
          </a:prstGeom>
        </p:spPr>
        <p:txBody>
          <a:bodyPr wrap="square">
            <a:spAutoFit/>
          </a:bodyPr>
          <a:lstStyle/>
          <a:p>
            <a:pPr algn="ctr"/>
            <a:r>
              <a:rPr lang="de-CH" sz="1400" dirty="0" smtClean="0">
                <a:solidFill>
                  <a:srgbClr val="FFFFFF"/>
                </a:solidFill>
              </a:rPr>
              <a:t>Mit dem letzten Häufeln wird Lupine ausgesät. Zusätzliche Biomasse und Stickstoff. </a:t>
            </a:r>
            <a:br>
              <a:rPr lang="de-CH" sz="1400" dirty="0" smtClean="0">
                <a:solidFill>
                  <a:srgbClr val="FFFFFF"/>
                </a:solidFill>
              </a:rPr>
            </a:br>
            <a:r>
              <a:rPr lang="de-CH" sz="1400" dirty="0" smtClean="0">
                <a:solidFill>
                  <a:srgbClr val="FFFFFF"/>
                </a:solidFill>
              </a:rPr>
              <a:t>Ernte im blühenden Lupinenfeld.</a:t>
            </a:r>
            <a:endParaRPr lang="de-DE" altLang="de-DE" sz="1400" dirty="0">
              <a:solidFill>
                <a:srgbClr val="FFFFFF"/>
              </a:solidFill>
            </a:endParaRPr>
          </a:p>
        </p:txBody>
      </p:sp>
    </p:spTree>
    <p:extLst>
      <p:ext uri="{BB962C8B-B14F-4D97-AF65-F5344CB8AC3E}">
        <p14:creationId xmlns:p14="http://schemas.microsoft.com/office/powerpoint/2010/main" val="475180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 y="6179231"/>
            <a:ext cx="9144000" cy="381000"/>
          </a:xfrm>
        </p:spPr>
        <p:txBody>
          <a:bodyPr/>
          <a:lstStyle/>
          <a:p>
            <a:pPr eaLnBrk="1" hangingPunct="1"/>
            <a:r>
              <a:rPr lang="de-CH" altLang="de-DE" sz="2400" dirty="0" smtClean="0">
                <a:solidFill>
                  <a:schemeClr val="tx1"/>
                </a:solidFill>
              </a:rPr>
              <a:t>Feldsalat – 15 Jahre Anbau ohne Input</a:t>
            </a:r>
            <a:r>
              <a:rPr lang="de-CH" altLang="de-DE" sz="1800" dirty="0">
                <a:solidFill>
                  <a:schemeClr val="tx1"/>
                </a:solidFill>
              </a:rPr>
              <a:t> </a:t>
            </a:r>
            <a:r>
              <a:rPr lang="de-CH" altLang="de-DE" sz="1800" dirty="0" smtClean="0">
                <a:solidFill>
                  <a:schemeClr val="tx1"/>
                </a:solidFill>
              </a:rPr>
              <a:t>     Hof Koch, </a:t>
            </a:r>
            <a:r>
              <a:rPr lang="de-CH" altLang="de-DE" sz="1800" dirty="0" err="1" smtClean="0">
                <a:solidFill>
                  <a:schemeClr val="tx1"/>
                </a:solidFill>
              </a:rPr>
              <a:t>Glüsingen</a:t>
            </a:r>
            <a:r>
              <a:rPr lang="de-CH" altLang="de-DE" sz="1800" dirty="0" smtClean="0">
                <a:solidFill>
                  <a:schemeClr val="tx1"/>
                </a:solidFill>
              </a:rPr>
              <a:t> 2002</a:t>
            </a:r>
            <a:endParaRPr lang="de-DE" altLang="de-DE" sz="1800" dirty="0" smtClean="0">
              <a:solidFill>
                <a:schemeClr val="tx1"/>
              </a:solidFill>
            </a:endParaRPr>
          </a:p>
        </p:txBody>
      </p:sp>
      <p:sp>
        <p:nvSpPr>
          <p:cNvPr id="24579" name="Rectangle 3"/>
          <p:cNvSpPr>
            <a:spLocks noGrp="1" noChangeArrowheads="1"/>
          </p:cNvSpPr>
          <p:nvPr>
            <p:ph idx="1"/>
          </p:nvPr>
        </p:nvSpPr>
        <p:spPr/>
        <p:txBody>
          <a:bodyPr/>
          <a:lstStyle/>
          <a:p>
            <a:pPr eaLnBrk="1" hangingPunct="1"/>
            <a:endParaRPr lang="de-DE" altLang="de-DE" smtClean="0">
              <a:solidFill>
                <a:srgbClr val="FFFFFF"/>
              </a:solidFill>
            </a:endParaRPr>
          </a:p>
        </p:txBody>
      </p:sp>
      <p:pic>
        <p:nvPicPr>
          <p:cNvPr id="24580" name="Picture 6" descr="23686A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76200" y="6538569"/>
            <a:ext cx="9144000" cy="307777"/>
          </a:xfrm>
          <a:prstGeom prst="rect">
            <a:avLst/>
          </a:prstGeom>
        </p:spPr>
        <p:txBody>
          <a:bodyPr wrap="square">
            <a:spAutoFit/>
          </a:bodyPr>
          <a:lstStyle/>
          <a:p>
            <a:r>
              <a:rPr lang="de-CH" sz="1400" dirty="0" smtClean="0"/>
              <a:t>Gleichzeitig wurde der Boden aufgebaut . Der ganz leichte Sandboden riecht wunderbar nach Waldboden.</a:t>
            </a:r>
            <a:endParaRPr lang="de-DE" altLang="de-DE" sz="1400" dirty="0"/>
          </a:p>
        </p:txBody>
      </p:sp>
    </p:spTree>
    <p:extLst>
      <p:ext uri="{BB962C8B-B14F-4D97-AF65-F5344CB8AC3E}">
        <p14:creationId xmlns:p14="http://schemas.microsoft.com/office/powerpoint/2010/main" val="338509324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G_0605"/>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133350"/>
            <a:ext cx="91440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1297" y="6134100"/>
            <a:ext cx="8948055" cy="462870"/>
          </a:xfrm>
        </p:spPr>
        <p:txBody>
          <a:bodyPr/>
          <a:lstStyle/>
          <a:p>
            <a:pPr marL="0" marR="0" indent="0" algn="ctr" defTabSz="914400" rtl="0" eaLnBrk="0" fontAlgn="base" latinLnBrk="0" hangingPunct="0">
              <a:lnSpc>
                <a:spcPct val="90000"/>
              </a:lnSpc>
              <a:spcBef>
                <a:spcPct val="0"/>
              </a:spcBef>
              <a:spcAft>
                <a:spcPct val="0"/>
              </a:spcAft>
              <a:buClrTx/>
              <a:buSzTx/>
              <a:buFontTx/>
              <a:buNone/>
              <a:tabLst/>
              <a:defRPr/>
            </a:pPr>
            <a:r>
              <a:rPr lang="de-CH" sz="2400" dirty="0" smtClean="0">
                <a:solidFill>
                  <a:schemeClr val="tx1"/>
                </a:solidFill>
              </a:rPr>
              <a:t>S</a:t>
            </a:r>
            <a:r>
              <a:rPr lang="de-CH" sz="2400" b="1" dirty="0" smtClean="0">
                <a:solidFill>
                  <a:schemeClr val="tx1"/>
                </a:solidFill>
                <a:effectLst/>
              </a:rPr>
              <a:t>onnenblumen </a:t>
            </a:r>
            <a:r>
              <a:rPr lang="de-CH" sz="1800" b="1" dirty="0" smtClean="0">
                <a:solidFill>
                  <a:schemeClr val="tx1"/>
                </a:solidFill>
                <a:effectLst/>
              </a:rPr>
              <a:t>– 5 Jahre in Folge	</a:t>
            </a:r>
            <a:r>
              <a:rPr lang="de-CH" sz="1800" b="1" dirty="0" smtClean="0">
                <a:solidFill>
                  <a:schemeClr val="tx1"/>
                </a:solidFill>
                <a:effectLst/>
                <a:latin typeface="+mj-lt"/>
                <a:ea typeface="+mj-ea"/>
                <a:cs typeface="+mj-cs"/>
              </a:rPr>
              <a:t>Pachthof Koch, </a:t>
            </a:r>
            <a:r>
              <a:rPr lang="de-CH" sz="1800" b="1" dirty="0" err="1" smtClean="0">
                <a:solidFill>
                  <a:schemeClr val="tx1"/>
                </a:solidFill>
                <a:effectLst/>
                <a:latin typeface="+mj-lt"/>
                <a:ea typeface="+mj-ea"/>
                <a:cs typeface="+mj-cs"/>
              </a:rPr>
              <a:t>Szarvas</a:t>
            </a:r>
            <a:r>
              <a:rPr lang="de-CH" sz="1800" b="1" dirty="0" smtClean="0">
                <a:solidFill>
                  <a:schemeClr val="tx1"/>
                </a:solidFill>
                <a:effectLst/>
              </a:rPr>
              <a:t>, Ungarn 2007</a:t>
            </a:r>
            <a:endParaRPr lang="de-CH" sz="1800" dirty="0" smtClean="0">
              <a:solidFill>
                <a:schemeClr val="tx1"/>
              </a:solidFill>
              <a:effectLst/>
            </a:endParaRPr>
          </a:p>
        </p:txBody>
      </p:sp>
      <p:sp>
        <p:nvSpPr>
          <p:cNvPr id="4" name="Rechteck 3"/>
          <p:cNvSpPr/>
          <p:nvPr/>
        </p:nvSpPr>
        <p:spPr>
          <a:xfrm>
            <a:off x="0" y="6538569"/>
            <a:ext cx="9210675" cy="307777"/>
          </a:xfrm>
          <a:prstGeom prst="rect">
            <a:avLst/>
          </a:prstGeom>
        </p:spPr>
        <p:txBody>
          <a:bodyPr wrap="square">
            <a:spAutoFit/>
          </a:bodyPr>
          <a:lstStyle/>
          <a:p>
            <a:r>
              <a:rPr lang="de-CH" sz="1400" dirty="0" smtClean="0"/>
              <a:t>Zunehmende Systeme: </a:t>
            </a:r>
            <a:r>
              <a:rPr lang="de-CH" sz="1400" i="1" dirty="0" smtClean="0"/>
              <a:t>Ökologisch-Angepasster Landbau </a:t>
            </a:r>
            <a:r>
              <a:rPr lang="de-CH" sz="1400" dirty="0" smtClean="0"/>
              <a:t>– ohne Pflug, Düngung, Fruchtfolge und Pflanzenschutz</a:t>
            </a:r>
            <a:endParaRPr lang="de-DE" altLang="de-DE" sz="1400" dirty="0"/>
          </a:p>
        </p:txBody>
      </p:sp>
    </p:spTree>
    <p:extLst>
      <p:ext uri="{BB962C8B-B14F-4D97-AF65-F5344CB8AC3E}">
        <p14:creationId xmlns:p14="http://schemas.microsoft.com/office/powerpoint/2010/main" val="268627636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1e300a2-5680-4c98-80ee-df5d35358d2f@fib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015"/>
            <a:ext cx="5193506" cy="684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bc69e00b-e61e-4795-b539-531db9f5df0f@fibl.ch"/>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991915" y="0"/>
            <a:ext cx="5142560" cy="6856746"/>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a:xfrm>
            <a:off x="0" y="6203726"/>
            <a:ext cx="8969829" cy="381000"/>
          </a:xfrm>
        </p:spPr>
        <p:txBody>
          <a:bodyPr/>
          <a:lstStyle/>
          <a:p>
            <a:r>
              <a:rPr lang="de-CH" altLang="de-DE" sz="2400" dirty="0" smtClean="0">
                <a:solidFill>
                  <a:srgbClr val="FFFFFF"/>
                </a:solidFill>
              </a:rPr>
              <a:t>Gewächshaus, Tomaten auf Grassilage</a:t>
            </a:r>
            <a:r>
              <a:rPr lang="de-CH" altLang="de-DE" dirty="0" smtClean="0">
                <a:solidFill>
                  <a:srgbClr val="FFFFFF"/>
                </a:solidFill>
              </a:rPr>
              <a:t>	        Hof </a:t>
            </a:r>
            <a:r>
              <a:rPr lang="de-CH" altLang="de-DE" dirty="0">
                <a:solidFill>
                  <a:srgbClr val="FFFFFF"/>
                </a:solidFill>
              </a:rPr>
              <a:t>Koch,  </a:t>
            </a:r>
            <a:r>
              <a:rPr lang="de-CH" altLang="de-DE" dirty="0" smtClean="0">
                <a:solidFill>
                  <a:srgbClr val="FFFFFF"/>
                </a:solidFill>
              </a:rPr>
              <a:t>2013</a:t>
            </a:r>
            <a:endParaRPr lang="de-CH" dirty="0">
              <a:solidFill>
                <a:srgbClr val="FFFFFF"/>
              </a:solidFill>
            </a:endParaRPr>
          </a:p>
        </p:txBody>
      </p:sp>
      <p:sp>
        <p:nvSpPr>
          <p:cNvPr id="7" name="Rechteck 6"/>
          <p:cNvSpPr/>
          <p:nvPr/>
        </p:nvSpPr>
        <p:spPr>
          <a:xfrm>
            <a:off x="85725" y="6538569"/>
            <a:ext cx="8903154" cy="307777"/>
          </a:xfrm>
          <a:prstGeom prst="rect">
            <a:avLst/>
          </a:prstGeom>
        </p:spPr>
        <p:txBody>
          <a:bodyPr wrap="square">
            <a:spAutoFit/>
          </a:bodyPr>
          <a:lstStyle/>
          <a:p>
            <a:r>
              <a:rPr lang="de-CH" sz="1400" dirty="0" smtClean="0">
                <a:solidFill>
                  <a:srgbClr val="FFFFFF"/>
                </a:solidFill>
              </a:rPr>
              <a:t>Grassilage von eigenem Grünland liefert  extra-Input und ein gesundes Milieu von Mikroorganismen</a:t>
            </a:r>
            <a:endParaRPr lang="de-DE" altLang="de-DE" sz="1400" dirty="0">
              <a:solidFill>
                <a:srgbClr val="FFFFFF"/>
              </a:solidFill>
            </a:endParaRPr>
          </a:p>
        </p:txBody>
      </p:sp>
    </p:spTree>
    <p:extLst>
      <p:ext uri="{BB962C8B-B14F-4D97-AF65-F5344CB8AC3E}">
        <p14:creationId xmlns:p14="http://schemas.microsoft.com/office/powerpoint/2010/main" val="28705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3 Ökomat_1980"/>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flipH="1">
            <a:off x="2415652" y="0"/>
            <a:ext cx="6728345" cy="35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432718" y="3503060"/>
            <a:ext cx="6711282" cy="3354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A06757B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 y="-1"/>
            <a:ext cx="2415652" cy="350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0" y="3503061"/>
            <a:ext cx="2432718" cy="3354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85056" y="2996984"/>
            <a:ext cx="8958943" cy="527849"/>
          </a:xfrm>
          <a:solidFill>
            <a:schemeClr val="tx1">
              <a:alpha val="25000"/>
            </a:schemeClr>
          </a:solidFill>
        </p:spPr>
        <p:txBody>
          <a:bodyPr/>
          <a:lstStyle/>
          <a:p>
            <a:pPr algn="l"/>
            <a:r>
              <a:rPr lang="de-CH" dirty="0" smtClean="0">
                <a:solidFill>
                  <a:srgbClr val="FFFFFF"/>
                </a:solidFill>
              </a:rPr>
              <a:t>Bodenlockerung ohne Wenden, Aussaat 		Hof-Koch        </a:t>
            </a:r>
            <a:r>
              <a:rPr lang="de-CH" dirty="0" err="1">
                <a:solidFill>
                  <a:srgbClr val="FFFFFF"/>
                </a:solidFill>
              </a:rPr>
              <a:t>Ökomat</a:t>
            </a:r>
            <a:r>
              <a:rPr lang="de-CH" dirty="0">
                <a:solidFill>
                  <a:srgbClr val="FFFFFF"/>
                </a:solidFill>
              </a:rPr>
              <a:t>     1980</a:t>
            </a:r>
            <a:br>
              <a:rPr lang="de-CH" dirty="0">
                <a:solidFill>
                  <a:srgbClr val="FFFFFF"/>
                </a:solidFill>
              </a:rPr>
            </a:br>
            <a:r>
              <a:rPr lang="de-CH" dirty="0">
                <a:solidFill>
                  <a:srgbClr val="FFFFFF"/>
                </a:solidFill>
              </a:rPr>
              <a:t>und </a:t>
            </a:r>
            <a:r>
              <a:rPr lang="de-CH" dirty="0" smtClean="0">
                <a:solidFill>
                  <a:srgbClr val="FFFFFF"/>
                </a:solidFill>
              </a:rPr>
              <a:t>Abdeckung in einem Arbeitsgang		Betrieb Wenz  </a:t>
            </a:r>
            <a:r>
              <a:rPr lang="de-CH" dirty="0" err="1" smtClean="0">
                <a:solidFill>
                  <a:srgbClr val="FFFFFF"/>
                </a:solidFill>
              </a:rPr>
              <a:t>WEcoDyn</a:t>
            </a:r>
            <a:r>
              <a:rPr lang="de-CH" dirty="0" smtClean="0">
                <a:solidFill>
                  <a:srgbClr val="FFFFFF"/>
                </a:solidFill>
              </a:rPr>
              <a:t> 2012</a:t>
            </a:r>
            <a:endParaRPr lang="de-CH" dirty="0">
              <a:solidFill>
                <a:srgbClr val="FFFFFF"/>
              </a:solidFill>
            </a:endParaRPr>
          </a:p>
        </p:txBody>
      </p:sp>
      <p:sp>
        <p:nvSpPr>
          <p:cNvPr id="7" name="Rechteck 6"/>
          <p:cNvSpPr/>
          <p:nvPr/>
        </p:nvSpPr>
        <p:spPr>
          <a:xfrm>
            <a:off x="66675" y="6357594"/>
            <a:ext cx="9144000" cy="523220"/>
          </a:xfrm>
          <a:prstGeom prst="rect">
            <a:avLst/>
          </a:prstGeom>
          <a:solidFill>
            <a:schemeClr val="tx1">
              <a:alpha val="25000"/>
            </a:schemeClr>
          </a:solidFill>
        </p:spPr>
        <p:txBody>
          <a:bodyPr wrap="square">
            <a:spAutoFit/>
          </a:bodyPr>
          <a:lstStyle/>
          <a:p>
            <a:r>
              <a:rPr lang="de-CH" sz="1400" dirty="0" smtClean="0">
                <a:solidFill>
                  <a:srgbClr val="FFFFFF"/>
                </a:solidFill>
              </a:rPr>
              <a:t>Idee: </a:t>
            </a:r>
          </a:p>
          <a:p>
            <a:r>
              <a:rPr lang="de-CH" sz="1400" dirty="0" smtClean="0">
                <a:solidFill>
                  <a:srgbClr val="FFFFFF"/>
                </a:solidFill>
              </a:rPr>
              <a:t>Alles in einem Arbeitsgang. Inzwischen arbeiten beide Betriebe mit einfacheren Maschinen und Verfahren.</a:t>
            </a:r>
            <a:endParaRPr lang="de-DE" altLang="de-DE" sz="1400" dirty="0">
              <a:solidFill>
                <a:srgbClr val="FFFFFF"/>
              </a:solidFill>
            </a:endParaRPr>
          </a:p>
        </p:txBody>
      </p:sp>
    </p:spTree>
    <p:extLst>
      <p:ext uri="{BB962C8B-B14F-4D97-AF65-F5344CB8AC3E}">
        <p14:creationId xmlns:p14="http://schemas.microsoft.com/office/powerpoint/2010/main" val="192797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Wenz_h064c_20081014"/>
          <p:cNvPicPr>
            <a:picLocks noGrp="1" noChangeAspect="1"/>
          </p:cNvPicPr>
          <p:nvPr isPhoto="1"/>
        </p:nvPicPr>
        <p:blipFill rotWithShape="1">
          <a:blip r:embed="rId3" cstate="screen">
            <a:lum/>
            <a:extLst>
              <a:ext uri="{28A0092B-C50C-407E-A947-70E740481C1C}">
                <a14:useLocalDpi xmlns:a14="http://schemas.microsoft.com/office/drawing/2010/main" val="0"/>
              </a:ext>
            </a:extLst>
          </a:blip>
          <a:srcRect/>
          <a:stretch/>
        </p:blipFill>
        <p:spPr>
          <a:xfrm>
            <a:off x="0" y="0"/>
            <a:ext cx="9144000" cy="6257925"/>
          </a:xfrm>
          <a:prstGeom prst="rect">
            <a:avLst/>
          </a:prstGeom>
          <a:noFill/>
          <a:ln>
            <a:noFill/>
          </a:ln>
        </p:spPr>
      </p:pic>
      <p:sp>
        <p:nvSpPr>
          <p:cNvPr id="3" name="Titel 2"/>
          <p:cNvSpPr>
            <a:spLocks noGrp="1"/>
          </p:cNvSpPr>
          <p:nvPr>
            <p:ph type="title"/>
          </p:nvPr>
        </p:nvSpPr>
        <p:spPr>
          <a:xfrm>
            <a:off x="0" y="6270401"/>
            <a:ext cx="9144000" cy="381000"/>
          </a:xfrm>
        </p:spPr>
        <p:txBody>
          <a:bodyPr/>
          <a:lstStyle/>
          <a:p>
            <a:pPr algn="l"/>
            <a:r>
              <a:rPr lang="de-CH" sz="2400" dirty="0"/>
              <a:t>Regenwurm-Kot </a:t>
            </a:r>
            <a:r>
              <a:rPr lang="de-CH" sz="2400" dirty="0" smtClean="0"/>
              <a:t>unter Buchweizen</a:t>
            </a:r>
            <a:r>
              <a:rPr lang="de-CH" dirty="0"/>
              <a:t>	   </a:t>
            </a:r>
            <a:r>
              <a:rPr lang="de-CH" dirty="0" smtClean="0"/>
              <a:t> 	       Betrieb </a:t>
            </a:r>
            <a:r>
              <a:rPr lang="de-CH" dirty="0"/>
              <a:t>Wenz</a:t>
            </a:r>
            <a:r>
              <a:rPr lang="de-CH" dirty="0" smtClean="0"/>
              <a:t>, 2006</a:t>
            </a:r>
            <a:endParaRPr lang="de-CH" dirty="0"/>
          </a:p>
        </p:txBody>
      </p:sp>
    </p:spTree>
    <p:extLst>
      <p:ext uri="{BB962C8B-B14F-4D97-AF65-F5344CB8AC3E}">
        <p14:creationId xmlns:p14="http://schemas.microsoft.com/office/powerpoint/2010/main" val="160105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Wenz_h065c_20081014"/>
          <p:cNvPicPr>
            <a:picLocks noGrp="1" noChangeAspect="1"/>
          </p:cNvPicPr>
          <p:nvPr isPhoto="1"/>
        </p:nvPicPr>
        <p:blipFill rotWithShape="1">
          <a:blip r:embed="rId3" cstate="screen">
            <a:lum/>
            <a:extLst>
              <a:ext uri="{28A0092B-C50C-407E-A947-70E740481C1C}">
                <a14:useLocalDpi xmlns:a14="http://schemas.microsoft.com/office/drawing/2010/main" val="0"/>
              </a:ext>
            </a:extLst>
          </a:blip>
          <a:srcRect/>
          <a:stretch/>
        </p:blipFill>
        <p:spPr>
          <a:xfrm>
            <a:off x="0" y="-1"/>
            <a:ext cx="9144000" cy="6210301"/>
          </a:xfrm>
          <a:prstGeom prst="rect">
            <a:avLst/>
          </a:prstGeom>
          <a:noFill/>
          <a:ln>
            <a:noFill/>
          </a:ln>
        </p:spPr>
      </p:pic>
      <p:sp>
        <p:nvSpPr>
          <p:cNvPr id="6" name="Titel 2"/>
          <p:cNvSpPr txBox="1">
            <a:spLocks/>
          </p:cNvSpPr>
          <p:nvPr/>
        </p:nvSpPr>
        <p:spPr bwMode="auto">
          <a:xfrm>
            <a:off x="0" y="6251351"/>
            <a:ext cx="914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eaLnBrk="0" fontAlgn="base" hangingPunct="0">
              <a:lnSpc>
                <a:spcPct val="90000"/>
              </a:lnSpc>
              <a:spcBef>
                <a:spcPct val="0"/>
              </a:spcBef>
              <a:spcAft>
                <a:spcPct val="0"/>
              </a:spcAft>
              <a:defRPr sz="1800" b="1">
                <a:solidFill>
                  <a:schemeClr val="tx1"/>
                </a:solidFill>
                <a:latin typeface="+mj-lt"/>
                <a:ea typeface="+mj-ea"/>
                <a:cs typeface="+mj-cs"/>
              </a:defRPr>
            </a:lvl1pPr>
            <a:lvl2pPr algn="ctr" rtl="0" eaLnBrk="0" fontAlgn="base" hangingPunct="0">
              <a:lnSpc>
                <a:spcPct val="90000"/>
              </a:lnSpc>
              <a:spcBef>
                <a:spcPct val="0"/>
              </a:spcBef>
              <a:spcAft>
                <a:spcPct val="0"/>
              </a:spcAft>
              <a:defRPr sz="2000" b="1">
                <a:solidFill>
                  <a:schemeClr val="tx2"/>
                </a:solidFill>
                <a:latin typeface="Arial" charset="0"/>
              </a:defRPr>
            </a:lvl2pPr>
            <a:lvl3pPr algn="ctr" rtl="0" eaLnBrk="0" fontAlgn="base" hangingPunct="0">
              <a:lnSpc>
                <a:spcPct val="90000"/>
              </a:lnSpc>
              <a:spcBef>
                <a:spcPct val="0"/>
              </a:spcBef>
              <a:spcAft>
                <a:spcPct val="0"/>
              </a:spcAft>
              <a:defRPr sz="2000" b="1">
                <a:solidFill>
                  <a:schemeClr val="tx2"/>
                </a:solidFill>
                <a:latin typeface="Arial" charset="0"/>
              </a:defRPr>
            </a:lvl3pPr>
            <a:lvl4pPr algn="ctr" rtl="0" eaLnBrk="0" fontAlgn="base" hangingPunct="0">
              <a:lnSpc>
                <a:spcPct val="90000"/>
              </a:lnSpc>
              <a:spcBef>
                <a:spcPct val="0"/>
              </a:spcBef>
              <a:spcAft>
                <a:spcPct val="0"/>
              </a:spcAft>
              <a:defRPr sz="2000" b="1">
                <a:solidFill>
                  <a:schemeClr val="tx2"/>
                </a:solidFill>
                <a:latin typeface="Arial" charset="0"/>
              </a:defRPr>
            </a:lvl4pPr>
            <a:lvl5pPr algn="ctr" rtl="0" eaLnBrk="0" fontAlgn="base" hangingPunct="0">
              <a:lnSpc>
                <a:spcPct val="90000"/>
              </a:lnSpc>
              <a:spcBef>
                <a:spcPct val="0"/>
              </a:spcBef>
              <a:spcAft>
                <a:spcPct val="0"/>
              </a:spcAft>
              <a:defRPr sz="2000" b="1">
                <a:solidFill>
                  <a:schemeClr val="tx2"/>
                </a:solidFill>
                <a:latin typeface="Arial" charset="0"/>
              </a:defRPr>
            </a:lvl5pPr>
            <a:lvl6pPr marL="457200" algn="ctr" rtl="0" eaLnBrk="0" fontAlgn="base" hangingPunct="0">
              <a:lnSpc>
                <a:spcPct val="90000"/>
              </a:lnSpc>
              <a:spcBef>
                <a:spcPct val="0"/>
              </a:spcBef>
              <a:spcAft>
                <a:spcPct val="0"/>
              </a:spcAft>
              <a:defRPr sz="2000" b="1">
                <a:solidFill>
                  <a:schemeClr val="tx2"/>
                </a:solidFill>
                <a:latin typeface="Arial" charset="0"/>
              </a:defRPr>
            </a:lvl6pPr>
            <a:lvl7pPr marL="914400" algn="ctr" rtl="0" eaLnBrk="0" fontAlgn="base" hangingPunct="0">
              <a:lnSpc>
                <a:spcPct val="90000"/>
              </a:lnSpc>
              <a:spcBef>
                <a:spcPct val="0"/>
              </a:spcBef>
              <a:spcAft>
                <a:spcPct val="0"/>
              </a:spcAft>
              <a:defRPr sz="2000" b="1">
                <a:solidFill>
                  <a:schemeClr val="tx2"/>
                </a:solidFill>
                <a:latin typeface="Arial" charset="0"/>
              </a:defRPr>
            </a:lvl7pPr>
            <a:lvl8pPr marL="1371600" algn="ctr" rtl="0" eaLnBrk="0" fontAlgn="base" hangingPunct="0">
              <a:lnSpc>
                <a:spcPct val="90000"/>
              </a:lnSpc>
              <a:spcBef>
                <a:spcPct val="0"/>
              </a:spcBef>
              <a:spcAft>
                <a:spcPct val="0"/>
              </a:spcAft>
              <a:defRPr sz="2000" b="1">
                <a:solidFill>
                  <a:schemeClr val="tx2"/>
                </a:solidFill>
                <a:latin typeface="Arial" charset="0"/>
              </a:defRPr>
            </a:lvl8pPr>
            <a:lvl9pPr marL="1828800" algn="ctr" rtl="0" eaLnBrk="0" fontAlgn="base" hangingPunct="0">
              <a:lnSpc>
                <a:spcPct val="90000"/>
              </a:lnSpc>
              <a:spcBef>
                <a:spcPct val="0"/>
              </a:spcBef>
              <a:spcAft>
                <a:spcPct val="0"/>
              </a:spcAft>
              <a:defRPr sz="2000" b="1">
                <a:solidFill>
                  <a:schemeClr val="tx2"/>
                </a:solidFill>
                <a:latin typeface="Arial" charset="0"/>
              </a:defRPr>
            </a:lvl9pPr>
          </a:lstStyle>
          <a:p>
            <a:pPr algn="l"/>
            <a:r>
              <a:rPr lang="de-CH" sz="2400" kern="0" dirty="0" smtClean="0"/>
              <a:t>Regenwurm-Kot unter Buchweizen</a:t>
            </a:r>
            <a:r>
              <a:rPr lang="de-CH" kern="0" dirty="0" smtClean="0"/>
              <a:t>	    	       Betrieb Wenz, 2006</a:t>
            </a:r>
            <a:endParaRPr lang="de-CH" kern="0" dirty="0"/>
          </a:p>
        </p:txBody>
      </p:sp>
      <p:sp>
        <p:nvSpPr>
          <p:cNvPr id="7" name="Rechteck 6"/>
          <p:cNvSpPr/>
          <p:nvPr/>
        </p:nvSpPr>
        <p:spPr>
          <a:xfrm>
            <a:off x="19050" y="6557619"/>
            <a:ext cx="9144000" cy="307777"/>
          </a:xfrm>
          <a:prstGeom prst="rect">
            <a:avLst/>
          </a:prstGeom>
        </p:spPr>
        <p:txBody>
          <a:bodyPr wrap="square">
            <a:spAutoFit/>
          </a:bodyPr>
          <a:lstStyle/>
          <a:p>
            <a:r>
              <a:rPr lang="de-CH" altLang="de-DE" sz="1400" dirty="0" smtClean="0"/>
              <a:t>Die Kothäufchen ergeben eine Schicht von 2 cm. Das sind 200 t/ha.</a:t>
            </a:r>
            <a:endParaRPr lang="de-DE" altLang="de-DE" sz="1400" dirty="0"/>
          </a:p>
        </p:txBody>
      </p:sp>
    </p:spTree>
    <p:extLst>
      <p:ext uri="{BB962C8B-B14F-4D97-AF65-F5344CB8AC3E}">
        <p14:creationId xmlns:p14="http://schemas.microsoft.com/office/powerpoint/2010/main" val="7695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Wenz_h077_20051116"/>
          <p:cNvPicPr>
            <a:picLocks noGrp="1" noChangeAspect="1"/>
          </p:cNvPicPr>
          <p:nvPr isPhoto="1"/>
        </p:nvPicPr>
        <p:blipFill rotWithShape="1">
          <a:blip r:embed="rId3" cstate="screen">
            <a:lum/>
            <a:extLst>
              <a:ext uri="{28A0092B-C50C-407E-A947-70E740481C1C}">
                <a14:useLocalDpi xmlns:a14="http://schemas.microsoft.com/office/drawing/2010/main" val="0"/>
              </a:ext>
            </a:extLst>
          </a:blip>
          <a:srcRect/>
          <a:stretch/>
        </p:blipFill>
        <p:spPr>
          <a:xfrm>
            <a:off x="0" y="-1"/>
            <a:ext cx="9144000" cy="6248401"/>
          </a:xfrm>
          <a:prstGeom prst="rect">
            <a:avLst/>
          </a:prstGeom>
          <a:noFill/>
          <a:ln>
            <a:noFill/>
          </a:ln>
        </p:spPr>
      </p:pic>
      <p:sp>
        <p:nvSpPr>
          <p:cNvPr id="3" name="Titel 2"/>
          <p:cNvSpPr>
            <a:spLocks noGrp="1"/>
          </p:cNvSpPr>
          <p:nvPr>
            <p:ph type="title"/>
          </p:nvPr>
        </p:nvSpPr>
        <p:spPr>
          <a:xfrm>
            <a:off x="0" y="6260876"/>
            <a:ext cx="9144000" cy="381000"/>
          </a:xfrm>
        </p:spPr>
        <p:txBody>
          <a:bodyPr/>
          <a:lstStyle/>
          <a:p>
            <a:pPr algn="l"/>
            <a:r>
              <a:rPr lang="de-CH" sz="2400" dirty="0"/>
              <a:t>Regenwurm-Kot unter Buchweizen</a:t>
            </a:r>
            <a:r>
              <a:rPr lang="de-CH" dirty="0"/>
              <a:t>	    	</a:t>
            </a:r>
            <a:r>
              <a:rPr lang="de-CH" dirty="0" smtClean="0"/>
              <a:t>       Betrieb </a:t>
            </a:r>
            <a:r>
              <a:rPr lang="de-CH" dirty="0"/>
              <a:t>Wenz, </a:t>
            </a:r>
            <a:r>
              <a:rPr lang="de-CH" dirty="0" smtClean="0"/>
              <a:t>2006</a:t>
            </a:r>
            <a:endParaRPr lang="de-CH" dirty="0"/>
          </a:p>
        </p:txBody>
      </p:sp>
      <p:sp>
        <p:nvSpPr>
          <p:cNvPr id="4" name="Rechteck 3"/>
          <p:cNvSpPr/>
          <p:nvPr/>
        </p:nvSpPr>
        <p:spPr>
          <a:xfrm>
            <a:off x="19050" y="6557619"/>
            <a:ext cx="9144000" cy="307777"/>
          </a:xfrm>
          <a:prstGeom prst="rect">
            <a:avLst/>
          </a:prstGeom>
        </p:spPr>
        <p:txBody>
          <a:bodyPr wrap="square">
            <a:spAutoFit/>
          </a:bodyPr>
          <a:lstStyle/>
          <a:p>
            <a:r>
              <a:rPr lang="de-CH" altLang="de-DE" sz="1400" dirty="0" smtClean="0"/>
              <a:t>Die Kothäufchen ergeben eine Schicht von 2 cm. Das sind 200 t/ha.</a:t>
            </a:r>
            <a:endParaRPr lang="de-DE" altLang="de-DE" sz="1400" dirty="0"/>
          </a:p>
        </p:txBody>
      </p:sp>
    </p:spTree>
    <p:extLst>
      <p:ext uri="{BB962C8B-B14F-4D97-AF65-F5344CB8AC3E}">
        <p14:creationId xmlns:p14="http://schemas.microsoft.com/office/powerpoint/2010/main" val="63263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r>
              <a:rPr lang="de-CH" sz="2800" b="1" dirty="0" smtClean="0"/>
              <a:t>Problem </a:t>
            </a:r>
            <a:r>
              <a:rPr lang="de-CH" sz="2800" dirty="0"/>
              <a:t>- </a:t>
            </a:r>
            <a:r>
              <a:rPr lang="de-CH" sz="2800" dirty="0" smtClean="0"/>
              <a:t>Globaler Raubbau an Ressourcen</a:t>
            </a:r>
            <a:endParaRPr lang="de-CH" sz="2800" dirty="0"/>
          </a:p>
        </p:txBody>
      </p:sp>
      <p:grpSp>
        <p:nvGrpSpPr>
          <p:cNvPr id="17" name="Group 574"/>
          <p:cNvGrpSpPr>
            <a:grpSpLocks/>
          </p:cNvGrpSpPr>
          <p:nvPr/>
        </p:nvGrpSpPr>
        <p:grpSpPr bwMode="auto">
          <a:xfrm>
            <a:off x="334009" y="1303855"/>
            <a:ext cx="1294475" cy="1267395"/>
            <a:chOff x="3780" y="1094"/>
            <a:chExt cx="750" cy="743"/>
          </a:xfrm>
        </p:grpSpPr>
        <p:sp>
          <p:nvSpPr>
            <p:cNvPr id="18"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19"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0"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1"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2"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4"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5"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0" name="Rechteck 29"/>
          <p:cNvSpPr/>
          <p:nvPr/>
        </p:nvSpPr>
        <p:spPr bwMode="auto">
          <a:xfrm>
            <a:off x="2196944" y="1288634"/>
            <a:ext cx="3990109" cy="3593361"/>
          </a:xfrm>
          <a:prstGeom prst="rect">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32" name="Freihandform 31"/>
          <p:cNvSpPr/>
          <p:nvPr/>
        </p:nvSpPr>
        <p:spPr bwMode="auto">
          <a:xfrm>
            <a:off x="2185067" y="2748660"/>
            <a:ext cx="4001985" cy="1492068"/>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3226" h="1670198">
                <a:moveTo>
                  <a:pt x="0" y="1670198"/>
                </a:moveTo>
                <a:cubicBezTo>
                  <a:pt x="279070" y="1662281"/>
                  <a:pt x="558140" y="1654364"/>
                  <a:pt x="807522" y="1587071"/>
                </a:cubicBezTo>
                <a:cubicBezTo>
                  <a:pt x="1056904" y="1519778"/>
                  <a:pt x="1262743" y="1399045"/>
                  <a:pt x="1496291" y="1266437"/>
                </a:cubicBezTo>
                <a:cubicBezTo>
                  <a:pt x="1729839" y="1133829"/>
                  <a:pt x="2016827" y="961637"/>
                  <a:pt x="2208811" y="791424"/>
                </a:cubicBezTo>
                <a:cubicBezTo>
                  <a:pt x="2400795" y="621211"/>
                  <a:pt x="2519549" y="369850"/>
                  <a:pt x="2648198" y="245159"/>
                </a:cubicBezTo>
                <a:cubicBezTo>
                  <a:pt x="2776847" y="120468"/>
                  <a:pt x="2885705" y="82862"/>
                  <a:pt x="2980707" y="43278"/>
                </a:cubicBezTo>
                <a:cubicBezTo>
                  <a:pt x="3075709" y="3694"/>
                  <a:pt x="3144982" y="-10161"/>
                  <a:pt x="3218213" y="7652"/>
                </a:cubicBezTo>
                <a:cubicBezTo>
                  <a:pt x="3291444" y="25465"/>
                  <a:pt x="3340925" y="-10161"/>
                  <a:pt x="3420094" y="150156"/>
                </a:cubicBezTo>
                <a:cubicBezTo>
                  <a:pt x="3499263" y="310473"/>
                  <a:pt x="3594265" y="791424"/>
                  <a:pt x="3693226" y="969554"/>
                </a:cubicBezTo>
              </a:path>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34" name="Freihandform 33"/>
          <p:cNvSpPr/>
          <p:nvPr/>
        </p:nvSpPr>
        <p:spPr bwMode="auto">
          <a:xfrm>
            <a:off x="2206842" y="2409500"/>
            <a:ext cx="4609606" cy="2161757"/>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 name="connsiteX0" fmla="*/ 0 w 3693226"/>
              <a:gd name="connsiteY0" fmla="*/ 1673714 h 1673714"/>
              <a:gd name="connsiteX1" fmla="*/ 807522 w 3693226"/>
              <a:gd name="connsiteY1" fmla="*/ 1590587 h 1673714"/>
              <a:gd name="connsiteX2" fmla="*/ 1496291 w 3693226"/>
              <a:gd name="connsiteY2" fmla="*/ 1269953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673714 h 1673714"/>
              <a:gd name="connsiteX1" fmla="*/ 807522 w 3693226"/>
              <a:gd name="connsiteY1" fmla="*/ 1590587 h 1673714"/>
              <a:gd name="connsiteX2" fmla="*/ 1601767 w 3693226"/>
              <a:gd name="connsiteY2" fmla="*/ 1341205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673714 h 1673714"/>
              <a:gd name="connsiteX1" fmla="*/ 807522 w 3693226"/>
              <a:gd name="connsiteY1" fmla="*/ 1590587 h 1673714"/>
              <a:gd name="connsiteX2" fmla="*/ 1601767 w 3693226"/>
              <a:gd name="connsiteY2" fmla="*/ 1341205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885530 h 1885530"/>
              <a:gd name="connsiteX1" fmla="*/ 807522 w 3693226"/>
              <a:gd name="connsiteY1" fmla="*/ 1802403 h 1885530"/>
              <a:gd name="connsiteX2" fmla="*/ 1601767 w 3693226"/>
              <a:gd name="connsiteY2" fmla="*/ 1553021 h 1885530"/>
              <a:gd name="connsiteX3" fmla="*/ 2208811 w 3693226"/>
              <a:gd name="connsiteY3" fmla="*/ 1006756 h 1885530"/>
              <a:gd name="connsiteX4" fmla="*/ 2744085 w 3693226"/>
              <a:gd name="connsiteY4" fmla="*/ 555493 h 1885530"/>
              <a:gd name="connsiteX5" fmla="*/ 3067005 w 3693226"/>
              <a:gd name="connsiteY5" fmla="*/ 9228 h 1885530"/>
              <a:gd name="connsiteX6" fmla="*/ 3218213 w 3693226"/>
              <a:gd name="connsiteY6" fmla="*/ 222984 h 1885530"/>
              <a:gd name="connsiteX7" fmla="*/ 3420094 w 3693226"/>
              <a:gd name="connsiteY7" fmla="*/ 365488 h 1885530"/>
              <a:gd name="connsiteX8" fmla="*/ 3693226 w 3693226"/>
              <a:gd name="connsiteY8" fmla="*/ 1184886 h 1885530"/>
              <a:gd name="connsiteX0" fmla="*/ 0 w 3693226"/>
              <a:gd name="connsiteY0" fmla="*/ 2171803 h 2171803"/>
              <a:gd name="connsiteX1" fmla="*/ 807522 w 3693226"/>
              <a:gd name="connsiteY1" fmla="*/ 2088676 h 2171803"/>
              <a:gd name="connsiteX2" fmla="*/ 1601767 w 3693226"/>
              <a:gd name="connsiteY2" fmla="*/ 1839294 h 2171803"/>
              <a:gd name="connsiteX3" fmla="*/ 2208811 w 3693226"/>
              <a:gd name="connsiteY3" fmla="*/ 1293029 h 2171803"/>
              <a:gd name="connsiteX4" fmla="*/ 2744085 w 3693226"/>
              <a:gd name="connsiteY4" fmla="*/ 841766 h 2171803"/>
              <a:gd name="connsiteX5" fmla="*/ 3067005 w 3693226"/>
              <a:gd name="connsiteY5" fmla="*/ 295501 h 2171803"/>
              <a:gd name="connsiteX6" fmla="*/ 3314099 w 3693226"/>
              <a:gd name="connsiteY6" fmla="*/ 10493 h 2171803"/>
              <a:gd name="connsiteX7" fmla="*/ 3420094 w 3693226"/>
              <a:gd name="connsiteY7" fmla="*/ 651761 h 2171803"/>
              <a:gd name="connsiteX8" fmla="*/ 3693226 w 3693226"/>
              <a:gd name="connsiteY8" fmla="*/ 1471159 h 2171803"/>
              <a:gd name="connsiteX0" fmla="*/ 0 w 3693226"/>
              <a:gd name="connsiteY0" fmla="*/ 2161757 h 2161757"/>
              <a:gd name="connsiteX1" fmla="*/ 807522 w 3693226"/>
              <a:gd name="connsiteY1" fmla="*/ 2078630 h 2161757"/>
              <a:gd name="connsiteX2" fmla="*/ 1601767 w 3693226"/>
              <a:gd name="connsiteY2" fmla="*/ 1829248 h 2161757"/>
              <a:gd name="connsiteX3" fmla="*/ 2208811 w 3693226"/>
              <a:gd name="connsiteY3" fmla="*/ 1282983 h 2161757"/>
              <a:gd name="connsiteX4" fmla="*/ 2744085 w 3693226"/>
              <a:gd name="connsiteY4" fmla="*/ 831720 h 2161757"/>
              <a:gd name="connsiteX5" fmla="*/ 3067005 w 3693226"/>
              <a:gd name="connsiteY5" fmla="*/ 285455 h 2161757"/>
              <a:gd name="connsiteX6" fmla="*/ 3314099 w 3693226"/>
              <a:gd name="connsiteY6" fmla="*/ 447 h 2161757"/>
              <a:gd name="connsiteX7" fmla="*/ 3496803 w 3693226"/>
              <a:gd name="connsiteY7" fmla="*/ 344832 h 2161757"/>
              <a:gd name="connsiteX8" fmla="*/ 3693226 w 3693226"/>
              <a:gd name="connsiteY8" fmla="*/ 1461113 h 2161757"/>
              <a:gd name="connsiteX0" fmla="*/ 0 w 3721992"/>
              <a:gd name="connsiteY0" fmla="*/ 2161757 h 2161757"/>
              <a:gd name="connsiteX1" fmla="*/ 807522 w 3721992"/>
              <a:gd name="connsiteY1" fmla="*/ 2078630 h 2161757"/>
              <a:gd name="connsiteX2" fmla="*/ 1601767 w 3721992"/>
              <a:gd name="connsiteY2" fmla="*/ 1829248 h 2161757"/>
              <a:gd name="connsiteX3" fmla="*/ 2208811 w 3721992"/>
              <a:gd name="connsiteY3" fmla="*/ 1282983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757 h 2161757"/>
              <a:gd name="connsiteX1" fmla="*/ 807522 w 3721992"/>
              <a:gd name="connsiteY1" fmla="*/ 2078630 h 2161757"/>
              <a:gd name="connsiteX2" fmla="*/ 1716831 w 3721992"/>
              <a:gd name="connsiteY2" fmla="*/ 1829248 h 2161757"/>
              <a:gd name="connsiteX3" fmla="*/ 2208811 w 3721992"/>
              <a:gd name="connsiteY3" fmla="*/ 1282983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757 h 2161757"/>
              <a:gd name="connsiteX1" fmla="*/ 807522 w 3721992"/>
              <a:gd name="connsiteY1" fmla="*/ 2078630 h 2161757"/>
              <a:gd name="connsiteX2" fmla="*/ 1716831 w 3721992"/>
              <a:gd name="connsiteY2" fmla="*/ 1829248 h 2161757"/>
              <a:gd name="connsiteX3" fmla="*/ 2400584 w 3721992"/>
              <a:gd name="connsiteY3" fmla="*/ 1377986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1992" h="2161757">
                <a:moveTo>
                  <a:pt x="0" y="2161757"/>
                </a:moveTo>
                <a:cubicBezTo>
                  <a:pt x="279070" y="2153840"/>
                  <a:pt x="521384" y="2134048"/>
                  <a:pt x="807522" y="2078630"/>
                </a:cubicBezTo>
                <a:cubicBezTo>
                  <a:pt x="1093660" y="2023212"/>
                  <a:pt x="1451321" y="1946022"/>
                  <a:pt x="1716831" y="1829248"/>
                </a:cubicBezTo>
                <a:cubicBezTo>
                  <a:pt x="1982341" y="1712474"/>
                  <a:pt x="2229375" y="1544241"/>
                  <a:pt x="2400584" y="1377986"/>
                </a:cubicBezTo>
                <a:cubicBezTo>
                  <a:pt x="2571793" y="1211731"/>
                  <a:pt x="2633015" y="1013808"/>
                  <a:pt x="2744085" y="831720"/>
                </a:cubicBezTo>
                <a:cubicBezTo>
                  <a:pt x="2855155" y="649632"/>
                  <a:pt x="2972003" y="424000"/>
                  <a:pt x="3067005" y="285455"/>
                </a:cubicBezTo>
                <a:cubicBezTo>
                  <a:pt x="3162007" y="146910"/>
                  <a:pt x="3242466" y="-9449"/>
                  <a:pt x="3314099" y="447"/>
                </a:cubicBezTo>
                <a:cubicBezTo>
                  <a:pt x="3385732" y="10343"/>
                  <a:pt x="3417634" y="184515"/>
                  <a:pt x="3496803" y="344832"/>
                </a:cubicBezTo>
                <a:cubicBezTo>
                  <a:pt x="3575972" y="505149"/>
                  <a:pt x="3623031" y="1021726"/>
                  <a:pt x="3721992" y="1199856"/>
                </a:cubicBezTo>
              </a:path>
            </a:pathLst>
          </a:custGeom>
          <a:noFill/>
          <a:ln w="127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rgbClr val="0000FF"/>
              </a:solidFill>
              <a:effectLst/>
              <a:latin typeface="Times New Roman" pitchFamily="18" charset="0"/>
            </a:endParaRPr>
          </a:p>
        </p:txBody>
      </p:sp>
      <p:grpSp>
        <p:nvGrpSpPr>
          <p:cNvPr id="4" name="Gruppieren 3"/>
          <p:cNvGrpSpPr/>
          <p:nvPr/>
        </p:nvGrpSpPr>
        <p:grpSpPr>
          <a:xfrm>
            <a:off x="3327816" y="2982752"/>
            <a:ext cx="552351" cy="513874"/>
            <a:chOff x="370862" y="5163466"/>
            <a:chExt cx="552351" cy="513874"/>
          </a:xfrm>
        </p:grpSpPr>
        <p:grpSp>
          <p:nvGrpSpPr>
            <p:cNvPr id="35" name="Group 574"/>
            <p:cNvGrpSpPr>
              <a:grpSpLocks/>
            </p:cNvGrpSpPr>
            <p:nvPr/>
          </p:nvGrpSpPr>
          <p:grpSpPr bwMode="auto">
            <a:xfrm>
              <a:off x="370862" y="5163466"/>
              <a:ext cx="552351" cy="513874"/>
              <a:chOff x="3780" y="1094"/>
              <a:chExt cx="750" cy="743"/>
            </a:xfrm>
          </p:grpSpPr>
          <p:sp>
            <p:nvSpPr>
              <p:cNvPr id="53"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4"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5"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6"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7"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8"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9"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0"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1"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3"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4"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9" name="Oval 602"/>
            <p:cNvSpPr>
              <a:spLocks noChangeArrowheads="1"/>
            </p:cNvSpPr>
            <p:nvPr/>
          </p:nvSpPr>
          <p:spPr bwMode="auto">
            <a:xfrm>
              <a:off x="441676" y="5193450"/>
              <a:ext cx="407687" cy="40841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99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nchor="ctr" anchorCtr="1"/>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spcBef>
                  <a:spcPct val="50000"/>
                </a:spcBef>
              </a:pPr>
              <a:r>
                <a:rPr lang="de-CH" altLang="de-DE" sz="4000" b="1" dirty="0">
                  <a:solidFill>
                    <a:srgbClr val="009900"/>
                  </a:solidFill>
                </a:rPr>
                <a:t>+</a:t>
              </a:r>
            </a:p>
          </p:txBody>
        </p:sp>
      </p:grpSp>
      <p:grpSp>
        <p:nvGrpSpPr>
          <p:cNvPr id="3" name="Gruppieren 2"/>
          <p:cNvGrpSpPr/>
          <p:nvPr/>
        </p:nvGrpSpPr>
        <p:grpSpPr>
          <a:xfrm>
            <a:off x="5400671" y="2982752"/>
            <a:ext cx="552351" cy="535587"/>
            <a:chOff x="1274248" y="5142787"/>
            <a:chExt cx="552351" cy="535587"/>
          </a:xfrm>
        </p:grpSpPr>
        <p:grpSp>
          <p:nvGrpSpPr>
            <p:cNvPr id="36" name="Group 587"/>
            <p:cNvGrpSpPr>
              <a:grpSpLocks/>
            </p:cNvGrpSpPr>
            <p:nvPr/>
          </p:nvGrpSpPr>
          <p:grpSpPr bwMode="auto">
            <a:xfrm>
              <a:off x="1274248" y="5164500"/>
              <a:ext cx="552351" cy="513874"/>
              <a:chOff x="3780" y="1094"/>
              <a:chExt cx="750" cy="743"/>
            </a:xfrm>
          </p:grpSpPr>
          <p:sp>
            <p:nvSpPr>
              <p:cNvPr id="41" name="Oval 588"/>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2" name="Oval 589"/>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3" name="Oval 590"/>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4" name="Oval 591"/>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5" name="Line 592"/>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6" name="Line 593"/>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7" name="Line 594"/>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8" name="Line 595"/>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9" name="Line 596"/>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0" name="Line 597"/>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 name="Line 598"/>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2" name="Line 599"/>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40" name="Oval 603"/>
            <p:cNvSpPr>
              <a:spLocks noChangeArrowheads="1"/>
            </p:cNvSpPr>
            <p:nvPr/>
          </p:nvSpPr>
          <p:spPr bwMode="auto">
            <a:xfrm>
              <a:off x="1351132" y="5142787"/>
              <a:ext cx="407687" cy="40841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99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nchor="ctr" anchorCtr="1"/>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spcBef>
                  <a:spcPct val="50000"/>
                </a:spcBef>
              </a:pPr>
              <a:r>
                <a:rPr lang="de-CH" altLang="de-DE" sz="4000" b="1" dirty="0">
                  <a:solidFill>
                    <a:srgbClr val="FF0000"/>
                  </a:solidFill>
                </a:rPr>
                <a:t>-</a:t>
              </a:r>
            </a:p>
          </p:txBody>
        </p:sp>
      </p:grpSp>
      <p:sp>
        <p:nvSpPr>
          <p:cNvPr id="65" name="Inhaltsplatzhalter 2"/>
          <p:cNvSpPr>
            <a:spLocks noGrp="1"/>
          </p:cNvSpPr>
          <p:nvPr>
            <p:ph idx="1"/>
          </p:nvPr>
        </p:nvSpPr>
        <p:spPr>
          <a:xfrm>
            <a:off x="7151391" y="1029643"/>
            <a:ext cx="1697739" cy="4114800"/>
          </a:xfrm>
        </p:spPr>
        <p:txBody>
          <a:bodyPr/>
          <a:lstStyle/>
          <a:p>
            <a:r>
              <a:rPr lang="de-CH" sz="1600" dirty="0" smtClean="0"/>
              <a:t>Bodenschätze</a:t>
            </a:r>
            <a:endParaRPr lang="de-CH" sz="1600" dirty="0"/>
          </a:p>
          <a:p>
            <a:pPr marL="180975" indent="-180975">
              <a:buFont typeface="Arial" panose="020B0604020202020204" pitchFamily="34" charset="0"/>
              <a:buChar char="•"/>
            </a:pPr>
            <a:r>
              <a:rPr lang="de-CH" sz="1600" dirty="0" smtClean="0"/>
              <a:t> Mineralisch</a:t>
            </a:r>
            <a:endParaRPr lang="de-CH" sz="1600" dirty="0"/>
          </a:p>
          <a:p>
            <a:pPr marL="180975" indent="-180975">
              <a:buFont typeface="Arial" panose="020B0604020202020204" pitchFamily="34" charset="0"/>
              <a:buChar char="•"/>
            </a:pPr>
            <a:r>
              <a:rPr lang="de-CH" sz="1600" dirty="0" smtClean="0"/>
              <a:t> Fossil</a:t>
            </a:r>
            <a:endParaRPr lang="de-CH" sz="1600" dirty="0"/>
          </a:p>
          <a:p>
            <a:endParaRPr lang="de-CH" sz="1600" dirty="0" smtClean="0">
              <a:solidFill>
                <a:srgbClr val="009900"/>
              </a:solidFill>
            </a:endParaRPr>
          </a:p>
          <a:p>
            <a:r>
              <a:rPr lang="de-CH" sz="1600" dirty="0" smtClean="0">
                <a:solidFill>
                  <a:srgbClr val="009900"/>
                </a:solidFill>
              </a:rPr>
              <a:t>Biomasse</a:t>
            </a:r>
            <a:endParaRPr lang="de-CH" sz="1600" dirty="0">
              <a:solidFill>
                <a:srgbClr val="009900"/>
              </a:solidFill>
            </a:endParaRPr>
          </a:p>
          <a:p>
            <a:r>
              <a:rPr lang="de-CH" sz="1600" dirty="0">
                <a:solidFill>
                  <a:srgbClr val="009900"/>
                </a:solidFill>
              </a:rPr>
              <a:t>Boden</a:t>
            </a:r>
          </a:p>
          <a:p>
            <a:r>
              <a:rPr lang="de-CH" sz="1600" dirty="0">
                <a:solidFill>
                  <a:srgbClr val="009900"/>
                </a:solidFill>
              </a:rPr>
              <a:t>Biodiversität</a:t>
            </a:r>
          </a:p>
          <a:p>
            <a:pPr marL="0" indent="0"/>
            <a:endParaRPr lang="de-CH" sz="1600" dirty="0"/>
          </a:p>
          <a:p>
            <a:r>
              <a:rPr lang="de-CH" sz="1600" dirty="0">
                <a:solidFill>
                  <a:srgbClr val="0000FF"/>
                </a:solidFill>
              </a:rPr>
              <a:t>Menschen</a:t>
            </a:r>
          </a:p>
          <a:p>
            <a:r>
              <a:rPr lang="de-CH" sz="1600" dirty="0" smtClean="0">
                <a:solidFill>
                  <a:srgbClr val="0000FF"/>
                </a:solidFill>
              </a:rPr>
              <a:t>Wirtschaft</a:t>
            </a:r>
            <a:endParaRPr lang="de-CH" sz="1600" dirty="0">
              <a:solidFill>
                <a:srgbClr val="0000FF"/>
              </a:solidFill>
            </a:endParaRPr>
          </a:p>
          <a:p>
            <a:endParaRPr lang="de-CH" sz="1400" dirty="0"/>
          </a:p>
        </p:txBody>
      </p:sp>
      <p:sp>
        <p:nvSpPr>
          <p:cNvPr id="5" name="Textfeld 4"/>
          <p:cNvSpPr txBox="1"/>
          <p:nvPr/>
        </p:nvSpPr>
        <p:spPr>
          <a:xfrm>
            <a:off x="5296395" y="4881995"/>
            <a:ext cx="890657" cy="276999"/>
          </a:xfrm>
          <a:prstGeom prst="rect">
            <a:avLst/>
          </a:prstGeom>
          <a:noFill/>
        </p:spPr>
        <p:txBody>
          <a:bodyPr wrap="square" rtlCol="0">
            <a:spAutoFit/>
          </a:bodyPr>
          <a:lstStyle/>
          <a:p>
            <a:pPr algn="r"/>
            <a:r>
              <a:rPr lang="de-CH" dirty="0" smtClean="0">
                <a:latin typeface="+mj-lt"/>
              </a:rPr>
              <a:t>Zeit</a:t>
            </a:r>
            <a:endParaRPr lang="de-CH" dirty="0">
              <a:latin typeface="+mj-lt"/>
            </a:endParaRPr>
          </a:p>
        </p:txBody>
      </p:sp>
      <p:sp>
        <p:nvSpPr>
          <p:cNvPr id="66" name="Textfeld 65"/>
          <p:cNvSpPr txBox="1"/>
          <p:nvPr/>
        </p:nvSpPr>
        <p:spPr>
          <a:xfrm rot="16200000">
            <a:off x="1582558" y="1582373"/>
            <a:ext cx="956812" cy="369332"/>
          </a:xfrm>
          <a:prstGeom prst="rect">
            <a:avLst/>
          </a:prstGeom>
          <a:noFill/>
        </p:spPr>
        <p:txBody>
          <a:bodyPr wrap="square" rtlCol="0">
            <a:spAutoFit/>
          </a:bodyPr>
          <a:lstStyle/>
          <a:p>
            <a:pPr algn="r"/>
            <a:r>
              <a:rPr lang="de-CH" dirty="0" smtClean="0">
                <a:latin typeface="+mj-lt"/>
              </a:rPr>
              <a:t>Bestand</a:t>
            </a:r>
            <a:endParaRPr lang="de-CH" dirty="0">
              <a:latin typeface="+mj-lt"/>
            </a:endParaRPr>
          </a:p>
        </p:txBody>
      </p:sp>
      <p:sp>
        <p:nvSpPr>
          <p:cNvPr id="67" name="Freihandform 66"/>
          <p:cNvSpPr/>
          <p:nvPr/>
        </p:nvSpPr>
        <p:spPr bwMode="auto">
          <a:xfrm>
            <a:off x="2198216" y="2780296"/>
            <a:ext cx="3977342" cy="1492068"/>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3226" h="1670198">
                <a:moveTo>
                  <a:pt x="0" y="1670198"/>
                </a:moveTo>
                <a:cubicBezTo>
                  <a:pt x="279070" y="1662281"/>
                  <a:pt x="558140" y="1654364"/>
                  <a:pt x="807522" y="1587071"/>
                </a:cubicBezTo>
                <a:cubicBezTo>
                  <a:pt x="1056904" y="1519778"/>
                  <a:pt x="1262743" y="1399045"/>
                  <a:pt x="1496291" y="1266437"/>
                </a:cubicBezTo>
                <a:cubicBezTo>
                  <a:pt x="1729839" y="1133829"/>
                  <a:pt x="2016827" y="961637"/>
                  <a:pt x="2208811" y="791424"/>
                </a:cubicBezTo>
                <a:cubicBezTo>
                  <a:pt x="2400795" y="621211"/>
                  <a:pt x="2519549" y="369850"/>
                  <a:pt x="2648198" y="245159"/>
                </a:cubicBezTo>
                <a:cubicBezTo>
                  <a:pt x="2776847" y="120468"/>
                  <a:pt x="2885705" y="82862"/>
                  <a:pt x="2980707" y="43278"/>
                </a:cubicBezTo>
                <a:cubicBezTo>
                  <a:pt x="3075709" y="3694"/>
                  <a:pt x="3144982" y="-10161"/>
                  <a:pt x="3218213" y="7652"/>
                </a:cubicBezTo>
                <a:cubicBezTo>
                  <a:pt x="3291444" y="25465"/>
                  <a:pt x="3340925" y="-10161"/>
                  <a:pt x="3420094" y="150156"/>
                </a:cubicBezTo>
                <a:cubicBezTo>
                  <a:pt x="3499263" y="310473"/>
                  <a:pt x="3594265" y="791424"/>
                  <a:pt x="3693226" y="969554"/>
                </a:cubicBezTo>
              </a:path>
            </a:pathLst>
          </a:custGeom>
          <a:noFill/>
          <a:ln w="12700" cap="flat" cmpd="sng" algn="ctr">
            <a:solidFill>
              <a:srgbClr val="00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6" name="Rechteck 5"/>
          <p:cNvSpPr/>
          <p:nvPr/>
        </p:nvSpPr>
        <p:spPr>
          <a:xfrm>
            <a:off x="1" y="6112639"/>
            <a:ext cx="9144000" cy="738664"/>
          </a:xfrm>
          <a:prstGeom prst="rect">
            <a:avLst/>
          </a:prstGeom>
        </p:spPr>
        <p:txBody>
          <a:bodyPr wrap="square">
            <a:spAutoFit/>
          </a:bodyPr>
          <a:lstStyle/>
          <a:p>
            <a:r>
              <a:rPr lang="de-CH" sz="1400" b="1" dirty="0" smtClean="0"/>
              <a:t>Trend heute</a:t>
            </a:r>
            <a:r>
              <a:rPr lang="de-CH" sz="1400" b="1" dirty="0"/>
              <a:t>: </a:t>
            </a:r>
            <a:r>
              <a:rPr lang="de-CH" sz="1400" b="1" dirty="0" smtClean="0"/>
              <a:t>Boden, Biomasse und Biodiversität nehmen </a:t>
            </a:r>
            <a:r>
              <a:rPr lang="de-CH" sz="1400" b="1" dirty="0"/>
              <a:t>weltweit rasant ab</a:t>
            </a:r>
            <a:r>
              <a:rPr lang="de-CH" sz="1400" dirty="0"/>
              <a:t>. </a:t>
            </a:r>
            <a:endParaRPr lang="de-DE" sz="1400" dirty="0"/>
          </a:p>
          <a:p>
            <a:r>
              <a:rPr lang="de-CH" sz="1400" dirty="0"/>
              <a:t>Das war nicht immer so. Abgesehen von gelegentlichen Katastrophen überwiegt in der Evolution der Aufbau den Abbau. </a:t>
            </a:r>
            <a:r>
              <a:rPr lang="de-CH" sz="1400" dirty="0" smtClean="0"/>
              <a:t/>
            </a:r>
            <a:br>
              <a:rPr lang="de-CH" sz="1400" dirty="0" smtClean="0"/>
            </a:br>
            <a:r>
              <a:rPr lang="de-CH" sz="1400" dirty="0" smtClean="0"/>
              <a:t>So </a:t>
            </a:r>
            <a:r>
              <a:rPr lang="de-CH" sz="1400" dirty="0"/>
              <a:t>hat sich das Leben ja auf der Erde erst ausgebreitet. Und dabei auch noch große Vorräte an fossilen Ressourcen angelegt.</a:t>
            </a:r>
            <a:endParaRPr lang="de-DE" sz="1400" dirty="0"/>
          </a:p>
        </p:txBody>
      </p:sp>
    </p:spTree>
    <p:extLst>
      <p:ext uri="{BB962C8B-B14F-4D97-AF65-F5344CB8AC3E}">
        <p14:creationId xmlns:p14="http://schemas.microsoft.com/office/powerpoint/2010/main" val="225942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Wenz_h074_20060808"/>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489086" y="0"/>
            <a:ext cx="4654914" cy="7101408"/>
          </a:xfrm>
          <a:prstGeom prst="rect">
            <a:avLst/>
          </a:prstGeom>
          <a:noFill/>
          <a:ln>
            <a:noFill/>
          </a:ln>
        </p:spPr>
      </p:pic>
      <p:pic>
        <p:nvPicPr>
          <p:cNvPr id="3" name="Grafik 2" descr="Wenz_h075_20060808"/>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 y="0"/>
            <a:ext cx="4522305" cy="6957392"/>
          </a:xfrm>
          <a:prstGeom prst="rect">
            <a:avLst/>
          </a:prstGeom>
          <a:noFill/>
          <a:ln>
            <a:noFill/>
          </a:ln>
        </p:spPr>
      </p:pic>
      <p:sp>
        <p:nvSpPr>
          <p:cNvPr id="4" name="Titel 3"/>
          <p:cNvSpPr>
            <a:spLocks noGrp="1"/>
          </p:cNvSpPr>
          <p:nvPr>
            <p:ph type="title"/>
          </p:nvPr>
        </p:nvSpPr>
        <p:spPr>
          <a:xfrm>
            <a:off x="108857" y="5547320"/>
            <a:ext cx="8860972" cy="381000"/>
          </a:xfrm>
        </p:spPr>
        <p:txBody>
          <a:bodyPr>
            <a:noAutofit/>
          </a:bodyPr>
          <a:lstStyle/>
          <a:p>
            <a:r>
              <a:rPr lang="de-CH" sz="2000" b="1" dirty="0" smtClean="0">
                <a:solidFill>
                  <a:schemeClr val="bg1"/>
                </a:solidFill>
              </a:rPr>
              <a:t>Wenz</a:t>
            </a:r>
            <a:r>
              <a:rPr lang="de-CH" sz="2000" dirty="0" smtClean="0">
                <a:solidFill>
                  <a:schemeClr val="bg1"/>
                </a:solidFill>
              </a:rPr>
              <a:t>			             </a:t>
            </a:r>
            <a:r>
              <a:rPr lang="de-CH" sz="2400" dirty="0" smtClean="0">
                <a:solidFill>
                  <a:schemeClr val="bg1"/>
                </a:solidFill>
              </a:rPr>
              <a:t>Bodenprofil    </a:t>
            </a:r>
            <a:r>
              <a:rPr lang="de-CH" sz="2000" dirty="0" smtClean="0">
                <a:solidFill>
                  <a:schemeClr val="bg1"/>
                </a:solidFill>
              </a:rPr>
              <a:t>                  </a:t>
            </a:r>
            <a:r>
              <a:rPr lang="de-CH" sz="2000" b="1" dirty="0" smtClean="0">
                <a:solidFill>
                  <a:schemeClr val="bg1"/>
                </a:solidFill>
              </a:rPr>
              <a:t>Nachbarfeld, Feb 2006</a:t>
            </a:r>
            <a:endParaRPr lang="de-CH" sz="2400" b="1" dirty="0">
              <a:solidFill>
                <a:schemeClr val="bg1"/>
              </a:solidFill>
            </a:endParaRPr>
          </a:p>
        </p:txBody>
      </p:sp>
      <p:sp>
        <p:nvSpPr>
          <p:cNvPr id="11" name="Titel 3"/>
          <p:cNvSpPr txBox="1">
            <a:spLocks/>
          </p:cNvSpPr>
          <p:nvPr/>
        </p:nvSpPr>
        <p:spPr>
          <a:xfrm>
            <a:off x="108857" y="5857875"/>
            <a:ext cx="8465003" cy="1099517"/>
          </a:xfrm>
          <a:prstGeom prst="rect">
            <a:avLst/>
          </a:prstGeom>
          <a:solidFill>
            <a:schemeClr val="tx1">
              <a:alpha val="26000"/>
            </a:scheme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de-DE" sz="1600" dirty="0" smtClean="0">
                <a:solidFill>
                  <a:srgbClr val="FFFFFF"/>
                </a:solidFill>
              </a:rPr>
              <a:t>Im selben Loch die </a:t>
            </a:r>
            <a:r>
              <a:rPr lang="de-DE" sz="1600" b="1" dirty="0" smtClean="0">
                <a:solidFill>
                  <a:srgbClr val="FFFFFF"/>
                </a:solidFill>
              </a:rPr>
              <a:t>Bodenprofile bei verschiedener Anbauweise</a:t>
            </a:r>
            <a:r>
              <a:rPr lang="de-DE" sz="1400" dirty="0" smtClean="0">
                <a:solidFill>
                  <a:srgbClr val="FFFFFF"/>
                </a:solidFill>
              </a:rPr>
              <a:t/>
            </a:r>
            <a:br>
              <a:rPr lang="de-DE" sz="1400" dirty="0" smtClean="0">
                <a:solidFill>
                  <a:srgbClr val="FFFFFF"/>
                </a:solidFill>
              </a:rPr>
            </a:br>
            <a:r>
              <a:rPr lang="de-DE" sz="1400" dirty="0" smtClean="0">
                <a:solidFill>
                  <a:srgbClr val="FFFFFF"/>
                </a:solidFill>
              </a:rPr>
              <a:t>Links: Eco-Dyn-Betrieb Wenz, Ottenheim bei Lahr (D) - Rechts: Ein konventioneller Nachbar </a:t>
            </a:r>
            <a:br>
              <a:rPr lang="de-DE" sz="1400" dirty="0" smtClean="0">
                <a:solidFill>
                  <a:srgbClr val="FFFFFF"/>
                </a:solidFill>
              </a:rPr>
            </a:br>
            <a:r>
              <a:rPr lang="de-DE" sz="1400" dirty="0" smtClean="0">
                <a:solidFill>
                  <a:srgbClr val="FFFFFF"/>
                </a:solidFill>
              </a:rPr>
              <a:t>30 Jahren früher - nach 10 Jahren intensivem konventionellen Maisanbau – sah  der Boden bei Bauer Wenz </a:t>
            </a:r>
            <a:br>
              <a:rPr lang="de-DE" sz="1400" dirty="0" smtClean="0">
                <a:solidFill>
                  <a:srgbClr val="FFFFFF"/>
                </a:solidFill>
              </a:rPr>
            </a:br>
            <a:r>
              <a:rPr lang="de-DE" sz="1400" dirty="0" smtClean="0">
                <a:solidFill>
                  <a:srgbClr val="FFFFFF"/>
                </a:solidFill>
              </a:rPr>
              <a:t>so aus wie auf dem Bild rechts. 30 cm Humusaufbau in 30 Jahren</a:t>
            </a:r>
            <a:endParaRPr lang="de-DE" sz="1400" dirty="0">
              <a:solidFill>
                <a:srgbClr val="FFFFFF"/>
              </a:solidFill>
            </a:endParaRPr>
          </a:p>
        </p:txBody>
      </p:sp>
    </p:spTree>
    <p:extLst>
      <p:ext uri="{BB962C8B-B14F-4D97-AF65-F5344CB8AC3E}">
        <p14:creationId xmlns:p14="http://schemas.microsoft.com/office/powerpoint/2010/main" val="348387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05025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4572000" cy="3429000"/>
          </a:xfrm>
          <a:prstGeom prst="rect">
            <a:avLst/>
          </a:prstGeom>
          <a:noFill/>
          <a:ln>
            <a:noFill/>
          </a:ln>
        </p:spPr>
      </p:pic>
      <p:pic>
        <p:nvPicPr>
          <p:cNvPr id="3" name="Grafik 2" descr="P105025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a:noFill/>
          <a:ln>
            <a:noFill/>
          </a:ln>
        </p:spPr>
      </p:pic>
      <p:pic>
        <p:nvPicPr>
          <p:cNvPr id="4" name="Grafik 3" descr="P1050254"/>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0"/>
            <a:ext cx="4572000" cy="3429000"/>
          </a:xfrm>
          <a:prstGeom prst="rect">
            <a:avLst/>
          </a:prstGeom>
          <a:noFill/>
          <a:ln>
            <a:noFill/>
          </a:ln>
        </p:spPr>
      </p:pic>
      <p:pic>
        <p:nvPicPr>
          <p:cNvPr id="5" name="Grafik 4" descr="P1050252"/>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0" y="3429000"/>
            <a:ext cx="4572000" cy="3429000"/>
          </a:xfrm>
          <a:prstGeom prst="rect">
            <a:avLst/>
          </a:prstGeom>
          <a:noFill/>
          <a:ln>
            <a:noFill/>
          </a:ln>
        </p:spPr>
      </p:pic>
      <p:sp>
        <p:nvSpPr>
          <p:cNvPr id="6" name="Titel 5"/>
          <p:cNvSpPr>
            <a:spLocks noGrp="1"/>
          </p:cNvSpPr>
          <p:nvPr>
            <p:ph type="title"/>
          </p:nvPr>
        </p:nvSpPr>
        <p:spPr>
          <a:xfrm>
            <a:off x="0" y="5983188"/>
            <a:ext cx="9144000" cy="484287"/>
          </a:xfrm>
          <a:solidFill>
            <a:schemeClr val="tx1">
              <a:alpha val="25000"/>
            </a:schemeClr>
          </a:solidFill>
        </p:spPr>
        <p:txBody>
          <a:bodyPr>
            <a:noAutofit/>
          </a:bodyPr>
          <a:lstStyle/>
          <a:p>
            <a:r>
              <a:rPr lang="de-CH" sz="2800" dirty="0" smtClean="0">
                <a:solidFill>
                  <a:schemeClr val="bg1"/>
                </a:solidFill>
              </a:rPr>
              <a:t>Vergleich Wenz </a:t>
            </a:r>
            <a:r>
              <a:rPr lang="de-CH" sz="1800" dirty="0" smtClean="0">
                <a:solidFill>
                  <a:schemeClr val="bg1"/>
                </a:solidFill>
              </a:rPr>
              <a:t>(Dinkel)</a:t>
            </a:r>
            <a:r>
              <a:rPr lang="de-CH" sz="3600" dirty="0" smtClean="0">
                <a:solidFill>
                  <a:schemeClr val="bg1"/>
                </a:solidFill>
              </a:rPr>
              <a:t>       	      </a:t>
            </a:r>
            <a:r>
              <a:rPr lang="de-CH" sz="2800" dirty="0" smtClean="0">
                <a:solidFill>
                  <a:schemeClr val="bg1"/>
                </a:solidFill>
              </a:rPr>
              <a:t>Nachbarfeld</a:t>
            </a:r>
            <a:r>
              <a:rPr lang="de-CH" sz="3600" dirty="0" smtClean="0">
                <a:solidFill>
                  <a:schemeClr val="bg1"/>
                </a:solidFill>
              </a:rPr>
              <a:t> </a:t>
            </a:r>
            <a:r>
              <a:rPr lang="de-CH" sz="1800" dirty="0" smtClean="0">
                <a:solidFill>
                  <a:schemeClr val="bg1"/>
                </a:solidFill>
              </a:rPr>
              <a:t>(Weizen),Feb </a:t>
            </a:r>
            <a:r>
              <a:rPr lang="de-CH" sz="1800" dirty="0">
                <a:solidFill>
                  <a:schemeClr val="bg1"/>
                </a:solidFill>
              </a:rPr>
              <a:t>2014</a:t>
            </a:r>
          </a:p>
        </p:txBody>
      </p:sp>
      <p:sp>
        <p:nvSpPr>
          <p:cNvPr id="7" name="Titel 3"/>
          <p:cNvSpPr txBox="1">
            <a:spLocks/>
          </p:cNvSpPr>
          <p:nvPr/>
        </p:nvSpPr>
        <p:spPr>
          <a:xfrm>
            <a:off x="38100" y="6467475"/>
            <a:ext cx="9105899" cy="390525"/>
          </a:xfrm>
          <a:prstGeom prst="rect">
            <a:avLst/>
          </a:prstGeom>
          <a:solidFill>
            <a:schemeClr val="tx1">
              <a:alpha val="25000"/>
            </a:scheme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de-DE" sz="1400" dirty="0" smtClean="0">
                <a:solidFill>
                  <a:srgbClr val="FFFFFF"/>
                </a:solidFill>
              </a:rPr>
              <a:t>Bewuchs, Staunässe, Durchwurzelung  und Bodenstruktur im Vergleich</a:t>
            </a:r>
            <a:endParaRPr lang="de-DE" sz="1400" dirty="0">
              <a:solidFill>
                <a:srgbClr val="FFFFFF"/>
              </a:solidFill>
            </a:endParaRPr>
          </a:p>
        </p:txBody>
      </p:sp>
    </p:spTree>
    <p:extLst>
      <p:ext uri="{BB962C8B-B14F-4D97-AF65-F5344CB8AC3E}">
        <p14:creationId xmlns:p14="http://schemas.microsoft.com/office/powerpoint/2010/main" val="3218314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ZFwie-W_Seite_43"/>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1" y="1"/>
            <a:ext cx="9277144" cy="6857999"/>
          </a:xfrm>
          <a:prstGeom prst="rect">
            <a:avLst/>
          </a:prstGeom>
          <a:noFill/>
          <a:ln>
            <a:noFill/>
          </a:ln>
        </p:spPr>
      </p:pic>
      <p:sp>
        <p:nvSpPr>
          <p:cNvPr id="3" name="Titel 2"/>
          <p:cNvSpPr>
            <a:spLocks noGrp="1"/>
          </p:cNvSpPr>
          <p:nvPr>
            <p:ph type="title" idx="4294967295"/>
          </p:nvPr>
        </p:nvSpPr>
        <p:spPr>
          <a:xfrm>
            <a:off x="827584" y="5883746"/>
            <a:ext cx="8316416" cy="612068"/>
          </a:xfrm>
        </p:spPr>
        <p:txBody>
          <a:bodyPr/>
          <a:lstStyle/>
          <a:p>
            <a:r>
              <a:rPr lang="de-DE" sz="2400" b="1" kern="1200" dirty="0" smtClean="0">
                <a:solidFill>
                  <a:srgbClr val="FFFFFF"/>
                </a:solidFill>
                <a:effectLst/>
                <a:latin typeface="Calibri"/>
              </a:rPr>
              <a:t>Zwischenfrucht </a:t>
            </a:r>
            <a:r>
              <a:rPr lang="de-DE" sz="2400" b="1" kern="1200" baseline="0" dirty="0" smtClean="0">
                <a:solidFill>
                  <a:srgbClr val="FFFFFF"/>
                </a:solidFill>
                <a:effectLst/>
                <a:latin typeface="Calibri"/>
              </a:rPr>
              <a:t> </a:t>
            </a:r>
            <a:r>
              <a:rPr lang="de-DE" sz="2400" kern="1200" dirty="0">
                <a:solidFill>
                  <a:srgbClr val="FFFFFF"/>
                </a:solidFill>
                <a:latin typeface="Calibri"/>
              </a:rPr>
              <a:t>1    –    </a:t>
            </a:r>
            <a:r>
              <a:rPr lang="de-DE" sz="1800" kern="1200" dirty="0" smtClean="0">
                <a:solidFill>
                  <a:srgbClr val="FFFFFF"/>
                </a:solidFill>
                <a:effectLst/>
                <a:latin typeface="Calibri"/>
              </a:rPr>
              <a:t>Wenz 2015</a:t>
            </a:r>
            <a:endParaRPr lang="de-DE" sz="1600" dirty="0">
              <a:solidFill>
                <a:srgbClr val="FFFFFF"/>
              </a:solidFill>
            </a:endParaRPr>
          </a:p>
        </p:txBody>
      </p:sp>
    </p:spTree>
    <p:extLst>
      <p:ext uri="{BB962C8B-B14F-4D97-AF65-F5344CB8AC3E}">
        <p14:creationId xmlns:p14="http://schemas.microsoft.com/office/powerpoint/2010/main" val="362950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pdate15N_ZFwie-W_Seite_18"/>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133351" y="3175"/>
            <a:ext cx="9272851" cy="6854826"/>
          </a:xfrm>
          <a:prstGeom prst="rect">
            <a:avLst/>
          </a:prstGeom>
          <a:noFill/>
          <a:ln>
            <a:noFill/>
          </a:ln>
        </p:spPr>
      </p:pic>
      <p:pic>
        <p:nvPicPr>
          <p:cNvPr id="4" name="Grafik 3" descr="Update15N_ZFwie-W_Seite_48"/>
          <p:cNvPicPr>
            <a:picLocks noGrp="1" noChangeAspect="1"/>
          </p:cNvPicPr>
          <p:nvPr isPhoto="1"/>
        </p:nvPicPr>
        <p:blipFill rotWithShape="1">
          <a:blip r:embed="rId4">
            <a:lum/>
            <a:extLst>
              <a:ext uri="{28A0092B-C50C-407E-A947-70E740481C1C}">
                <a14:useLocalDpi xmlns:a14="http://schemas.microsoft.com/office/drawing/2010/main"/>
              </a:ext>
            </a:extLst>
          </a:blip>
          <a:srcRect t="15434"/>
          <a:stretch/>
        </p:blipFill>
        <p:spPr>
          <a:xfrm>
            <a:off x="2667000" y="2875664"/>
            <a:ext cx="6857861" cy="4287135"/>
          </a:xfrm>
          <a:prstGeom prst="rect">
            <a:avLst/>
          </a:prstGeom>
          <a:noFill/>
          <a:ln>
            <a:noFill/>
          </a:ln>
        </p:spPr>
      </p:pic>
      <p:sp>
        <p:nvSpPr>
          <p:cNvPr id="3" name="Titel 2"/>
          <p:cNvSpPr>
            <a:spLocks noGrp="1"/>
          </p:cNvSpPr>
          <p:nvPr>
            <p:ph type="title" idx="4294967295"/>
          </p:nvPr>
        </p:nvSpPr>
        <p:spPr>
          <a:xfrm>
            <a:off x="400050" y="5972176"/>
            <a:ext cx="9181960" cy="495300"/>
          </a:xfrm>
          <a:solidFill>
            <a:schemeClr val="tx1">
              <a:alpha val="25000"/>
            </a:schemeClr>
          </a:solidFill>
          <a:ln>
            <a:noFill/>
          </a:ln>
          <a:effectLst/>
          <a:extLst/>
        </p:spPr>
        <p:txBody>
          <a:bodyPr vert="horz" wrap="square" lIns="90488" tIns="44450" rIns="90488" bIns="44450" numCol="1" anchor="ctr" anchorCtr="0" compatLnSpc="1">
            <a:prstTxWarp prst="textNoShape">
              <a:avLst/>
            </a:prstTxWarp>
            <a:noAutofit/>
          </a:bodyPr>
          <a:lstStyle/>
          <a:p>
            <a:pPr algn="l" fontAlgn="base">
              <a:lnSpc>
                <a:spcPct val="90000"/>
              </a:lnSpc>
              <a:spcAft>
                <a:spcPct val="0"/>
              </a:spcAft>
            </a:pPr>
            <a:r>
              <a:rPr lang="de-DE" sz="2400" b="1" dirty="0">
                <a:solidFill>
                  <a:srgbClr val="FFFFFF"/>
                </a:solidFill>
              </a:rPr>
              <a:t>Zwischenfrucht  2 </a:t>
            </a:r>
            <a:r>
              <a:rPr lang="de-DE" sz="2400" b="1" dirty="0" smtClean="0">
                <a:solidFill>
                  <a:srgbClr val="FFFFFF"/>
                </a:solidFill>
              </a:rPr>
              <a:t>   					</a:t>
            </a:r>
            <a:r>
              <a:rPr lang="de-DE" sz="1800" b="1" dirty="0" smtClean="0">
                <a:solidFill>
                  <a:srgbClr val="FFFFFF"/>
                </a:solidFill>
              </a:rPr>
              <a:t>Wenz </a:t>
            </a:r>
            <a:r>
              <a:rPr lang="de-DE" sz="1800" b="1" dirty="0">
                <a:solidFill>
                  <a:srgbClr val="FFFFFF"/>
                </a:solidFill>
              </a:rPr>
              <a:t>2014</a:t>
            </a:r>
          </a:p>
        </p:txBody>
      </p:sp>
      <p:sp>
        <p:nvSpPr>
          <p:cNvPr id="5" name="Titel 3"/>
          <p:cNvSpPr txBox="1">
            <a:spLocks/>
          </p:cNvSpPr>
          <p:nvPr/>
        </p:nvSpPr>
        <p:spPr>
          <a:xfrm>
            <a:off x="400050" y="6467475"/>
            <a:ext cx="9181961" cy="390525"/>
          </a:xfrm>
          <a:prstGeom prst="rect">
            <a:avLst/>
          </a:prstGeom>
          <a:solidFill>
            <a:schemeClr val="tx1">
              <a:alpha val="25000"/>
            </a:scheme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de-DE" sz="1400" dirty="0" smtClean="0">
                <a:solidFill>
                  <a:srgbClr val="FFFFFF"/>
                </a:solidFill>
              </a:rPr>
              <a:t>Zwischenfrucht flach einarbeiten und Rotte mit Präparaten steuern. Aufbau von Bodenleben und Humus.</a:t>
            </a:r>
            <a:br>
              <a:rPr lang="de-DE" sz="1400" dirty="0" smtClean="0">
                <a:solidFill>
                  <a:srgbClr val="FFFFFF"/>
                </a:solidFill>
              </a:rPr>
            </a:br>
            <a:r>
              <a:rPr lang="de-DE" sz="1400" dirty="0" smtClean="0">
                <a:solidFill>
                  <a:srgbClr val="FFFFFF"/>
                </a:solidFill>
              </a:rPr>
              <a:t>Nach 2-3 Wochen normale  </a:t>
            </a:r>
            <a:r>
              <a:rPr lang="de-DE" sz="1400" dirty="0" err="1" smtClean="0">
                <a:solidFill>
                  <a:srgbClr val="FFFFFF"/>
                </a:solidFill>
              </a:rPr>
              <a:t>Aussat</a:t>
            </a:r>
            <a:r>
              <a:rPr lang="de-DE" sz="1400" dirty="0" smtClean="0">
                <a:solidFill>
                  <a:srgbClr val="FFFFFF"/>
                </a:solidFill>
              </a:rPr>
              <a:t>.</a:t>
            </a:r>
            <a:endParaRPr lang="de-DE" sz="1400" dirty="0">
              <a:solidFill>
                <a:srgbClr val="FFFFFF"/>
              </a:solidFill>
            </a:endParaRPr>
          </a:p>
        </p:txBody>
      </p:sp>
    </p:spTree>
    <p:extLst>
      <p:ext uri="{BB962C8B-B14F-4D97-AF65-F5344CB8AC3E}">
        <p14:creationId xmlns:p14="http://schemas.microsoft.com/office/powerpoint/2010/main" val="53885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D4FBE740-7620-4772-B467-A9B3CBDC5923" descr="cid:76E954D3-3E87-462D-AED2-86F77041EFA0@home"/>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1E58C900-B8BD-431C-BD48-D724AD9EE3E4" descr="cid:BB2AAEF9-C94E-496F-A40E-F198A3116EC2@home"/>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190750" y="1643061"/>
            <a:ext cx="6953251" cy="521493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idx="4294967295"/>
          </p:nvPr>
        </p:nvSpPr>
        <p:spPr>
          <a:xfrm>
            <a:off x="0" y="5934075"/>
            <a:ext cx="9144000" cy="462756"/>
          </a:xfrm>
          <a:solidFill>
            <a:schemeClr val="tx1">
              <a:alpha val="14000"/>
            </a:schemeClr>
          </a:solidFill>
        </p:spPr>
        <p:txBody>
          <a:bodyPr/>
          <a:lstStyle/>
          <a:p>
            <a:r>
              <a:rPr lang="de-DE" dirty="0" smtClean="0">
                <a:solidFill>
                  <a:schemeClr val="bg1"/>
                </a:solidFill>
              </a:rPr>
              <a:t>Essbare Gründüngung – SlowGrow.ch 2017</a:t>
            </a:r>
            <a:endParaRPr lang="de-DE" dirty="0">
              <a:solidFill>
                <a:schemeClr val="bg1"/>
              </a:solidFill>
            </a:endParaRPr>
          </a:p>
        </p:txBody>
      </p:sp>
      <p:sp>
        <p:nvSpPr>
          <p:cNvPr id="4" name="Textplatzhalter 3"/>
          <p:cNvSpPr>
            <a:spLocks noGrp="1"/>
          </p:cNvSpPr>
          <p:nvPr>
            <p:ph type="body" idx="4294967295"/>
          </p:nvPr>
        </p:nvSpPr>
        <p:spPr>
          <a:xfrm>
            <a:off x="0" y="6396830"/>
            <a:ext cx="9144000" cy="461170"/>
          </a:xfrm>
          <a:solidFill>
            <a:schemeClr val="tx1">
              <a:alpha val="14000"/>
            </a:schemeClr>
          </a:solidFill>
        </p:spPr>
        <p:txBody>
          <a:bodyPr vert="horz" lIns="91440" tIns="0" rIns="91440" bIns="45720" rtlCol="0">
            <a:noAutofit/>
          </a:bodyPr>
          <a:lstStyle/>
          <a:p>
            <a:pPr marL="0" indent="0" algn="ctr">
              <a:buNone/>
            </a:pPr>
            <a:r>
              <a:rPr lang="de-DE" sz="1400" dirty="0" smtClean="0">
                <a:solidFill>
                  <a:schemeClr val="bg1"/>
                </a:solidFill>
              </a:rPr>
              <a:t>10 verschiedene Kulturpflanzen werden in </a:t>
            </a:r>
            <a:r>
              <a:rPr lang="de-DE" sz="1400" dirty="0" err="1" smtClean="0">
                <a:solidFill>
                  <a:schemeClr val="bg1"/>
                </a:solidFill>
              </a:rPr>
              <a:t>Frässaat</a:t>
            </a:r>
            <a:r>
              <a:rPr lang="de-DE" sz="1400" dirty="0" smtClean="0">
                <a:solidFill>
                  <a:schemeClr val="bg1"/>
                </a:solidFill>
              </a:rPr>
              <a:t> in einem Arbeitsgang ausgesät. </a:t>
            </a:r>
            <a:br>
              <a:rPr lang="de-DE" sz="1400" dirty="0" smtClean="0">
                <a:solidFill>
                  <a:schemeClr val="bg1"/>
                </a:solidFill>
              </a:rPr>
            </a:br>
            <a:r>
              <a:rPr lang="de-DE" sz="1400" dirty="0" smtClean="0">
                <a:solidFill>
                  <a:schemeClr val="bg1"/>
                </a:solidFill>
              </a:rPr>
              <a:t>Danach nur noch ernten. Reste wieder als Mulch. Service für </a:t>
            </a:r>
            <a:r>
              <a:rPr lang="de-DE" sz="1400" dirty="0" err="1" smtClean="0">
                <a:solidFill>
                  <a:schemeClr val="bg1"/>
                </a:solidFill>
              </a:rPr>
              <a:t>hausnahe</a:t>
            </a:r>
            <a:r>
              <a:rPr lang="de-DE" sz="1400" dirty="0" smtClean="0">
                <a:solidFill>
                  <a:schemeClr val="bg1"/>
                </a:solidFill>
              </a:rPr>
              <a:t> Gärten?</a:t>
            </a:r>
            <a:endParaRPr lang="de-DE" sz="1400" dirty="0">
              <a:solidFill>
                <a:schemeClr val="bg1"/>
              </a:solidFill>
            </a:endParaRPr>
          </a:p>
          <a:p>
            <a:pPr marL="0" indent="0" algn="ctr">
              <a:buNone/>
            </a:pPr>
            <a:endParaRPr lang="de-DE" sz="1400" dirty="0">
              <a:solidFill>
                <a:schemeClr val="bg1"/>
              </a:solidFill>
            </a:endParaRPr>
          </a:p>
        </p:txBody>
      </p:sp>
    </p:spTree>
    <p:extLst>
      <p:ext uri="{BB962C8B-B14F-4D97-AF65-F5344CB8AC3E}">
        <p14:creationId xmlns:p14="http://schemas.microsoft.com/office/powerpoint/2010/main" val="40174925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2379"/>
            <a:ext cx="9144000" cy="685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idx="4294967295"/>
          </p:nvPr>
        </p:nvSpPr>
        <p:spPr>
          <a:xfrm>
            <a:off x="0" y="5991224"/>
            <a:ext cx="9144000" cy="381001"/>
          </a:xfrm>
          <a:solidFill>
            <a:schemeClr val="tx1">
              <a:alpha val="16000"/>
            </a:schemeClr>
          </a:solidFill>
        </p:spPr>
        <p:txBody>
          <a:bodyPr/>
          <a:lstStyle/>
          <a:p>
            <a:r>
              <a:rPr lang="de-DE" dirty="0" smtClean="0">
                <a:solidFill>
                  <a:schemeClr val="bg1"/>
                </a:solidFill>
              </a:rPr>
              <a:t>Mulch-Gemüsebau</a:t>
            </a:r>
            <a:r>
              <a:rPr lang="de-DE" baseline="0" dirty="0" smtClean="0">
                <a:solidFill>
                  <a:schemeClr val="bg1"/>
                </a:solidFill>
              </a:rPr>
              <a:t> – SlowGrow.ch 2017</a:t>
            </a:r>
            <a:endParaRPr lang="de-DE" dirty="0">
              <a:solidFill>
                <a:schemeClr val="bg1"/>
              </a:solidFill>
            </a:endParaRPr>
          </a:p>
        </p:txBody>
      </p:sp>
      <p:sp>
        <p:nvSpPr>
          <p:cNvPr id="3" name="Textplatzhalter 2"/>
          <p:cNvSpPr>
            <a:spLocks noGrp="1"/>
          </p:cNvSpPr>
          <p:nvPr>
            <p:ph type="body" idx="4294967295"/>
          </p:nvPr>
        </p:nvSpPr>
        <p:spPr>
          <a:xfrm>
            <a:off x="0" y="6372227"/>
            <a:ext cx="9144000" cy="485774"/>
          </a:xfrm>
          <a:solidFill>
            <a:schemeClr val="tx1">
              <a:alpha val="15000"/>
            </a:schemeClr>
          </a:solidFill>
        </p:spPr>
        <p:txBody>
          <a:bodyPr lIns="36000" rIns="36000">
            <a:noAutofit/>
          </a:bodyPr>
          <a:lstStyle/>
          <a:p>
            <a:pPr marL="0" indent="0" algn="ctr">
              <a:buNone/>
            </a:pPr>
            <a:r>
              <a:rPr lang="de-DE" sz="1400" dirty="0" smtClean="0">
                <a:solidFill>
                  <a:schemeClr val="bg1"/>
                </a:solidFill>
              </a:rPr>
              <a:t>5 cm frischer Grasschnitt und 5 cm Holzhäcksel als Mulch liefert Nahrung , Abdeckung und Feuchtigkeit. Im zweiten Jahr wurden bereits 8,1% Humus gemessen. Keine Präparate. Kein Pflanzenschutz. Blätter und Knollen werden mehrfach geerntet.</a:t>
            </a:r>
            <a:endParaRPr lang="de-DE" dirty="0">
              <a:solidFill>
                <a:schemeClr val="bg1"/>
              </a:solidFill>
            </a:endParaRPr>
          </a:p>
        </p:txBody>
      </p:sp>
    </p:spTree>
    <p:extLst>
      <p:ext uri="{BB962C8B-B14F-4D97-AF65-F5344CB8AC3E}">
        <p14:creationId xmlns:p14="http://schemas.microsoft.com/office/powerpoint/2010/main" val="18692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237312"/>
            <a:ext cx="9144000" cy="620688"/>
          </a:xfrm>
        </p:spPr>
        <p:txBody>
          <a:bodyPr>
            <a:normAutofit/>
          </a:bodyPr>
          <a:lstStyle/>
          <a:p>
            <a:r>
              <a:rPr lang="de-CH" dirty="0" smtClean="0"/>
              <a:t>Wurzelbilder</a:t>
            </a:r>
            <a:r>
              <a:rPr lang="de-CH" b="0" dirty="0" smtClean="0"/>
              <a:t>		 </a:t>
            </a:r>
            <a:r>
              <a:rPr lang="de-CH" sz="2000" dirty="0" smtClean="0"/>
              <a:t>Wurzelatlas, Lore Kutschera</a:t>
            </a:r>
            <a:endParaRPr lang="de-CH"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3" y="257449"/>
            <a:ext cx="8929767" cy="578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7485815" y="5406922"/>
            <a:ext cx="1999397" cy="523220"/>
          </a:xfrm>
          <a:prstGeom prst="rect">
            <a:avLst/>
          </a:prstGeom>
        </p:spPr>
        <p:txBody>
          <a:bodyPr wrap="square">
            <a:spAutoFit/>
          </a:bodyPr>
          <a:lstStyle/>
          <a:p>
            <a:endParaRPr lang="de-CH" sz="1400" dirty="0">
              <a:latin typeface="+mn-lt"/>
            </a:endParaRPr>
          </a:p>
          <a:p>
            <a:r>
              <a:rPr lang="de-CH" sz="1400" dirty="0">
                <a:latin typeface="+mn-lt"/>
              </a:rPr>
              <a:t>Quelle: Kutschera</a:t>
            </a:r>
          </a:p>
        </p:txBody>
      </p:sp>
    </p:spTree>
    <p:extLst>
      <p:ext uri="{BB962C8B-B14F-4D97-AF65-F5344CB8AC3E}">
        <p14:creationId xmlns:p14="http://schemas.microsoft.com/office/powerpoint/2010/main" val="3193350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44000" cy="647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0" y="6471966"/>
            <a:ext cx="9143999" cy="386034"/>
          </a:xfrm>
        </p:spPr>
        <p:txBody>
          <a:bodyPr>
            <a:noAutofit/>
          </a:bodyPr>
          <a:lstStyle/>
          <a:p>
            <a:r>
              <a:rPr lang="de-CH" sz="2400" b="0" dirty="0" smtClean="0"/>
              <a:t>Klee-Gras-Kräuter-Mischung  	        			Hof Braun 2015</a:t>
            </a:r>
            <a:endParaRPr lang="de-CH" sz="2400" dirty="0"/>
          </a:p>
        </p:txBody>
      </p:sp>
    </p:spTree>
    <p:extLst>
      <p:ext uri="{BB962C8B-B14F-4D97-AF65-F5344CB8AC3E}">
        <p14:creationId xmlns:p14="http://schemas.microsoft.com/office/powerpoint/2010/main" val="2714305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Regeneration\Event\Agrikulturfestival\2017\Braun15_Seite_15.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988596" y="4624659"/>
            <a:ext cx="3155404" cy="2233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0" y="5939156"/>
            <a:ext cx="6896100" cy="537844"/>
          </a:xfrm>
        </p:spPr>
        <p:txBody>
          <a:bodyPr>
            <a:normAutofit/>
          </a:bodyPr>
          <a:lstStyle/>
          <a:p>
            <a:pPr algn="l"/>
            <a:r>
              <a:rPr lang="de-DE" sz="2400" dirty="0" smtClean="0">
                <a:solidFill>
                  <a:schemeClr val="bg1"/>
                </a:solidFill>
              </a:rPr>
              <a:t>Roggen mit Untersaat</a:t>
            </a:r>
            <a:r>
              <a:rPr lang="de-DE" sz="2400" baseline="0" dirty="0" smtClean="0">
                <a:solidFill>
                  <a:schemeClr val="bg1"/>
                </a:solidFill>
              </a:rPr>
              <a:t>     	</a:t>
            </a:r>
            <a:r>
              <a:rPr lang="de-DE" sz="2400" dirty="0" smtClean="0">
                <a:solidFill>
                  <a:schemeClr val="bg1"/>
                </a:solidFill>
              </a:rPr>
              <a:t>       </a:t>
            </a:r>
            <a:r>
              <a:rPr lang="de-DE" sz="2000" baseline="0" dirty="0" smtClean="0">
                <a:solidFill>
                  <a:schemeClr val="bg1"/>
                </a:solidFill>
              </a:rPr>
              <a:t>Hof Braun 2015</a:t>
            </a:r>
            <a:endParaRPr lang="de-DE" dirty="0">
              <a:solidFill>
                <a:schemeClr val="bg1"/>
              </a:solidFill>
            </a:endParaRPr>
          </a:p>
        </p:txBody>
      </p:sp>
      <p:sp>
        <p:nvSpPr>
          <p:cNvPr id="5" name="Textplatzhalter 3"/>
          <p:cNvSpPr txBox="1">
            <a:spLocks/>
          </p:cNvSpPr>
          <p:nvPr/>
        </p:nvSpPr>
        <p:spPr>
          <a:xfrm>
            <a:off x="1" y="6362700"/>
            <a:ext cx="5988595" cy="4953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1400" dirty="0" smtClean="0">
                <a:solidFill>
                  <a:schemeClr val="bg1"/>
                </a:solidFill>
              </a:rPr>
              <a:t>Die Klee-Gras-Kräuter-Mischung wird als Untersaat mit dem Getreide gesät, wächst nach der Ernte durch und wird in 1-2 Jahren dann mehrfach geschnitten.</a:t>
            </a:r>
          </a:p>
        </p:txBody>
      </p:sp>
    </p:spTree>
    <p:extLst>
      <p:ext uri="{BB962C8B-B14F-4D97-AF65-F5344CB8AC3E}">
        <p14:creationId xmlns:p14="http://schemas.microsoft.com/office/powerpoint/2010/main" val="3287377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X:\Regeneration\Event\Agrikulturfestival\2017\Braun_Fruchtfol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74"/>
            <a:ext cx="9520590" cy="685482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294964" y="0"/>
            <a:ext cx="6849035" cy="630797"/>
          </a:xfrm>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de-DE" sz="3600" dirty="0" smtClean="0"/>
              <a:t>     7-jährige</a:t>
            </a:r>
            <a:r>
              <a:rPr lang="de-DE" sz="3600" baseline="0" dirty="0" smtClean="0"/>
              <a:t> Fruchtfolge  </a:t>
            </a:r>
            <a:r>
              <a:rPr lang="de-CH" sz="4400" b="0" kern="1200" dirty="0" smtClean="0">
                <a:solidFill>
                  <a:schemeClr val="tx1"/>
                </a:solidFill>
                <a:effectLst/>
                <a:latin typeface="+mj-lt"/>
                <a:ea typeface="+mj-ea"/>
                <a:cs typeface="+mj-cs"/>
              </a:rPr>
              <a:t>	    </a:t>
            </a:r>
            <a:r>
              <a:rPr lang="de-CH" sz="2200" b="0" kern="1200" dirty="0" smtClean="0">
                <a:solidFill>
                  <a:schemeClr val="tx1"/>
                </a:solidFill>
                <a:effectLst/>
              </a:rPr>
              <a:t>Hof Braun 2015</a:t>
            </a:r>
            <a:endParaRPr lang="de-DE" sz="2200" dirty="0" smtClean="0">
              <a:effectLst/>
            </a:endParaRPr>
          </a:p>
        </p:txBody>
      </p:sp>
    </p:spTree>
    <p:extLst>
      <p:ext uri="{BB962C8B-B14F-4D97-AF65-F5344CB8AC3E}">
        <p14:creationId xmlns:p14="http://schemas.microsoft.com/office/powerpoint/2010/main" val="336480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r>
              <a:rPr lang="de-CH" sz="2800" b="1" dirty="0" smtClean="0"/>
              <a:t>Aufgabe </a:t>
            </a:r>
            <a:r>
              <a:rPr lang="de-CH" sz="2800" dirty="0" smtClean="0"/>
              <a:t>– Wie kann man den Raubbau stoppen?</a:t>
            </a:r>
            <a:endParaRPr lang="de-CH" sz="2800" dirty="0"/>
          </a:p>
        </p:txBody>
      </p:sp>
      <p:grpSp>
        <p:nvGrpSpPr>
          <p:cNvPr id="17" name="Group 574"/>
          <p:cNvGrpSpPr>
            <a:grpSpLocks/>
          </p:cNvGrpSpPr>
          <p:nvPr/>
        </p:nvGrpSpPr>
        <p:grpSpPr bwMode="auto">
          <a:xfrm>
            <a:off x="334009" y="1341955"/>
            <a:ext cx="1294475" cy="1267395"/>
            <a:chOff x="3780" y="1094"/>
            <a:chExt cx="750" cy="743"/>
          </a:xfrm>
        </p:grpSpPr>
        <p:sp>
          <p:nvSpPr>
            <p:cNvPr id="18"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19"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0"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1"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2"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4"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5"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0" name="Rechteck 29"/>
          <p:cNvSpPr/>
          <p:nvPr/>
        </p:nvSpPr>
        <p:spPr bwMode="auto">
          <a:xfrm>
            <a:off x="2196944" y="1326734"/>
            <a:ext cx="3990109" cy="3593361"/>
          </a:xfrm>
          <a:prstGeom prst="rect">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32" name="Freihandform 31"/>
          <p:cNvSpPr/>
          <p:nvPr/>
        </p:nvSpPr>
        <p:spPr bwMode="auto">
          <a:xfrm>
            <a:off x="2185067" y="2729154"/>
            <a:ext cx="4403617" cy="1549672"/>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 name="connsiteX0" fmla="*/ 0 w 4087754"/>
              <a:gd name="connsiteY0" fmla="*/ 1785725 h 1785725"/>
              <a:gd name="connsiteX1" fmla="*/ 807522 w 4087754"/>
              <a:gd name="connsiteY1" fmla="*/ 1702598 h 1785725"/>
              <a:gd name="connsiteX2" fmla="*/ 1496291 w 4087754"/>
              <a:gd name="connsiteY2" fmla="*/ 1381964 h 1785725"/>
              <a:gd name="connsiteX3" fmla="*/ 2208811 w 4087754"/>
              <a:gd name="connsiteY3" fmla="*/ 906951 h 1785725"/>
              <a:gd name="connsiteX4" fmla="*/ 2648198 w 4087754"/>
              <a:gd name="connsiteY4" fmla="*/ 360686 h 1785725"/>
              <a:gd name="connsiteX5" fmla="*/ 2980707 w 4087754"/>
              <a:gd name="connsiteY5" fmla="*/ 158805 h 1785725"/>
              <a:gd name="connsiteX6" fmla="*/ 3218213 w 4087754"/>
              <a:gd name="connsiteY6" fmla="*/ 123179 h 1785725"/>
              <a:gd name="connsiteX7" fmla="*/ 3420094 w 4087754"/>
              <a:gd name="connsiteY7" fmla="*/ 265683 h 1785725"/>
              <a:gd name="connsiteX8" fmla="*/ 4087754 w 4087754"/>
              <a:gd name="connsiteY8" fmla="*/ 34930 h 1785725"/>
              <a:gd name="connsiteX0" fmla="*/ 0 w 4087754"/>
              <a:gd name="connsiteY0" fmla="*/ 1791341 h 1791341"/>
              <a:gd name="connsiteX1" fmla="*/ 807522 w 4087754"/>
              <a:gd name="connsiteY1" fmla="*/ 1708214 h 1791341"/>
              <a:gd name="connsiteX2" fmla="*/ 1496291 w 4087754"/>
              <a:gd name="connsiteY2" fmla="*/ 1387580 h 1791341"/>
              <a:gd name="connsiteX3" fmla="*/ 2208811 w 4087754"/>
              <a:gd name="connsiteY3" fmla="*/ 912567 h 1791341"/>
              <a:gd name="connsiteX4" fmla="*/ 2648198 w 4087754"/>
              <a:gd name="connsiteY4" fmla="*/ 366302 h 1791341"/>
              <a:gd name="connsiteX5" fmla="*/ 2980707 w 4087754"/>
              <a:gd name="connsiteY5" fmla="*/ 164421 h 1791341"/>
              <a:gd name="connsiteX6" fmla="*/ 3218213 w 4087754"/>
              <a:gd name="connsiteY6" fmla="*/ 128795 h 1791341"/>
              <a:gd name="connsiteX7" fmla="*/ 3518727 w 4087754"/>
              <a:gd name="connsiteY7" fmla="*/ 178247 h 1791341"/>
              <a:gd name="connsiteX8" fmla="*/ 4087754 w 4087754"/>
              <a:gd name="connsiteY8" fmla="*/ 40546 h 1791341"/>
              <a:gd name="connsiteX0" fmla="*/ 0 w 4087754"/>
              <a:gd name="connsiteY0" fmla="*/ 1805169 h 1805169"/>
              <a:gd name="connsiteX1" fmla="*/ 807522 w 4087754"/>
              <a:gd name="connsiteY1" fmla="*/ 1722042 h 1805169"/>
              <a:gd name="connsiteX2" fmla="*/ 1496291 w 4087754"/>
              <a:gd name="connsiteY2" fmla="*/ 1401408 h 1805169"/>
              <a:gd name="connsiteX3" fmla="*/ 2208811 w 4087754"/>
              <a:gd name="connsiteY3" fmla="*/ 926395 h 1805169"/>
              <a:gd name="connsiteX4" fmla="*/ 2648198 w 4087754"/>
              <a:gd name="connsiteY4" fmla="*/ 380130 h 1805169"/>
              <a:gd name="connsiteX5" fmla="*/ 2980707 w 4087754"/>
              <a:gd name="connsiteY5" fmla="*/ 178249 h 1805169"/>
              <a:gd name="connsiteX6" fmla="*/ 3218213 w 4087754"/>
              <a:gd name="connsiteY6" fmla="*/ 142623 h 1805169"/>
              <a:gd name="connsiteX7" fmla="*/ 3518727 w 4087754"/>
              <a:gd name="connsiteY7" fmla="*/ 192075 h 1805169"/>
              <a:gd name="connsiteX8" fmla="*/ 4087754 w 4087754"/>
              <a:gd name="connsiteY8" fmla="*/ 54374 h 1805169"/>
              <a:gd name="connsiteX0" fmla="*/ 0 w 4087754"/>
              <a:gd name="connsiteY0" fmla="*/ 1814821 h 1814821"/>
              <a:gd name="connsiteX1" fmla="*/ 807522 w 4087754"/>
              <a:gd name="connsiteY1" fmla="*/ 1731694 h 1814821"/>
              <a:gd name="connsiteX2" fmla="*/ 1496291 w 4087754"/>
              <a:gd name="connsiteY2" fmla="*/ 1411060 h 1814821"/>
              <a:gd name="connsiteX3" fmla="*/ 2208811 w 4087754"/>
              <a:gd name="connsiteY3" fmla="*/ 936047 h 1814821"/>
              <a:gd name="connsiteX4" fmla="*/ 2648198 w 4087754"/>
              <a:gd name="connsiteY4" fmla="*/ 389782 h 1814821"/>
              <a:gd name="connsiteX5" fmla="*/ 2980707 w 4087754"/>
              <a:gd name="connsiteY5" fmla="*/ 187901 h 1814821"/>
              <a:gd name="connsiteX6" fmla="*/ 3218213 w 4087754"/>
              <a:gd name="connsiteY6" fmla="*/ 152275 h 1814821"/>
              <a:gd name="connsiteX7" fmla="*/ 3529686 w 4087754"/>
              <a:gd name="connsiteY7" fmla="*/ 135263 h 1814821"/>
              <a:gd name="connsiteX8" fmla="*/ 4087754 w 4087754"/>
              <a:gd name="connsiteY8" fmla="*/ 64026 h 1814821"/>
              <a:gd name="connsiteX0" fmla="*/ 0 w 4087754"/>
              <a:gd name="connsiteY0" fmla="*/ 1750794 h 1750794"/>
              <a:gd name="connsiteX1" fmla="*/ 807522 w 4087754"/>
              <a:gd name="connsiteY1" fmla="*/ 1667667 h 1750794"/>
              <a:gd name="connsiteX2" fmla="*/ 1496291 w 4087754"/>
              <a:gd name="connsiteY2" fmla="*/ 1347033 h 1750794"/>
              <a:gd name="connsiteX3" fmla="*/ 2208811 w 4087754"/>
              <a:gd name="connsiteY3" fmla="*/ 872020 h 1750794"/>
              <a:gd name="connsiteX4" fmla="*/ 2648198 w 4087754"/>
              <a:gd name="connsiteY4" fmla="*/ 325755 h 1750794"/>
              <a:gd name="connsiteX5" fmla="*/ 2980707 w 4087754"/>
              <a:gd name="connsiteY5" fmla="*/ 123874 h 1750794"/>
              <a:gd name="connsiteX6" fmla="*/ 3218213 w 4087754"/>
              <a:gd name="connsiteY6" fmla="*/ 88248 h 1750794"/>
              <a:gd name="connsiteX7" fmla="*/ 4087754 w 4087754"/>
              <a:gd name="connsiteY7" fmla="*/ -1 h 1750794"/>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2980707 w 4087754"/>
              <a:gd name="connsiteY5" fmla="*/ 123875 h 1750795"/>
              <a:gd name="connsiteX6" fmla="*/ 3360681 w 4087754"/>
              <a:gd name="connsiteY6" fmla="*/ 61662 h 1750795"/>
              <a:gd name="connsiteX7" fmla="*/ 4087754 w 4087754"/>
              <a:gd name="connsiteY7" fmla="*/ 0 h 1750795"/>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2980707 w 4087754"/>
              <a:gd name="connsiteY5" fmla="*/ 123875 h 1750795"/>
              <a:gd name="connsiteX6" fmla="*/ 3671155 w 4087754"/>
              <a:gd name="connsiteY6" fmla="*/ 158225 h 1750795"/>
              <a:gd name="connsiteX7" fmla="*/ 4087754 w 4087754"/>
              <a:gd name="connsiteY7" fmla="*/ 0 h 1750795"/>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2980707 w 4087754"/>
              <a:gd name="connsiteY5" fmla="*/ 123875 h 1750795"/>
              <a:gd name="connsiteX6" fmla="*/ 3671155 w 4087754"/>
              <a:gd name="connsiteY6" fmla="*/ 158225 h 1750795"/>
              <a:gd name="connsiteX7" fmla="*/ 4087754 w 4087754"/>
              <a:gd name="connsiteY7" fmla="*/ 0 h 1750795"/>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3084199 w 4087754"/>
              <a:gd name="connsiteY5" fmla="*/ 104564 h 1750795"/>
              <a:gd name="connsiteX6" fmla="*/ 3671155 w 4087754"/>
              <a:gd name="connsiteY6" fmla="*/ 158225 h 1750795"/>
              <a:gd name="connsiteX7" fmla="*/ 4087754 w 4087754"/>
              <a:gd name="connsiteY7" fmla="*/ 0 h 1750795"/>
              <a:gd name="connsiteX0" fmla="*/ 0 w 4087754"/>
              <a:gd name="connsiteY0" fmla="*/ 1750795 h 1750795"/>
              <a:gd name="connsiteX1" fmla="*/ 807522 w 4087754"/>
              <a:gd name="connsiteY1" fmla="*/ 1667668 h 1750795"/>
              <a:gd name="connsiteX2" fmla="*/ 1496291 w 4087754"/>
              <a:gd name="connsiteY2" fmla="*/ 1347034 h 1750795"/>
              <a:gd name="connsiteX3" fmla="*/ 2208811 w 4087754"/>
              <a:gd name="connsiteY3" fmla="*/ 872021 h 1750795"/>
              <a:gd name="connsiteX4" fmla="*/ 2648198 w 4087754"/>
              <a:gd name="connsiteY4" fmla="*/ 325756 h 1750795"/>
              <a:gd name="connsiteX5" fmla="*/ 3084199 w 4087754"/>
              <a:gd name="connsiteY5" fmla="*/ 104564 h 1750795"/>
              <a:gd name="connsiteX6" fmla="*/ 3655233 w 4087754"/>
              <a:gd name="connsiteY6" fmla="*/ 129256 h 1750795"/>
              <a:gd name="connsiteX7" fmla="*/ 4087754 w 4087754"/>
              <a:gd name="connsiteY7" fmla="*/ 0 h 1750795"/>
              <a:gd name="connsiteX0" fmla="*/ 0 w 4063872"/>
              <a:gd name="connsiteY0" fmla="*/ 1731482 h 1731482"/>
              <a:gd name="connsiteX1" fmla="*/ 807522 w 4063872"/>
              <a:gd name="connsiteY1" fmla="*/ 1648355 h 1731482"/>
              <a:gd name="connsiteX2" fmla="*/ 1496291 w 4063872"/>
              <a:gd name="connsiteY2" fmla="*/ 1327721 h 1731482"/>
              <a:gd name="connsiteX3" fmla="*/ 2208811 w 4063872"/>
              <a:gd name="connsiteY3" fmla="*/ 852708 h 1731482"/>
              <a:gd name="connsiteX4" fmla="*/ 2648198 w 4063872"/>
              <a:gd name="connsiteY4" fmla="*/ 306443 h 1731482"/>
              <a:gd name="connsiteX5" fmla="*/ 3084199 w 4063872"/>
              <a:gd name="connsiteY5" fmla="*/ 85251 h 1731482"/>
              <a:gd name="connsiteX6" fmla="*/ 3655233 w 4063872"/>
              <a:gd name="connsiteY6" fmla="*/ 109943 h 1731482"/>
              <a:gd name="connsiteX7" fmla="*/ 4063872 w 4063872"/>
              <a:gd name="connsiteY7" fmla="*/ 0 h 1731482"/>
              <a:gd name="connsiteX0" fmla="*/ 0 w 4063872"/>
              <a:gd name="connsiteY0" fmla="*/ 1734678 h 1734678"/>
              <a:gd name="connsiteX1" fmla="*/ 807522 w 4063872"/>
              <a:gd name="connsiteY1" fmla="*/ 1651551 h 1734678"/>
              <a:gd name="connsiteX2" fmla="*/ 1496291 w 4063872"/>
              <a:gd name="connsiteY2" fmla="*/ 1330917 h 1734678"/>
              <a:gd name="connsiteX3" fmla="*/ 2208811 w 4063872"/>
              <a:gd name="connsiteY3" fmla="*/ 855904 h 1734678"/>
              <a:gd name="connsiteX4" fmla="*/ 2648198 w 4063872"/>
              <a:gd name="connsiteY4" fmla="*/ 309639 h 1734678"/>
              <a:gd name="connsiteX5" fmla="*/ 3084199 w 4063872"/>
              <a:gd name="connsiteY5" fmla="*/ 88447 h 1734678"/>
              <a:gd name="connsiteX6" fmla="*/ 3655233 w 4063872"/>
              <a:gd name="connsiteY6" fmla="*/ 113139 h 1734678"/>
              <a:gd name="connsiteX7" fmla="*/ 4063872 w 4063872"/>
              <a:gd name="connsiteY7" fmla="*/ 3196 h 173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3872" h="1734678">
                <a:moveTo>
                  <a:pt x="0" y="1734678"/>
                </a:moveTo>
                <a:cubicBezTo>
                  <a:pt x="279070" y="1726761"/>
                  <a:pt x="558140" y="1718844"/>
                  <a:pt x="807522" y="1651551"/>
                </a:cubicBezTo>
                <a:cubicBezTo>
                  <a:pt x="1056904" y="1584258"/>
                  <a:pt x="1262743" y="1463525"/>
                  <a:pt x="1496291" y="1330917"/>
                </a:cubicBezTo>
                <a:cubicBezTo>
                  <a:pt x="1729839" y="1198309"/>
                  <a:pt x="2016827" y="1026117"/>
                  <a:pt x="2208811" y="855904"/>
                </a:cubicBezTo>
                <a:cubicBezTo>
                  <a:pt x="2400795" y="685691"/>
                  <a:pt x="2502300" y="437549"/>
                  <a:pt x="2648198" y="309639"/>
                </a:cubicBezTo>
                <a:cubicBezTo>
                  <a:pt x="2794096" y="181730"/>
                  <a:pt x="2916360" y="121197"/>
                  <a:pt x="3084199" y="88447"/>
                </a:cubicBezTo>
                <a:cubicBezTo>
                  <a:pt x="3252038" y="55697"/>
                  <a:pt x="3470725" y="133785"/>
                  <a:pt x="3655233" y="113139"/>
                </a:cubicBezTo>
                <a:cubicBezTo>
                  <a:pt x="3799937" y="63524"/>
                  <a:pt x="3882719" y="-17045"/>
                  <a:pt x="4063872" y="3196"/>
                </a:cubicBezTo>
              </a:path>
            </a:pathLst>
          </a:custGeom>
          <a:noFill/>
          <a:ln w="12700" cap="flat" cmpd="sng" algn="ctr">
            <a:solidFill>
              <a:srgbClr val="00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34" name="Freihandform 33"/>
          <p:cNvSpPr/>
          <p:nvPr/>
        </p:nvSpPr>
        <p:spPr bwMode="auto">
          <a:xfrm>
            <a:off x="2206842" y="2814728"/>
            <a:ext cx="4424979" cy="1794631"/>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 name="connsiteX0" fmla="*/ 0 w 3693226"/>
              <a:gd name="connsiteY0" fmla="*/ 1673714 h 1673714"/>
              <a:gd name="connsiteX1" fmla="*/ 807522 w 3693226"/>
              <a:gd name="connsiteY1" fmla="*/ 1590587 h 1673714"/>
              <a:gd name="connsiteX2" fmla="*/ 1496291 w 3693226"/>
              <a:gd name="connsiteY2" fmla="*/ 1269953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673714 h 1673714"/>
              <a:gd name="connsiteX1" fmla="*/ 807522 w 3693226"/>
              <a:gd name="connsiteY1" fmla="*/ 1590587 h 1673714"/>
              <a:gd name="connsiteX2" fmla="*/ 1601767 w 3693226"/>
              <a:gd name="connsiteY2" fmla="*/ 1341205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673714 h 1673714"/>
              <a:gd name="connsiteX1" fmla="*/ 807522 w 3693226"/>
              <a:gd name="connsiteY1" fmla="*/ 1590587 h 1673714"/>
              <a:gd name="connsiteX2" fmla="*/ 1601767 w 3693226"/>
              <a:gd name="connsiteY2" fmla="*/ 1341205 h 1673714"/>
              <a:gd name="connsiteX3" fmla="*/ 2208811 w 3693226"/>
              <a:gd name="connsiteY3" fmla="*/ 794940 h 1673714"/>
              <a:gd name="connsiteX4" fmla="*/ 2744085 w 3693226"/>
              <a:gd name="connsiteY4" fmla="*/ 343677 h 1673714"/>
              <a:gd name="connsiteX5" fmla="*/ 2980707 w 3693226"/>
              <a:gd name="connsiteY5" fmla="*/ 46794 h 1673714"/>
              <a:gd name="connsiteX6" fmla="*/ 3218213 w 3693226"/>
              <a:gd name="connsiteY6" fmla="*/ 11168 h 1673714"/>
              <a:gd name="connsiteX7" fmla="*/ 3420094 w 3693226"/>
              <a:gd name="connsiteY7" fmla="*/ 153672 h 1673714"/>
              <a:gd name="connsiteX8" fmla="*/ 3693226 w 3693226"/>
              <a:gd name="connsiteY8" fmla="*/ 973070 h 1673714"/>
              <a:gd name="connsiteX0" fmla="*/ 0 w 3693226"/>
              <a:gd name="connsiteY0" fmla="*/ 1885530 h 1885530"/>
              <a:gd name="connsiteX1" fmla="*/ 807522 w 3693226"/>
              <a:gd name="connsiteY1" fmla="*/ 1802403 h 1885530"/>
              <a:gd name="connsiteX2" fmla="*/ 1601767 w 3693226"/>
              <a:gd name="connsiteY2" fmla="*/ 1553021 h 1885530"/>
              <a:gd name="connsiteX3" fmla="*/ 2208811 w 3693226"/>
              <a:gd name="connsiteY3" fmla="*/ 1006756 h 1885530"/>
              <a:gd name="connsiteX4" fmla="*/ 2744085 w 3693226"/>
              <a:gd name="connsiteY4" fmla="*/ 555493 h 1885530"/>
              <a:gd name="connsiteX5" fmla="*/ 3067005 w 3693226"/>
              <a:gd name="connsiteY5" fmla="*/ 9228 h 1885530"/>
              <a:gd name="connsiteX6" fmla="*/ 3218213 w 3693226"/>
              <a:gd name="connsiteY6" fmla="*/ 222984 h 1885530"/>
              <a:gd name="connsiteX7" fmla="*/ 3420094 w 3693226"/>
              <a:gd name="connsiteY7" fmla="*/ 365488 h 1885530"/>
              <a:gd name="connsiteX8" fmla="*/ 3693226 w 3693226"/>
              <a:gd name="connsiteY8" fmla="*/ 1184886 h 1885530"/>
              <a:gd name="connsiteX0" fmla="*/ 0 w 3693226"/>
              <a:gd name="connsiteY0" fmla="*/ 2171803 h 2171803"/>
              <a:gd name="connsiteX1" fmla="*/ 807522 w 3693226"/>
              <a:gd name="connsiteY1" fmla="*/ 2088676 h 2171803"/>
              <a:gd name="connsiteX2" fmla="*/ 1601767 w 3693226"/>
              <a:gd name="connsiteY2" fmla="*/ 1839294 h 2171803"/>
              <a:gd name="connsiteX3" fmla="*/ 2208811 w 3693226"/>
              <a:gd name="connsiteY3" fmla="*/ 1293029 h 2171803"/>
              <a:gd name="connsiteX4" fmla="*/ 2744085 w 3693226"/>
              <a:gd name="connsiteY4" fmla="*/ 841766 h 2171803"/>
              <a:gd name="connsiteX5" fmla="*/ 3067005 w 3693226"/>
              <a:gd name="connsiteY5" fmla="*/ 295501 h 2171803"/>
              <a:gd name="connsiteX6" fmla="*/ 3314099 w 3693226"/>
              <a:gd name="connsiteY6" fmla="*/ 10493 h 2171803"/>
              <a:gd name="connsiteX7" fmla="*/ 3420094 w 3693226"/>
              <a:gd name="connsiteY7" fmla="*/ 651761 h 2171803"/>
              <a:gd name="connsiteX8" fmla="*/ 3693226 w 3693226"/>
              <a:gd name="connsiteY8" fmla="*/ 1471159 h 2171803"/>
              <a:gd name="connsiteX0" fmla="*/ 0 w 3693226"/>
              <a:gd name="connsiteY0" fmla="*/ 2161757 h 2161757"/>
              <a:gd name="connsiteX1" fmla="*/ 807522 w 3693226"/>
              <a:gd name="connsiteY1" fmla="*/ 2078630 h 2161757"/>
              <a:gd name="connsiteX2" fmla="*/ 1601767 w 3693226"/>
              <a:gd name="connsiteY2" fmla="*/ 1829248 h 2161757"/>
              <a:gd name="connsiteX3" fmla="*/ 2208811 w 3693226"/>
              <a:gd name="connsiteY3" fmla="*/ 1282983 h 2161757"/>
              <a:gd name="connsiteX4" fmla="*/ 2744085 w 3693226"/>
              <a:gd name="connsiteY4" fmla="*/ 831720 h 2161757"/>
              <a:gd name="connsiteX5" fmla="*/ 3067005 w 3693226"/>
              <a:gd name="connsiteY5" fmla="*/ 285455 h 2161757"/>
              <a:gd name="connsiteX6" fmla="*/ 3314099 w 3693226"/>
              <a:gd name="connsiteY6" fmla="*/ 447 h 2161757"/>
              <a:gd name="connsiteX7" fmla="*/ 3496803 w 3693226"/>
              <a:gd name="connsiteY7" fmla="*/ 344832 h 2161757"/>
              <a:gd name="connsiteX8" fmla="*/ 3693226 w 3693226"/>
              <a:gd name="connsiteY8" fmla="*/ 1461113 h 2161757"/>
              <a:gd name="connsiteX0" fmla="*/ 0 w 3721992"/>
              <a:gd name="connsiteY0" fmla="*/ 2161757 h 2161757"/>
              <a:gd name="connsiteX1" fmla="*/ 807522 w 3721992"/>
              <a:gd name="connsiteY1" fmla="*/ 2078630 h 2161757"/>
              <a:gd name="connsiteX2" fmla="*/ 1601767 w 3721992"/>
              <a:gd name="connsiteY2" fmla="*/ 1829248 h 2161757"/>
              <a:gd name="connsiteX3" fmla="*/ 2208811 w 3721992"/>
              <a:gd name="connsiteY3" fmla="*/ 1282983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757 h 2161757"/>
              <a:gd name="connsiteX1" fmla="*/ 807522 w 3721992"/>
              <a:gd name="connsiteY1" fmla="*/ 2078630 h 2161757"/>
              <a:gd name="connsiteX2" fmla="*/ 1716831 w 3721992"/>
              <a:gd name="connsiteY2" fmla="*/ 1829248 h 2161757"/>
              <a:gd name="connsiteX3" fmla="*/ 2208811 w 3721992"/>
              <a:gd name="connsiteY3" fmla="*/ 1282983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757 h 2161757"/>
              <a:gd name="connsiteX1" fmla="*/ 807522 w 3721992"/>
              <a:gd name="connsiteY1" fmla="*/ 2078630 h 2161757"/>
              <a:gd name="connsiteX2" fmla="*/ 1716831 w 3721992"/>
              <a:gd name="connsiteY2" fmla="*/ 1829248 h 2161757"/>
              <a:gd name="connsiteX3" fmla="*/ 2400584 w 3721992"/>
              <a:gd name="connsiteY3" fmla="*/ 1377986 h 2161757"/>
              <a:gd name="connsiteX4" fmla="*/ 2744085 w 3721992"/>
              <a:gd name="connsiteY4" fmla="*/ 831720 h 2161757"/>
              <a:gd name="connsiteX5" fmla="*/ 3067005 w 3721992"/>
              <a:gd name="connsiteY5" fmla="*/ 285455 h 2161757"/>
              <a:gd name="connsiteX6" fmla="*/ 3314099 w 3721992"/>
              <a:gd name="connsiteY6" fmla="*/ 447 h 2161757"/>
              <a:gd name="connsiteX7" fmla="*/ 3496803 w 3721992"/>
              <a:gd name="connsiteY7" fmla="*/ 344832 h 2161757"/>
              <a:gd name="connsiteX8" fmla="*/ 3721992 w 3721992"/>
              <a:gd name="connsiteY8" fmla="*/ 1199856 h 2161757"/>
              <a:gd name="connsiteX0" fmla="*/ 0 w 3721992"/>
              <a:gd name="connsiteY0" fmla="*/ 2161674 h 2161674"/>
              <a:gd name="connsiteX1" fmla="*/ 807522 w 3721992"/>
              <a:gd name="connsiteY1" fmla="*/ 2078547 h 2161674"/>
              <a:gd name="connsiteX2" fmla="*/ 1716831 w 3721992"/>
              <a:gd name="connsiteY2" fmla="*/ 1829165 h 2161674"/>
              <a:gd name="connsiteX3" fmla="*/ 2400584 w 3721992"/>
              <a:gd name="connsiteY3" fmla="*/ 1377903 h 2161674"/>
              <a:gd name="connsiteX4" fmla="*/ 2744085 w 3721992"/>
              <a:gd name="connsiteY4" fmla="*/ 831637 h 2161674"/>
              <a:gd name="connsiteX5" fmla="*/ 3019062 w 3721992"/>
              <a:gd name="connsiteY5" fmla="*/ 404125 h 2161674"/>
              <a:gd name="connsiteX6" fmla="*/ 3314099 w 3721992"/>
              <a:gd name="connsiteY6" fmla="*/ 364 h 2161674"/>
              <a:gd name="connsiteX7" fmla="*/ 3496803 w 3721992"/>
              <a:gd name="connsiteY7" fmla="*/ 344749 h 2161674"/>
              <a:gd name="connsiteX8" fmla="*/ 3721992 w 3721992"/>
              <a:gd name="connsiteY8" fmla="*/ 1199773 h 2161674"/>
              <a:gd name="connsiteX0" fmla="*/ 0 w 3721992"/>
              <a:gd name="connsiteY0" fmla="*/ 1884449 h 1884449"/>
              <a:gd name="connsiteX1" fmla="*/ 807522 w 3721992"/>
              <a:gd name="connsiteY1" fmla="*/ 1801322 h 1884449"/>
              <a:gd name="connsiteX2" fmla="*/ 1716831 w 3721992"/>
              <a:gd name="connsiteY2" fmla="*/ 1551940 h 1884449"/>
              <a:gd name="connsiteX3" fmla="*/ 2400584 w 3721992"/>
              <a:gd name="connsiteY3" fmla="*/ 1100678 h 1884449"/>
              <a:gd name="connsiteX4" fmla="*/ 2744085 w 3721992"/>
              <a:gd name="connsiteY4" fmla="*/ 554412 h 1884449"/>
              <a:gd name="connsiteX5" fmla="*/ 3019062 w 3721992"/>
              <a:gd name="connsiteY5" fmla="*/ 126900 h 1884449"/>
              <a:gd name="connsiteX6" fmla="*/ 3352454 w 3721992"/>
              <a:gd name="connsiteY6" fmla="*/ 91274 h 1884449"/>
              <a:gd name="connsiteX7" fmla="*/ 3496803 w 3721992"/>
              <a:gd name="connsiteY7" fmla="*/ 67524 h 1884449"/>
              <a:gd name="connsiteX8" fmla="*/ 3721992 w 3721992"/>
              <a:gd name="connsiteY8" fmla="*/ 922548 h 1884449"/>
              <a:gd name="connsiteX0" fmla="*/ 0 w 3721992"/>
              <a:gd name="connsiteY0" fmla="*/ 1888184 h 1888184"/>
              <a:gd name="connsiteX1" fmla="*/ 807522 w 3721992"/>
              <a:gd name="connsiteY1" fmla="*/ 1805057 h 1888184"/>
              <a:gd name="connsiteX2" fmla="*/ 1716831 w 3721992"/>
              <a:gd name="connsiteY2" fmla="*/ 1555675 h 1888184"/>
              <a:gd name="connsiteX3" fmla="*/ 2400584 w 3721992"/>
              <a:gd name="connsiteY3" fmla="*/ 1104413 h 1888184"/>
              <a:gd name="connsiteX4" fmla="*/ 2744085 w 3721992"/>
              <a:gd name="connsiteY4" fmla="*/ 558147 h 1888184"/>
              <a:gd name="connsiteX5" fmla="*/ 3009474 w 3721992"/>
              <a:gd name="connsiteY5" fmla="*/ 237513 h 1888184"/>
              <a:gd name="connsiteX6" fmla="*/ 3352454 w 3721992"/>
              <a:gd name="connsiteY6" fmla="*/ 95009 h 1888184"/>
              <a:gd name="connsiteX7" fmla="*/ 3496803 w 3721992"/>
              <a:gd name="connsiteY7" fmla="*/ 71259 h 1888184"/>
              <a:gd name="connsiteX8" fmla="*/ 3721992 w 3721992"/>
              <a:gd name="connsiteY8" fmla="*/ 926283 h 1888184"/>
              <a:gd name="connsiteX0" fmla="*/ 0 w 3721992"/>
              <a:gd name="connsiteY0" fmla="*/ 1852755 h 1852755"/>
              <a:gd name="connsiteX1" fmla="*/ 807522 w 3721992"/>
              <a:gd name="connsiteY1" fmla="*/ 1769628 h 1852755"/>
              <a:gd name="connsiteX2" fmla="*/ 1716831 w 3721992"/>
              <a:gd name="connsiteY2" fmla="*/ 1520246 h 1852755"/>
              <a:gd name="connsiteX3" fmla="*/ 2400584 w 3721992"/>
              <a:gd name="connsiteY3" fmla="*/ 1068984 h 1852755"/>
              <a:gd name="connsiteX4" fmla="*/ 2744085 w 3721992"/>
              <a:gd name="connsiteY4" fmla="*/ 522718 h 1852755"/>
              <a:gd name="connsiteX5" fmla="*/ 3009474 w 3721992"/>
              <a:gd name="connsiteY5" fmla="*/ 202084 h 1852755"/>
              <a:gd name="connsiteX6" fmla="*/ 3352454 w 3721992"/>
              <a:gd name="connsiteY6" fmla="*/ 59580 h 1852755"/>
              <a:gd name="connsiteX7" fmla="*/ 3573511 w 3721992"/>
              <a:gd name="connsiteY7" fmla="*/ 83331 h 1852755"/>
              <a:gd name="connsiteX8" fmla="*/ 3721992 w 3721992"/>
              <a:gd name="connsiteY8" fmla="*/ 890854 h 1852755"/>
              <a:gd name="connsiteX0" fmla="*/ 0 w 3654872"/>
              <a:gd name="connsiteY0" fmla="*/ 1852755 h 1852755"/>
              <a:gd name="connsiteX1" fmla="*/ 807522 w 3654872"/>
              <a:gd name="connsiteY1" fmla="*/ 1769628 h 1852755"/>
              <a:gd name="connsiteX2" fmla="*/ 1716831 w 3654872"/>
              <a:gd name="connsiteY2" fmla="*/ 1520246 h 1852755"/>
              <a:gd name="connsiteX3" fmla="*/ 2400584 w 3654872"/>
              <a:gd name="connsiteY3" fmla="*/ 1068984 h 1852755"/>
              <a:gd name="connsiteX4" fmla="*/ 2744085 w 3654872"/>
              <a:gd name="connsiteY4" fmla="*/ 522718 h 1852755"/>
              <a:gd name="connsiteX5" fmla="*/ 3009474 w 3654872"/>
              <a:gd name="connsiteY5" fmla="*/ 202084 h 1852755"/>
              <a:gd name="connsiteX6" fmla="*/ 3352454 w 3654872"/>
              <a:gd name="connsiteY6" fmla="*/ 59580 h 1852755"/>
              <a:gd name="connsiteX7" fmla="*/ 3573511 w 3654872"/>
              <a:gd name="connsiteY7" fmla="*/ 83331 h 1852755"/>
              <a:gd name="connsiteX8" fmla="*/ 3654872 w 3654872"/>
              <a:gd name="connsiteY8" fmla="*/ 118958 h 1852755"/>
              <a:gd name="connsiteX0" fmla="*/ 0 w 3654872"/>
              <a:gd name="connsiteY0" fmla="*/ 1852755 h 1852755"/>
              <a:gd name="connsiteX1" fmla="*/ 807522 w 3654872"/>
              <a:gd name="connsiteY1" fmla="*/ 1769628 h 1852755"/>
              <a:gd name="connsiteX2" fmla="*/ 1716831 w 3654872"/>
              <a:gd name="connsiteY2" fmla="*/ 1520246 h 1852755"/>
              <a:gd name="connsiteX3" fmla="*/ 2400584 w 3654872"/>
              <a:gd name="connsiteY3" fmla="*/ 1068984 h 1852755"/>
              <a:gd name="connsiteX4" fmla="*/ 2744085 w 3654872"/>
              <a:gd name="connsiteY4" fmla="*/ 522718 h 1852755"/>
              <a:gd name="connsiteX5" fmla="*/ 3009474 w 3654872"/>
              <a:gd name="connsiteY5" fmla="*/ 202084 h 1852755"/>
              <a:gd name="connsiteX6" fmla="*/ 3285334 w 3654872"/>
              <a:gd name="connsiteY6" fmla="*/ 59580 h 1852755"/>
              <a:gd name="connsiteX7" fmla="*/ 3573511 w 3654872"/>
              <a:gd name="connsiteY7" fmla="*/ 83331 h 1852755"/>
              <a:gd name="connsiteX8" fmla="*/ 3654872 w 3654872"/>
              <a:gd name="connsiteY8" fmla="*/ 118958 h 1852755"/>
              <a:gd name="connsiteX0" fmla="*/ 0 w 3654872"/>
              <a:gd name="connsiteY0" fmla="*/ 1870004 h 1870004"/>
              <a:gd name="connsiteX1" fmla="*/ 807522 w 3654872"/>
              <a:gd name="connsiteY1" fmla="*/ 1786877 h 1870004"/>
              <a:gd name="connsiteX2" fmla="*/ 1716831 w 3654872"/>
              <a:gd name="connsiteY2" fmla="*/ 1537495 h 1870004"/>
              <a:gd name="connsiteX3" fmla="*/ 2400584 w 3654872"/>
              <a:gd name="connsiteY3" fmla="*/ 1086233 h 1870004"/>
              <a:gd name="connsiteX4" fmla="*/ 2744085 w 3654872"/>
              <a:gd name="connsiteY4" fmla="*/ 539967 h 1870004"/>
              <a:gd name="connsiteX5" fmla="*/ 3009474 w 3654872"/>
              <a:gd name="connsiteY5" fmla="*/ 219333 h 1870004"/>
              <a:gd name="connsiteX6" fmla="*/ 3285334 w 3654872"/>
              <a:gd name="connsiteY6" fmla="*/ 76829 h 1870004"/>
              <a:gd name="connsiteX7" fmla="*/ 3477625 w 3654872"/>
              <a:gd name="connsiteY7" fmla="*/ 76829 h 1870004"/>
              <a:gd name="connsiteX8" fmla="*/ 3654872 w 3654872"/>
              <a:gd name="connsiteY8" fmla="*/ 136207 h 1870004"/>
              <a:gd name="connsiteX0" fmla="*/ 0 w 3654872"/>
              <a:gd name="connsiteY0" fmla="*/ 1808841 h 1808841"/>
              <a:gd name="connsiteX1" fmla="*/ 807522 w 3654872"/>
              <a:gd name="connsiteY1" fmla="*/ 1725714 h 1808841"/>
              <a:gd name="connsiteX2" fmla="*/ 1716831 w 3654872"/>
              <a:gd name="connsiteY2" fmla="*/ 1476332 h 1808841"/>
              <a:gd name="connsiteX3" fmla="*/ 2400584 w 3654872"/>
              <a:gd name="connsiteY3" fmla="*/ 1025070 h 1808841"/>
              <a:gd name="connsiteX4" fmla="*/ 2744085 w 3654872"/>
              <a:gd name="connsiteY4" fmla="*/ 478804 h 1808841"/>
              <a:gd name="connsiteX5" fmla="*/ 3009474 w 3654872"/>
              <a:gd name="connsiteY5" fmla="*/ 158170 h 1808841"/>
              <a:gd name="connsiteX6" fmla="*/ 3285334 w 3654872"/>
              <a:gd name="connsiteY6" fmla="*/ 15666 h 1808841"/>
              <a:gd name="connsiteX7" fmla="*/ 3477625 w 3654872"/>
              <a:gd name="connsiteY7" fmla="*/ 15666 h 1808841"/>
              <a:gd name="connsiteX8" fmla="*/ 3654872 w 3654872"/>
              <a:gd name="connsiteY8" fmla="*/ 75044 h 1808841"/>
              <a:gd name="connsiteX0" fmla="*/ 0 w 3654872"/>
              <a:gd name="connsiteY0" fmla="*/ 1830102 h 1830102"/>
              <a:gd name="connsiteX1" fmla="*/ 807522 w 3654872"/>
              <a:gd name="connsiteY1" fmla="*/ 1746975 h 1830102"/>
              <a:gd name="connsiteX2" fmla="*/ 1716831 w 3654872"/>
              <a:gd name="connsiteY2" fmla="*/ 1497593 h 1830102"/>
              <a:gd name="connsiteX3" fmla="*/ 2400584 w 3654872"/>
              <a:gd name="connsiteY3" fmla="*/ 1046331 h 1830102"/>
              <a:gd name="connsiteX4" fmla="*/ 2744085 w 3654872"/>
              <a:gd name="connsiteY4" fmla="*/ 500065 h 1830102"/>
              <a:gd name="connsiteX5" fmla="*/ 3009474 w 3654872"/>
              <a:gd name="connsiteY5" fmla="*/ 179431 h 1830102"/>
              <a:gd name="connsiteX6" fmla="*/ 3285334 w 3654872"/>
              <a:gd name="connsiteY6" fmla="*/ 36927 h 1830102"/>
              <a:gd name="connsiteX7" fmla="*/ 3477625 w 3654872"/>
              <a:gd name="connsiteY7" fmla="*/ 36927 h 1830102"/>
              <a:gd name="connsiteX8" fmla="*/ 3654872 w 3654872"/>
              <a:gd name="connsiteY8" fmla="*/ 96305 h 1830102"/>
              <a:gd name="connsiteX0" fmla="*/ 0 w 3654872"/>
              <a:gd name="connsiteY0" fmla="*/ 1822987 h 1822987"/>
              <a:gd name="connsiteX1" fmla="*/ 807522 w 3654872"/>
              <a:gd name="connsiteY1" fmla="*/ 1739860 h 1822987"/>
              <a:gd name="connsiteX2" fmla="*/ 1716831 w 3654872"/>
              <a:gd name="connsiteY2" fmla="*/ 1490478 h 1822987"/>
              <a:gd name="connsiteX3" fmla="*/ 2400584 w 3654872"/>
              <a:gd name="connsiteY3" fmla="*/ 1039216 h 1822987"/>
              <a:gd name="connsiteX4" fmla="*/ 2744085 w 3654872"/>
              <a:gd name="connsiteY4" fmla="*/ 492950 h 1822987"/>
              <a:gd name="connsiteX5" fmla="*/ 3009474 w 3654872"/>
              <a:gd name="connsiteY5" fmla="*/ 172316 h 1822987"/>
              <a:gd name="connsiteX6" fmla="*/ 3285334 w 3654872"/>
              <a:gd name="connsiteY6" fmla="*/ 29812 h 1822987"/>
              <a:gd name="connsiteX7" fmla="*/ 3477625 w 3654872"/>
              <a:gd name="connsiteY7" fmla="*/ 29812 h 1822987"/>
              <a:gd name="connsiteX8" fmla="*/ 3654872 w 3654872"/>
              <a:gd name="connsiteY8" fmla="*/ 101065 h 1822987"/>
              <a:gd name="connsiteX0" fmla="*/ 0 w 3664460"/>
              <a:gd name="connsiteY0" fmla="*/ 1862274 h 1862274"/>
              <a:gd name="connsiteX1" fmla="*/ 807522 w 3664460"/>
              <a:gd name="connsiteY1" fmla="*/ 1779147 h 1862274"/>
              <a:gd name="connsiteX2" fmla="*/ 1716831 w 3664460"/>
              <a:gd name="connsiteY2" fmla="*/ 1529765 h 1862274"/>
              <a:gd name="connsiteX3" fmla="*/ 2400584 w 3664460"/>
              <a:gd name="connsiteY3" fmla="*/ 1078503 h 1862274"/>
              <a:gd name="connsiteX4" fmla="*/ 2744085 w 3664460"/>
              <a:gd name="connsiteY4" fmla="*/ 532237 h 1862274"/>
              <a:gd name="connsiteX5" fmla="*/ 3009474 w 3664460"/>
              <a:gd name="connsiteY5" fmla="*/ 211603 h 1862274"/>
              <a:gd name="connsiteX6" fmla="*/ 3285334 w 3664460"/>
              <a:gd name="connsiteY6" fmla="*/ 69099 h 1862274"/>
              <a:gd name="connsiteX7" fmla="*/ 3477625 w 3664460"/>
              <a:gd name="connsiteY7" fmla="*/ 69099 h 1862274"/>
              <a:gd name="connsiteX8" fmla="*/ 3664460 w 3664460"/>
              <a:gd name="connsiteY8" fmla="*/ 80975 h 1862274"/>
              <a:gd name="connsiteX0" fmla="*/ 0 w 3664460"/>
              <a:gd name="connsiteY0" fmla="*/ 1808841 h 1808841"/>
              <a:gd name="connsiteX1" fmla="*/ 807522 w 3664460"/>
              <a:gd name="connsiteY1" fmla="*/ 1725714 h 1808841"/>
              <a:gd name="connsiteX2" fmla="*/ 1716831 w 3664460"/>
              <a:gd name="connsiteY2" fmla="*/ 1476332 h 1808841"/>
              <a:gd name="connsiteX3" fmla="*/ 2400584 w 3664460"/>
              <a:gd name="connsiteY3" fmla="*/ 1025070 h 1808841"/>
              <a:gd name="connsiteX4" fmla="*/ 2744085 w 3664460"/>
              <a:gd name="connsiteY4" fmla="*/ 478804 h 1808841"/>
              <a:gd name="connsiteX5" fmla="*/ 3009474 w 3664460"/>
              <a:gd name="connsiteY5" fmla="*/ 158170 h 1808841"/>
              <a:gd name="connsiteX6" fmla="*/ 3285334 w 3664460"/>
              <a:gd name="connsiteY6" fmla="*/ 15666 h 1808841"/>
              <a:gd name="connsiteX7" fmla="*/ 3477625 w 3664460"/>
              <a:gd name="connsiteY7" fmla="*/ 15666 h 1808841"/>
              <a:gd name="connsiteX8" fmla="*/ 3664460 w 3664460"/>
              <a:gd name="connsiteY8" fmla="*/ 27542 h 1808841"/>
              <a:gd name="connsiteX0" fmla="*/ 0 w 3616517"/>
              <a:gd name="connsiteY0" fmla="*/ 1808841 h 1808841"/>
              <a:gd name="connsiteX1" fmla="*/ 807522 w 3616517"/>
              <a:gd name="connsiteY1" fmla="*/ 1725714 h 1808841"/>
              <a:gd name="connsiteX2" fmla="*/ 1716831 w 3616517"/>
              <a:gd name="connsiteY2" fmla="*/ 1476332 h 1808841"/>
              <a:gd name="connsiteX3" fmla="*/ 2400584 w 3616517"/>
              <a:gd name="connsiteY3" fmla="*/ 1025070 h 1808841"/>
              <a:gd name="connsiteX4" fmla="*/ 2744085 w 3616517"/>
              <a:gd name="connsiteY4" fmla="*/ 478804 h 1808841"/>
              <a:gd name="connsiteX5" fmla="*/ 3009474 w 3616517"/>
              <a:gd name="connsiteY5" fmla="*/ 158170 h 1808841"/>
              <a:gd name="connsiteX6" fmla="*/ 3285334 w 3616517"/>
              <a:gd name="connsiteY6" fmla="*/ 15666 h 1808841"/>
              <a:gd name="connsiteX7" fmla="*/ 3477625 w 3616517"/>
              <a:gd name="connsiteY7" fmla="*/ 15666 h 1808841"/>
              <a:gd name="connsiteX8" fmla="*/ 3616517 w 3616517"/>
              <a:gd name="connsiteY8" fmla="*/ 27542 h 1808841"/>
              <a:gd name="connsiteX0" fmla="*/ 0 w 3616517"/>
              <a:gd name="connsiteY0" fmla="*/ 1800856 h 1800856"/>
              <a:gd name="connsiteX1" fmla="*/ 807522 w 3616517"/>
              <a:gd name="connsiteY1" fmla="*/ 1717729 h 1800856"/>
              <a:gd name="connsiteX2" fmla="*/ 1716831 w 3616517"/>
              <a:gd name="connsiteY2" fmla="*/ 1468347 h 1800856"/>
              <a:gd name="connsiteX3" fmla="*/ 2400584 w 3616517"/>
              <a:gd name="connsiteY3" fmla="*/ 1017085 h 1800856"/>
              <a:gd name="connsiteX4" fmla="*/ 2744085 w 3616517"/>
              <a:gd name="connsiteY4" fmla="*/ 470819 h 1800856"/>
              <a:gd name="connsiteX5" fmla="*/ 3009474 w 3616517"/>
              <a:gd name="connsiteY5" fmla="*/ 150185 h 1800856"/>
              <a:gd name="connsiteX6" fmla="*/ 3285334 w 3616517"/>
              <a:gd name="connsiteY6" fmla="*/ 7681 h 1800856"/>
              <a:gd name="connsiteX7" fmla="*/ 3616517 w 3616517"/>
              <a:gd name="connsiteY7" fmla="*/ 19557 h 1800856"/>
              <a:gd name="connsiteX0" fmla="*/ 0 w 3558985"/>
              <a:gd name="connsiteY0" fmla="*/ 1818158 h 1818158"/>
              <a:gd name="connsiteX1" fmla="*/ 807522 w 3558985"/>
              <a:gd name="connsiteY1" fmla="*/ 1735031 h 1818158"/>
              <a:gd name="connsiteX2" fmla="*/ 1716831 w 3558985"/>
              <a:gd name="connsiteY2" fmla="*/ 1485649 h 1818158"/>
              <a:gd name="connsiteX3" fmla="*/ 2400584 w 3558985"/>
              <a:gd name="connsiteY3" fmla="*/ 1034387 h 1818158"/>
              <a:gd name="connsiteX4" fmla="*/ 2744085 w 3558985"/>
              <a:gd name="connsiteY4" fmla="*/ 488121 h 1818158"/>
              <a:gd name="connsiteX5" fmla="*/ 3009474 w 3558985"/>
              <a:gd name="connsiteY5" fmla="*/ 167487 h 1818158"/>
              <a:gd name="connsiteX6" fmla="*/ 3285334 w 3558985"/>
              <a:gd name="connsiteY6" fmla="*/ 24983 h 1818158"/>
              <a:gd name="connsiteX7" fmla="*/ 3558985 w 3558985"/>
              <a:gd name="connsiteY7" fmla="*/ 1233 h 1818158"/>
              <a:gd name="connsiteX0" fmla="*/ 0 w 3558985"/>
              <a:gd name="connsiteY0" fmla="*/ 1833389 h 1833389"/>
              <a:gd name="connsiteX1" fmla="*/ 807522 w 3558985"/>
              <a:gd name="connsiteY1" fmla="*/ 1750262 h 1833389"/>
              <a:gd name="connsiteX2" fmla="*/ 1716831 w 3558985"/>
              <a:gd name="connsiteY2" fmla="*/ 1500880 h 1833389"/>
              <a:gd name="connsiteX3" fmla="*/ 2400584 w 3558985"/>
              <a:gd name="connsiteY3" fmla="*/ 1049618 h 1833389"/>
              <a:gd name="connsiteX4" fmla="*/ 2744085 w 3558985"/>
              <a:gd name="connsiteY4" fmla="*/ 503352 h 1833389"/>
              <a:gd name="connsiteX5" fmla="*/ 3009474 w 3558985"/>
              <a:gd name="connsiteY5" fmla="*/ 182718 h 1833389"/>
              <a:gd name="connsiteX6" fmla="*/ 3285334 w 3558985"/>
              <a:gd name="connsiteY6" fmla="*/ 40214 h 1833389"/>
              <a:gd name="connsiteX7" fmla="*/ 3558985 w 3558985"/>
              <a:gd name="connsiteY7" fmla="*/ 16464 h 1833389"/>
              <a:gd name="connsiteX0" fmla="*/ 0 w 3558985"/>
              <a:gd name="connsiteY0" fmla="*/ 1821928 h 1821928"/>
              <a:gd name="connsiteX1" fmla="*/ 807522 w 3558985"/>
              <a:gd name="connsiteY1" fmla="*/ 1738801 h 1821928"/>
              <a:gd name="connsiteX2" fmla="*/ 1716831 w 3558985"/>
              <a:gd name="connsiteY2" fmla="*/ 1489419 h 1821928"/>
              <a:gd name="connsiteX3" fmla="*/ 2400584 w 3558985"/>
              <a:gd name="connsiteY3" fmla="*/ 1038157 h 1821928"/>
              <a:gd name="connsiteX4" fmla="*/ 2744085 w 3558985"/>
              <a:gd name="connsiteY4" fmla="*/ 491891 h 1821928"/>
              <a:gd name="connsiteX5" fmla="*/ 3009474 w 3558985"/>
              <a:gd name="connsiteY5" fmla="*/ 171257 h 1821928"/>
              <a:gd name="connsiteX6" fmla="*/ 3285334 w 3558985"/>
              <a:gd name="connsiteY6" fmla="*/ 28753 h 1821928"/>
              <a:gd name="connsiteX7" fmla="*/ 3558985 w 3558985"/>
              <a:gd name="connsiteY7" fmla="*/ 5003 h 1821928"/>
              <a:gd name="connsiteX0" fmla="*/ 0 w 3558985"/>
              <a:gd name="connsiteY0" fmla="*/ 1821928 h 1821928"/>
              <a:gd name="connsiteX1" fmla="*/ 807522 w 3558985"/>
              <a:gd name="connsiteY1" fmla="*/ 1738801 h 1821928"/>
              <a:gd name="connsiteX2" fmla="*/ 1716831 w 3558985"/>
              <a:gd name="connsiteY2" fmla="*/ 1489419 h 1821928"/>
              <a:gd name="connsiteX3" fmla="*/ 2400584 w 3558985"/>
              <a:gd name="connsiteY3" fmla="*/ 1038157 h 1821928"/>
              <a:gd name="connsiteX4" fmla="*/ 2744085 w 3558985"/>
              <a:gd name="connsiteY4" fmla="*/ 491891 h 1821928"/>
              <a:gd name="connsiteX5" fmla="*/ 3037335 w 3558985"/>
              <a:gd name="connsiteY5" fmla="*/ 197136 h 1821928"/>
              <a:gd name="connsiteX6" fmla="*/ 3285334 w 3558985"/>
              <a:gd name="connsiteY6" fmla="*/ 28753 h 1821928"/>
              <a:gd name="connsiteX7" fmla="*/ 3558985 w 3558985"/>
              <a:gd name="connsiteY7" fmla="*/ 5003 h 1821928"/>
              <a:gd name="connsiteX0" fmla="*/ 0 w 3558985"/>
              <a:gd name="connsiteY0" fmla="*/ 1818764 h 1818764"/>
              <a:gd name="connsiteX1" fmla="*/ 807522 w 3558985"/>
              <a:gd name="connsiteY1" fmla="*/ 1735637 h 1818764"/>
              <a:gd name="connsiteX2" fmla="*/ 1716831 w 3558985"/>
              <a:gd name="connsiteY2" fmla="*/ 1486255 h 1818764"/>
              <a:gd name="connsiteX3" fmla="*/ 2400584 w 3558985"/>
              <a:gd name="connsiteY3" fmla="*/ 1034993 h 1818764"/>
              <a:gd name="connsiteX4" fmla="*/ 2744085 w 3558985"/>
              <a:gd name="connsiteY4" fmla="*/ 488727 h 1818764"/>
              <a:gd name="connsiteX5" fmla="*/ 3037335 w 3558985"/>
              <a:gd name="connsiteY5" fmla="*/ 193972 h 1818764"/>
              <a:gd name="connsiteX6" fmla="*/ 3299265 w 3558985"/>
              <a:gd name="connsiteY6" fmla="*/ 60094 h 1818764"/>
              <a:gd name="connsiteX7" fmla="*/ 3558985 w 3558985"/>
              <a:gd name="connsiteY7" fmla="*/ 1839 h 1818764"/>
              <a:gd name="connsiteX0" fmla="*/ 0 w 3572916"/>
              <a:gd name="connsiteY0" fmla="*/ 1794631 h 1794631"/>
              <a:gd name="connsiteX1" fmla="*/ 807522 w 3572916"/>
              <a:gd name="connsiteY1" fmla="*/ 1711504 h 1794631"/>
              <a:gd name="connsiteX2" fmla="*/ 1716831 w 3572916"/>
              <a:gd name="connsiteY2" fmla="*/ 1462122 h 1794631"/>
              <a:gd name="connsiteX3" fmla="*/ 2400584 w 3572916"/>
              <a:gd name="connsiteY3" fmla="*/ 1010860 h 1794631"/>
              <a:gd name="connsiteX4" fmla="*/ 2744085 w 3572916"/>
              <a:gd name="connsiteY4" fmla="*/ 464594 h 1794631"/>
              <a:gd name="connsiteX5" fmla="*/ 3037335 w 3572916"/>
              <a:gd name="connsiteY5" fmla="*/ 169839 h 1794631"/>
              <a:gd name="connsiteX6" fmla="*/ 3299265 w 3572916"/>
              <a:gd name="connsiteY6" fmla="*/ 35961 h 1794631"/>
              <a:gd name="connsiteX7" fmla="*/ 3572916 w 3572916"/>
              <a:gd name="connsiteY7" fmla="*/ 3585 h 1794631"/>
              <a:gd name="connsiteX0" fmla="*/ 0 w 3572916"/>
              <a:gd name="connsiteY0" fmla="*/ 1794631 h 1794631"/>
              <a:gd name="connsiteX1" fmla="*/ 807522 w 3572916"/>
              <a:gd name="connsiteY1" fmla="*/ 1711504 h 1794631"/>
              <a:gd name="connsiteX2" fmla="*/ 1716831 w 3572916"/>
              <a:gd name="connsiteY2" fmla="*/ 1462122 h 1794631"/>
              <a:gd name="connsiteX3" fmla="*/ 2400584 w 3572916"/>
              <a:gd name="connsiteY3" fmla="*/ 1010860 h 1794631"/>
              <a:gd name="connsiteX4" fmla="*/ 2771946 w 3572916"/>
              <a:gd name="connsiteY4" fmla="*/ 516352 h 1794631"/>
              <a:gd name="connsiteX5" fmla="*/ 3037335 w 3572916"/>
              <a:gd name="connsiteY5" fmla="*/ 169839 h 1794631"/>
              <a:gd name="connsiteX6" fmla="*/ 3299265 w 3572916"/>
              <a:gd name="connsiteY6" fmla="*/ 35961 h 1794631"/>
              <a:gd name="connsiteX7" fmla="*/ 3572916 w 3572916"/>
              <a:gd name="connsiteY7" fmla="*/ 3585 h 179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916" h="1794631">
                <a:moveTo>
                  <a:pt x="0" y="1794631"/>
                </a:moveTo>
                <a:cubicBezTo>
                  <a:pt x="279070" y="1786714"/>
                  <a:pt x="521384" y="1766922"/>
                  <a:pt x="807522" y="1711504"/>
                </a:cubicBezTo>
                <a:cubicBezTo>
                  <a:pt x="1093660" y="1656086"/>
                  <a:pt x="1451321" y="1578896"/>
                  <a:pt x="1716831" y="1462122"/>
                </a:cubicBezTo>
                <a:cubicBezTo>
                  <a:pt x="1982341" y="1345348"/>
                  <a:pt x="2224732" y="1168488"/>
                  <a:pt x="2400584" y="1010860"/>
                </a:cubicBezTo>
                <a:cubicBezTo>
                  <a:pt x="2576436" y="853232"/>
                  <a:pt x="2665821" y="656522"/>
                  <a:pt x="2771946" y="516352"/>
                </a:cubicBezTo>
                <a:cubicBezTo>
                  <a:pt x="2878071" y="376182"/>
                  <a:pt x="2949449" y="249904"/>
                  <a:pt x="3037335" y="169839"/>
                </a:cubicBezTo>
                <a:cubicBezTo>
                  <a:pt x="3125221" y="89774"/>
                  <a:pt x="3207680" y="63670"/>
                  <a:pt x="3299265" y="35961"/>
                </a:cubicBezTo>
                <a:cubicBezTo>
                  <a:pt x="3390850" y="8252"/>
                  <a:pt x="3462128" y="-7516"/>
                  <a:pt x="3572916" y="3585"/>
                </a:cubicBezTo>
              </a:path>
            </a:pathLst>
          </a:custGeom>
          <a:noFill/>
          <a:ln w="127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rgbClr val="0000FF"/>
              </a:solidFill>
              <a:effectLst/>
              <a:latin typeface="Times New Roman" pitchFamily="18" charset="0"/>
            </a:endParaRPr>
          </a:p>
        </p:txBody>
      </p:sp>
      <p:grpSp>
        <p:nvGrpSpPr>
          <p:cNvPr id="4" name="Gruppieren 3"/>
          <p:cNvGrpSpPr/>
          <p:nvPr/>
        </p:nvGrpSpPr>
        <p:grpSpPr>
          <a:xfrm>
            <a:off x="3327816" y="3020852"/>
            <a:ext cx="552351" cy="513874"/>
            <a:chOff x="370862" y="5163466"/>
            <a:chExt cx="552351" cy="513874"/>
          </a:xfrm>
        </p:grpSpPr>
        <p:grpSp>
          <p:nvGrpSpPr>
            <p:cNvPr id="35" name="Group 574"/>
            <p:cNvGrpSpPr>
              <a:grpSpLocks/>
            </p:cNvGrpSpPr>
            <p:nvPr/>
          </p:nvGrpSpPr>
          <p:grpSpPr bwMode="auto">
            <a:xfrm>
              <a:off x="370862" y="5163466"/>
              <a:ext cx="552351" cy="513874"/>
              <a:chOff x="3780" y="1094"/>
              <a:chExt cx="750" cy="743"/>
            </a:xfrm>
          </p:grpSpPr>
          <p:sp>
            <p:nvSpPr>
              <p:cNvPr id="53"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4"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5"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6"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57"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8"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9"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0"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1"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3"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4"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9" name="Oval 602"/>
            <p:cNvSpPr>
              <a:spLocks noChangeArrowheads="1"/>
            </p:cNvSpPr>
            <p:nvPr/>
          </p:nvSpPr>
          <p:spPr bwMode="auto">
            <a:xfrm>
              <a:off x="441676" y="5193450"/>
              <a:ext cx="407687" cy="40841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99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nchor="ctr" anchorCtr="1"/>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spcBef>
                  <a:spcPct val="50000"/>
                </a:spcBef>
              </a:pPr>
              <a:r>
                <a:rPr lang="de-CH" altLang="de-DE" sz="4000" b="1" dirty="0">
                  <a:solidFill>
                    <a:srgbClr val="009900"/>
                  </a:solidFill>
                </a:rPr>
                <a:t>+</a:t>
              </a:r>
            </a:p>
          </p:txBody>
        </p:sp>
      </p:grpSp>
      <p:sp>
        <p:nvSpPr>
          <p:cNvPr id="65" name="Inhaltsplatzhalter 2"/>
          <p:cNvSpPr>
            <a:spLocks noGrp="1"/>
          </p:cNvSpPr>
          <p:nvPr>
            <p:ph idx="1"/>
          </p:nvPr>
        </p:nvSpPr>
        <p:spPr>
          <a:xfrm>
            <a:off x="7151391" y="1067743"/>
            <a:ext cx="1697739" cy="4114800"/>
          </a:xfrm>
        </p:spPr>
        <p:txBody>
          <a:bodyPr/>
          <a:lstStyle/>
          <a:p>
            <a:r>
              <a:rPr lang="de-CH" sz="1600" dirty="0"/>
              <a:t>Bodenschätze</a:t>
            </a:r>
          </a:p>
          <a:p>
            <a:pPr marL="180975" indent="-180975">
              <a:buFont typeface="Arial" panose="020B0604020202020204" pitchFamily="34" charset="0"/>
              <a:buChar char="•"/>
            </a:pPr>
            <a:r>
              <a:rPr lang="de-CH" sz="1600" dirty="0"/>
              <a:t>Mineralisch</a:t>
            </a:r>
          </a:p>
          <a:p>
            <a:pPr marL="180975" indent="-180975">
              <a:buFont typeface="Arial" panose="020B0604020202020204" pitchFamily="34" charset="0"/>
              <a:buChar char="•"/>
            </a:pPr>
            <a:r>
              <a:rPr lang="de-CH" sz="1600" dirty="0"/>
              <a:t>Fossil</a:t>
            </a:r>
          </a:p>
          <a:p>
            <a:pPr>
              <a:buFontTx/>
              <a:buChar char="-"/>
            </a:pPr>
            <a:endParaRPr lang="de-CH" sz="1600" dirty="0"/>
          </a:p>
          <a:p>
            <a:r>
              <a:rPr lang="de-CH" sz="1600" dirty="0" smtClean="0">
                <a:solidFill>
                  <a:srgbClr val="009900"/>
                </a:solidFill>
              </a:rPr>
              <a:t>Biomasse</a:t>
            </a:r>
            <a:endParaRPr lang="de-CH" sz="1600" dirty="0">
              <a:solidFill>
                <a:srgbClr val="009900"/>
              </a:solidFill>
            </a:endParaRPr>
          </a:p>
          <a:p>
            <a:r>
              <a:rPr lang="de-CH" sz="1600" dirty="0">
                <a:solidFill>
                  <a:srgbClr val="009900"/>
                </a:solidFill>
              </a:rPr>
              <a:t>Boden</a:t>
            </a:r>
          </a:p>
          <a:p>
            <a:r>
              <a:rPr lang="de-CH" sz="1600" dirty="0">
                <a:solidFill>
                  <a:srgbClr val="009900"/>
                </a:solidFill>
              </a:rPr>
              <a:t>Biodiversität</a:t>
            </a:r>
          </a:p>
          <a:p>
            <a:endParaRPr lang="de-CH" sz="1600" dirty="0"/>
          </a:p>
          <a:p>
            <a:r>
              <a:rPr lang="de-CH" sz="1600" dirty="0" smtClean="0">
                <a:solidFill>
                  <a:srgbClr val="0000FF"/>
                </a:solidFill>
              </a:rPr>
              <a:t>Menschen</a:t>
            </a:r>
            <a:endParaRPr lang="de-CH" sz="1600" dirty="0">
              <a:solidFill>
                <a:srgbClr val="0000FF"/>
              </a:solidFill>
            </a:endParaRPr>
          </a:p>
          <a:p>
            <a:r>
              <a:rPr lang="de-CH" sz="1600" dirty="0" smtClean="0">
                <a:solidFill>
                  <a:srgbClr val="0000FF"/>
                </a:solidFill>
              </a:rPr>
              <a:t>Wirtschaft</a:t>
            </a:r>
            <a:endParaRPr lang="de-CH" sz="1600" dirty="0">
              <a:solidFill>
                <a:srgbClr val="0000FF"/>
              </a:solidFill>
            </a:endParaRPr>
          </a:p>
          <a:p>
            <a:endParaRPr lang="de-CH" sz="1400" dirty="0"/>
          </a:p>
        </p:txBody>
      </p:sp>
      <p:sp>
        <p:nvSpPr>
          <p:cNvPr id="5" name="Textfeld 4"/>
          <p:cNvSpPr txBox="1"/>
          <p:nvPr/>
        </p:nvSpPr>
        <p:spPr>
          <a:xfrm>
            <a:off x="5296395" y="4920095"/>
            <a:ext cx="890657" cy="276999"/>
          </a:xfrm>
          <a:prstGeom prst="rect">
            <a:avLst/>
          </a:prstGeom>
          <a:noFill/>
        </p:spPr>
        <p:txBody>
          <a:bodyPr wrap="square" rtlCol="0">
            <a:spAutoFit/>
          </a:bodyPr>
          <a:lstStyle/>
          <a:p>
            <a:pPr algn="r"/>
            <a:r>
              <a:rPr lang="de-CH" dirty="0" smtClean="0">
                <a:latin typeface="+mj-lt"/>
              </a:rPr>
              <a:t>Zeit</a:t>
            </a:r>
            <a:endParaRPr lang="de-CH" dirty="0">
              <a:latin typeface="+mj-lt"/>
            </a:endParaRPr>
          </a:p>
        </p:txBody>
      </p:sp>
      <p:sp>
        <p:nvSpPr>
          <p:cNvPr id="66" name="Textfeld 65"/>
          <p:cNvSpPr txBox="1"/>
          <p:nvPr/>
        </p:nvSpPr>
        <p:spPr>
          <a:xfrm rot="16200000">
            <a:off x="1582558" y="1620473"/>
            <a:ext cx="956812" cy="369332"/>
          </a:xfrm>
          <a:prstGeom prst="rect">
            <a:avLst/>
          </a:prstGeom>
          <a:noFill/>
        </p:spPr>
        <p:txBody>
          <a:bodyPr wrap="square" rtlCol="0">
            <a:spAutoFit/>
          </a:bodyPr>
          <a:lstStyle/>
          <a:p>
            <a:pPr algn="r"/>
            <a:r>
              <a:rPr lang="de-CH" dirty="0" smtClean="0">
                <a:latin typeface="+mj-lt"/>
              </a:rPr>
              <a:t>Bestand</a:t>
            </a:r>
            <a:endParaRPr lang="de-CH" dirty="0">
              <a:latin typeface="+mj-lt"/>
            </a:endParaRPr>
          </a:p>
        </p:txBody>
      </p:sp>
      <p:sp>
        <p:nvSpPr>
          <p:cNvPr id="37" name="Freihandform 36"/>
          <p:cNvSpPr/>
          <p:nvPr/>
        </p:nvSpPr>
        <p:spPr bwMode="auto">
          <a:xfrm>
            <a:off x="2185067" y="2826292"/>
            <a:ext cx="4416054" cy="1478413"/>
          </a:xfrm>
          <a:custGeom>
            <a:avLst/>
            <a:gdLst>
              <a:gd name="connsiteX0" fmla="*/ 0 w 3693226"/>
              <a:gd name="connsiteY0" fmla="*/ 1670198 h 1670198"/>
              <a:gd name="connsiteX1" fmla="*/ 807522 w 3693226"/>
              <a:gd name="connsiteY1" fmla="*/ 1587071 h 1670198"/>
              <a:gd name="connsiteX2" fmla="*/ 1496291 w 3693226"/>
              <a:gd name="connsiteY2" fmla="*/ 1266437 h 1670198"/>
              <a:gd name="connsiteX3" fmla="*/ 2208811 w 3693226"/>
              <a:gd name="connsiteY3" fmla="*/ 791424 h 1670198"/>
              <a:gd name="connsiteX4" fmla="*/ 2648198 w 3693226"/>
              <a:gd name="connsiteY4" fmla="*/ 245159 h 1670198"/>
              <a:gd name="connsiteX5" fmla="*/ 2980707 w 3693226"/>
              <a:gd name="connsiteY5" fmla="*/ 43278 h 1670198"/>
              <a:gd name="connsiteX6" fmla="*/ 3218213 w 3693226"/>
              <a:gd name="connsiteY6" fmla="*/ 7652 h 1670198"/>
              <a:gd name="connsiteX7" fmla="*/ 3420094 w 3693226"/>
              <a:gd name="connsiteY7" fmla="*/ 150156 h 1670198"/>
              <a:gd name="connsiteX8" fmla="*/ 3693226 w 3693226"/>
              <a:gd name="connsiteY8" fmla="*/ 969554 h 1670198"/>
              <a:gd name="connsiteX0" fmla="*/ 0 w 3693226"/>
              <a:gd name="connsiteY0" fmla="*/ 1673027 h 1673027"/>
              <a:gd name="connsiteX1" fmla="*/ 807522 w 3693226"/>
              <a:gd name="connsiteY1" fmla="*/ 1589900 h 1673027"/>
              <a:gd name="connsiteX2" fmla="*/ 1496291 w 3693226"/>
              <a:gd name="connsiteY2" fmla="*/ 1269266 h 1673027"/>
              <a:gd name="connsiteX3" fmla="*/ 2208811 w 3693226"/>
              <a:gd name="connsiteY3" fmla="*/ 794253 h 1673027"/>
              <a:gd name="connsiteX4" fmla="*/ 2648198 w 3693226"/>
              <a:gd name="connsiteY4" fmla="*/ 247988 h 1673027"/>
              <a:gd name="connsiteX5" fmla="*/ 2980707 w 3693226"/>
              <a:gd name="connsiteY5" fmla="*/ 46107 h 1673027"/>
              <a:gd name="connsiteX6" fmla="*/ 3218213 w 3693226"/>
              <a:gd name="connsiteY6" fmla="*/ 10481 h 1673027"/>
              <a:gd name="connsiteX7" fmla="*/ 3523585 w 3693226"/>
              <a:gd name="connsiteY7" fmla="*/ 191610 h 1673027"/>
              <a:gd name="connsiteX8" fmla="*/ 3693226 w 3693226"/>
              <a:gd name="connsiteY8" fmla="*/ 972383 h 1673027"/>
              <a:gd name="connsiteX0" fmla="*/ 0 w 4083309"/>
              <a:gd name="connsiteY0" fmla="*/ 1673027 h 1673027"/>
              <a:gd name="connsiteX1" fmla="*/ 807522 w 4083309"/>
              <a:gd name="connsiteY1" fmla="*/ 1589900 h 1673027"/>
              <a:gd name="connsiteX2" fmla="*/ 1496291 w 4083309"/>
              <a:gd name="connsiteY2" fmla="*/ 1269266 h 1673027"/>
              <a:gd name="connsiteX3" fmla="*/ 2208811 w 4083309"/>
              <a:gd name="connsiteY3" fmla="*/ 794253 h 1673027"/>
              <a:gd name="connsiteX4" fmla="*/ 2648198 w 4083309"/>
              <a:gd name="connsiteY4" fmla="*/ 247988 h 1673027"/>
              <a:gd name="connsiteX5" fmla="*/ 2980707 w 4083309"/>
              <a:gd name="connsiteY5" fmla="*/ 46107 h 1673027"/>
              <a:gd name="connsiteX6" fmla="*/ 3218213 w 4083309"/>
              <a:gd name="connsiteY6" fmla="*/ 10481 h 1673027"/>
              <a:gd name="connsiteX7" fmla="*/ 3523585 w 4083309"/>
              <a:gd name="connsiteY7" fmla="*/ 191610 h 1673027"/>
              <a:gd name="connsiteX8" fmla="*/ 4083309 w 4083309"/>
              <a:gd name="connsiteY8" fmla="*/ 325412 h 1673027"/>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0905 h 1670905"/>
              <a:gd name="connsiteX1" fmla="*/ 807522 w 4083309"/>
              <a:gd name="connsiteY1" fmla="*/ 1587778 h 1670905"/>
              <a:gd name="connsiteX2" fmla="*/ 1496291 w 4083309"/>
              <a:gd name="connsiteY2" fmla="*/ 1267144 h 1670905"/>
              <a:gd name="connsiteX3" fmla="*/ 2208811 w 4083309"/>
              <a:gd name="connsiteY3" fmla="*/ 792131 h 1670905"/>
              <a:gd name="connsiteX4" fmla="*/ 2648198 w 4083309"/>
              <a:gd name="connsiteY4" fmla="*/ 245866 h 1670905"/>
              <a:gd name="connsiteX5" fmla="*/ 2980707 w 4083309"/>
              <a:gd name="connsiteY5" fmla="*/ 43985 h 1670905"/>
              <a:gd name="connsiteX6" fmla="*/ 3218213 w 4083309"/>
              <a:gd name="connsiteY6" fmla="*/ 8359 h 1670905"/>
              <a:gd name="connsiteX7" fmla="*/ 3507664 w 4083309"/>
              <a:gd name="connsiteY7" fmla="*/ 160519 h 1670905"/>
              <a:gd name="connsiteX8" fmla="*/ 4083309 w 4083309"/>
              <a:gd name="connsiteY8" fmla="*/ 323290 h 1670905"/>
              <a:gd name="connsiteX0" fmla="*/ 0 w 4083309"/>
              <a:gd name="connsiteY0" fmla="*/ 1675866 h 1675866"/>
              <a:gd name="connsiteX1" fmla="*/ 807522 w 4083309"/>
              <a:gd name="connsiteY1" fmla="*/ 1592739 h 1675866"/>
              <a:gd name="connsiteX2" fmla="*/ 1496291 w 4083309"/>
              <a:gd name="connsiteY2" fmla="*/ 1272105 h 1675866"/>
              <a:gd name="connsiteX3" fmla="*/ 2208811 w 4083309"/>
              <a:gd name="connsiteY3" fmla="*/ 797092 h 1675866"/>
              <a:gd name="connsiteX4" fmla="*/ 2648198 w 4083309"/>
              <a:gd name="connsiteY4" fmla="*/ 250827 h 1675866"/>
              <a:gd name="connsiteX5" fmla="*/ 2980707 w 4083309"/>
              <a:gd name="connsiteY5" fmla="*/ 48946 h 1675866"/>
              <a:gd name="connsiteX6" fmla="*/ 3218213 w 4083309"/>
              <a:gd name="connsiteY6" fmla="*/ 13320 h 1675866"/>
              <a:gd name="connsiteX7" fmla="*/ 3523587 w 4083309"/>
              <a:gd name="connsiteY7" fmla="*/ 233074 h 1675866"/>
              <a:gd name="connsiteX8" fmla="*/ 4083309 w 4083309"/>
              <a:gd name="connsiteY8" fmla="*/ 328251 h 1675866"/>
              <a:gd name="connsiteX0" fmla="*/ 0 w 4075349"/>
              <a:gd name="connsiteY0" fmla="*/ 1675866 h 1675866"/>
              <a:gd name="connsiteX1" fmla="*/ 807522 w 4075349"/>
              <a:gd name="connsiteY1" fmla="*/ 1592739 h 1675866"/>
              <a:gd name="connsiteX2" fmla="*/ 1496291 w 4075349"/>
              <a:gd name="connsiteY2" fmla="*/ 1272105 h 1675866"/>
              <a:gd name="connsiteX3" fmla="*/ 2208811 w 4075349"/>
              <a:gd name="connsiteY3" fmla="*/ 797092 h 1675866"/>
              <a:gd name="connsiteX4" fmla="*/ 2648198 w 4075349"/>
              <a:gd name="connsiteY4" fmla="*/ 250827 h 1675866"/>
              <a:gd name="connsiteX5" fmla="*/ 2980707 w 4075349"/>
              <a:gd name="connsiteY5" fmla="*/ 48946 h 1675866"/>
              <a:gd name="connsiteX6" fmla="*/ 3218213 w 4075349"/>
              <a:gd name="connsiteY6" fmla="*/ 13320 h 1675866"/>
              <a:gd name="connsiteX7" fmla="*/ 3523587 w 4075349"/>
              <a:gd name="connsiteY7" fmla="*/ 233074 h 1675866"/>
              <a:gd name="connsiteX8" fmla="*/ 4075349 w 4075349"/>
              <a:gd name="connsiteY8" fmla="*/ 386189 h 1675866"/>
              <a:gd name="connsiteX0" fmla="*/ 0 w 4075349"/>
              <a:gd name="connsiteY0" fmla="*/ 1654913 h 1654913"/>
              <a:gd name="connsiteX1" fmla="*/ 807522 w 4075349"/>
              <a:gd name="connsiteY1" fmla="*/ 1571786 h 1654913"/>
              <a:gd name="connsiteX2" fmla="*/ 1496291 w 4075349"/>
              <a:gd name="connsiteY2" fmla="*/ 1251152 h 1654913"/>
              <a:gd name="connsiteX3" fmla="*/ 2208811 w 4075349"/>
              <a:gd name="connsiteY3" fmla="*/ 776139 h 1654913"/>
              <a:gd name="connsiteX4" fmla="*/ 2648198 w 4075349"/>
              <a:gd name="connsiteY4" fmla="*/ 229874 h 1654913"/>
              <a:gd name="connsiteX5" fmla="*/ 2980707 w 4075349"/>
              <a:gd name="connsiteY5" fmla="*/ 27993 h 1654913"/>
              <a:gd name="connsiteX6" fmla="*/ 3218213 w 4075349"/>
              <a:gd name="connsiteY6" fmla="*/ 21336 h 1654913"/>
              <a:gd name="connsiteX7" fmla="*/ 3523587 w 4075349"/>
              <a:gd name="connsiteY7" fmla="*/ 212121 h 1654913"/>
              <a:gd name="connsiteX8" fmla="*/ 4075349 w 4075349"/>
              <a:gd name="connsiteY8" fmla="*/ 365236 h 165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5349" h="1654913">
                <a:moveTo>
                  <a:pt x="0" y="1654913"/>
                </a:moveTo>
                <a:cubicBezTo>
                  <a:pt x="279070" y="1646996"/>
                  <a:pt x="558140" y="1639079"/>
                  <a:pt x="807522" y="1571786"/>
                </a:cubicBezTo>
                <a:cubicBezTo>
                  <a:pt x="1056904" y="1504493"/>
                  <a:pt x="1262743" y="1383760"/>
                  <a:pt x="1496291" y="1251152"/>
                </a:cubicBezTo>
                <a:cubicBezTo>
                  <a:pt x="1729839" y="1118544"/>
                  <a:pt x="2016827" y="946352"/>
                  <a:pt x="2208811" y="776139"/>
                </a:cubicBezTo>
                <a:cubicBezTo>
                  <a:pt x="2400795" y="605926"/>
                  <a:pt x="2519549" y="354565"/>
                  <a:pt x="2648198" y="229874"/>
                </a:cubicBezTo>
                <a:cubicBezTo>
                  <a:pt x="2776847" y="105183"/>
                  <a:pt x="2885704" y="62749"/>
                  <a:pt x="2980707" y="27993"/>
                </a:cubicBezTo>
                <a:cubicBezTo>
                  <a:pt x="3075710" y="-6763"/>
                  <a:pt x="3127733" y="-9352"/>
                  <a:pt x="3218213" y="21336"/>
                </a:cubicBezTo>
                <a:cubicBezTo>
                  <a:pt x="3308693" y="52024"/>
                  <a:pt x="3404614" y="42147"/>
                  <a:pt x="3523587" y="212121"/>
                </a:cubicBezTo>
                <a:cubicBezTo>
                  <a:pt x="3674404" y="362782"/>
                  <a:pt x="3896780" y="341605"/>
                  <a:pt x="4075349" y="365236"/>
                </a:cubicBezTo>
              </a:path>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smtClean="0">
              <a:ln>
                <a:noFill/>
              </a:ln>
              <a:solidFill>
                <a:schemeClr val="tx1"/>
              </a:solidFill>
              <a:effectLst/>
              <a:latin typeface="Times New Roman" pitchFamily="18" charset="0"/>
            </a:endParaRPr>
          </a:p>
        </p:txBody>
      </p:sp>
      <p:sp>
        <p:nvSpPr>
          <p:cNvPr id="3" name="Rechteck 2"/>
          <p:cNvSpPr/>
          <p:nvPr/>
        </p:nvSpPr>
        <p:spPr>
          <a:xfrm>
            <a:off x="0" y="5895022"/>
            <a:ext cx="9144000" cy="954107"/>
          </a:xfrm>
          <a:prstGeom prst="rect">
            <a:avLst/>
          </a:prstGeom>
        </p:spPr>
        <p:txBody>
          <a:bodyPr wrap="square">
            <a:spAutoFit/>
          </a:bodyPr>
          <a:lstStyle/>
          <a:p>
            <a:r>
              <a:rPr lang="de-CH" sz="1400" b="1" dirty="0"/>
              <a:t>Lösungsansätze</a:t>
            </a:r>
            <a:endParaRPr lang="de-DE" sz="1400" b="1" dirty="0"/>
          </a:p>
          <a:p>
            <a:r>
              <a:rPr lang="de-CH" sz="1400" dirty="0"/>
              <a:t>Wie kann man den </a:t>
            </a:r>
            <a:r>
              <a:rPr lang="de-CH" sz="1400" b="1" dirty="0"/>
              <a:t>Trend wenden</a:t>
            </a:r>
            <a:r>
              <a:rPr lang="de-CH" sz="1400" dirty="0"/>
              <a:t>? </a:t>
            </a:r>
            <a:endParaRPr lang="de-DE" sz="1400" dirty="0"/>
          </a:p>
          <a:p>
            <a:r>
              <a:rPr lang="de-CH" sz="1400" dirty="0"/>
              <a:t>Wo sind die </a:t>
            </a:r>
            <a:r>
              <a:rPr lang="de-CH" sz="1400" b="1" dirty="0"/>
              <a:t>zunehmenden Systeme</a:t>
            </a:r>
            <a:r>
              <a:rPr lang="de-CH" sz="1400" dirty="0"/>
              <a:t>, in denen – wie in der Evolution – der Aufbau den Abbau überwiegt</a:t>
            </a:r>
            <a:r>
              <a:rPr lang="de-CH" sz="1400" dirty="0" smtClean="0"/>
              <a:t>?</a:t>
            </a:r>
          </a:p>
          <a:p>
            <a:r>
              <a:rPr lang="de-CH" sz="1400" b="1" dirty="0" smtClean="0"/>
              <a:t>Wie kann man den Aufbau von Böden und Agrarökosystemen erreichen, belegen und breit umsetzen?</a:t>
            </a:r>
            <a:endParaRPr lang="de-DE" sz="1400" b="1" dirty="0"/>
          </a:p>
        </p:txBody>
      </p:sp>
    </p:spTree>
    <p:extLst>
      <p:ext uri="{BB962C8B-B14F-4D97-AF65-F5344CB8AC3E}">
        <p14:creationId xmlns:p14="http://schemas.microsoft.com/office/powerpoint/2010/main" val="1378739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Regeneration\Definition\Sukzes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29840"/>
            <a:ext cx="8748972" cy="555665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0" y="152636"/>
            <a:ext cx="9144000" cy="720080"/>
          </a:xfrm>
        </p:spPr>
        <p:txBody>
          <a:bodyPr>
            <a:normAutofit/>
          </a:bodyPr>
          <a:lstStyle/>
          <a:p>
            <a:r>
              <a:rPr lang="de-DE" sz="2800" b="1" dirty="0" err="1" smtClean="0"/>
              <a:t>Successional</a:t>
            </a:r>
            <a:r>
              <a:rPr lang="de-DE" sz="2800" b="1" dirty="0" smtClean="0"/>
              <a:t> </a:t>
            </a:r>
            <a:r>
              <a:rPr lang="de-DE" sz="2800" b="1" dirty="0" err="1" smtClean="0"/>
              <a:t>Agroforestry</a:t>
            </a:r>
            <a:r>
              <a:rPr lang="de-DE" sz="2800" b="1" dirty="0" smtClean="0"/>
              <a:t>  --  Ernst </a:t>
            </a:r>
            <a:r>
              <a:rPr lang="de-DE" sz="2800" b="1" dirty="0" err="1" smtClean="0"/>
              <a:t>Götsch</a:t>
            </a:r>
            <a:endParaRPr lang="de-DE" sz="2800" b="1" dirty="0"/>
          </a:p>
        </p:txBody>
      </p:sp>
      <p:sp>
        <p:nvSpPr>
          <p:cNvPr id="3" name="Ellipse 2"/>
          <p:cNvSpPr/>
          <p:nvPr/>
        </p:nvSpPr>
        <p:spPr>
          <a:xfrm>
            <a:off x="962024" y="3076575"/>
            <a:ext cx="1247775" cy="12096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platzhalter 3"/>
          <p:cNvSpPr>
            <a:spLocks noGrp="1"/>
          </p:cNvSpPr>
          <p:nvPr>
            <p:ph type="body" idx="4294967295"/>
          </p:nvPr>
        </p:nvSpPr>
        <p:spPr>
          <a:xfrm>
            <a:off x="1" y="6286500"/>
            <a:ext cx="9144000" cy="333376"/>
          </a:xfrm>
        </p:spPr>
        <p:txBody>
          <a:bodyPr>
            <a:noAutofit/>
          </a:bodyPr>
          <a:lstStyle/>
          <a:p>
            <a:pPr marL="0" indent="0" rtl="0" eaLnBrk="1" latinLnBrk="0" hangingPunct="1">
              <a:buNone/>
            </a:pPr>
            <a:r>
              <a:rPr lang="de-DE" sz="1400" kern="1200" dirty="0" smtClean="0">
                <a:solidFill>
                  <a:schemeClr val="tx1"/>
                </a:solidFill>
                <a:effectLst/>
              </a:rPr>
              <a:t>Bäume erschließen die Vertikale. Mehr Lebensraum in Luft und Boden. Mehr Schatten und Wasser. Mehr Vielfalt und Fülle.</a:t>
            </a:r>
            <a:endParaRPr lang="de-DE" sz="1400" dirty="0" smtClean="0">
              <a:effectLst/>
            </a:endParaRPr>
          </a:p>
        </p:txBody>
      </p:sp>
      <p:sp>
        <p:nvSpPr>
          <p:cNvPr id="6" name="Textplatzhalter 3"/>
          <p:cNvSpPr txBox="1">
            <a:spLocks/>
          </p:cNvSpPr>
          <p:nvPr/>
        </p:nvSpPr>
        <p:spPr>
          <a:xfrm>
            <a:off x="1" y="6553201"/>
            <a:ext cx="9144000" cy="30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sz="1400" dirty="0" smtClean="0"/>
              <a:t>Der Kreis entspricht den bisher in den Graphiken dargestellten Agrar-Ökosystemen. Baumschnitt als Mulch aus der Fläche.</a:t>
            </a:r>
          </a:p>
        </p:txBody>
      </p:sp>
    </p:spTree>
    <p:extLst>
      <p:ext uri="{BB962C8B-B14F-4D97-AF65-F5344CB8AC3E}">
        <p14:creationId xmlns:p14="http://schemas.microsoft.com/office/powerpoint/2010/main" val="712998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228850" y="0"/>
            <a:ext cx="7429500" cy="571500"/>
          </a:xfrm>
        </p:spPr>
        <p:txBody>
          <a:bodyPr/>
          <a:lstStyle/>
          <a:p>
            <a:r>
              <a:rPr lang="de-DE" sz="1800" b="1" kern="1200" dirty="0" err="1" smtClean="0">
                <a:solidFill>
                  <a:srgbClr val="FFFFFF"/>
                </a:solidFill>
                <a:effectLst/>
              </a:rPr>
              <a:t>Successional</a:t>
            </a:r>
            <a:r>
              <a:rPr lang="de-DE" sz="1800" b="1" kern="1200" dirty="0" smtClean="0">
                <a:solidFill>
                  <a:srgbClr val="FFFFFF"/>
                </a:solidFill>
                <a:effectLst/>
              </a:rPr>
              <a:t> </a:t>
            </a:r>
            <a:r>
              <a:rPr lang="de-DE" sz="1800" b="1" kern="1200" dirty="0" err="1" smtClean="0">
                <a:solidFill>
                  <a:srgbClr val="FFFFFF"/>
                </a:solidFill>
                <a:effectLst/>
              </a:rPr>
              <a:t>Agroforestry</a:t>
            </a:r>
            <a:r>
              <a:rPr lang="de-DE" sz="1800" b="1" kern="1200" dirty="0" smtClean="0">
                <a:solidFill>
                  <a:srgbClr val="FFFFFF"/>
                </a:solidFill>
                <a:effectLst/>
              </a:rPr>
              <a:t> - Aufnahmen aus Film von Ernst </a:t>
            </a:r>
            <a:r>
              <a:rPr lang="de-DE" sz="1800" b="1" kern="1200" dirty="0" err="1" smtClean="0">
                <a:solidFill>
                  <a:srgbClr val="FFFFFF"/>
                </a:solidFill>
                <a:effectLst/>
              </a:rPr>
              <a:t>Götsch</a:t>
            </a:r>
            <a:endParaRPr lang="de-DE" sz="1800" dirty="0">
              <a:solidFill>
                <a:srgbClr val="FFFFFF"/>
              </a:solidFill>
            </a:endParaRPr>
          </a:p>
        </p:txBody>
      </p:sp>
    </p:spTree>
    <p:extLst>
      <p:ext uri="{BB962C8B-B14F-4D97-AF65-F5344CB8AC3E}">
        <p14:creationId xmlns:p14="http://schemas.microsoft.com/office/powerpoint/2010/main" val="355406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9207"/>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247900" y="-9207"/>
            <a:ext cx="8229600" cy="639762"/>
          </a:xfrm>
        </p:spPr>
        <p:txBody>
          <a:bodyPr/>
          <a:lstStyle/>
          <a:p>
            <a:r>
              <a:rPr lang="de-DE" sz="1800" b="1" kern="1200" dirty="0" smtClean="0">
                <a:solidFill>
                  <a:srgbClr val="FFFFFF"/>
                </a:solidFill>
                <a:effectLst/>
              </a:rPr>
              <a:t> </a:t>
            </a:r>
            <a:r>
              <a:rPr lang="de-DE" sz="2800" b="1" kern="1200" dirty="0" err="1" smtClean="0">
                <a:solidFill>
                  <a:schemeClr val="tx1"/>
                </a:solidFill>
                <a:effectLst/>
                <a:latin typeface="+mj-lt"/>
                <a:ea typeface="+mj-ea"/>
                <a:cs typeface="+mj-cs"/>
              </a:rPr>
              <a:t>Successional</a:t>
            </a:r>
            <a:r>
              <a:rPr lang="de-DE" sz="2800" b="1" kern="1200" dirty="0" smtClean="0">
                <a:solidFill>
                  <a:schemeClr val="tx1"/>
                </a:solidFill>
                <a:effectLst/>
                <a:latin typeface="+mj-lt"/>
                <a:ea typeface="+mj-ea"/>
                <a:cs typeface="+mj-cs"/>
              </a:rPr>
              <a:t> </a:t>
            </a:r>
            <a:r>
              <a:rPr lang="de-DE" sz="2800" b="1" kern="1200" dirty="0" err="1" smtClean="0">
                <a:solidFill>
                  <a:schemeClr val="tx1"/>
                </a:solidFill>
                <a:effectLst/>
                <a:latin typeface="+mj-lt"/>
                <a:ea typeface="+mj-ea"/>
                <a:cs typeface="+mj-cs"/>
              </a:rPr>
              <a:t>Agroforestry</a:t>
            </a:r>
            <a:endParaRPr lang="de-DE" sz="1800" dirty="0">
              <a:solidFill>
                <a:srgbClr val="FFFFFF"/>
              </a:solidFill>
            </a:endParaRPr>
          </a:p>
        </p:txBody>
      </p:sp>
      <p:sp>
        <p:nvSpPr>
          <p:cNvPr id="4" name="Titel 1"/>
          <p:cNvSpPr txBox="1">
            <a:spLocks/>
          </p:cNvSpPr>
          <p:nvPr/>
        </p:nvSpPr>
        <p:spPr>
          <a:xfrm>
            <a:off x="2228850" y="0"/>
            <a:ext cx="74295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de-DE" sz="1800" dirty="0" err="1" smtClean="0">
                <a:solidFill>
                  <a:srgbClr val="FFFFFF"/>
                </a:solidFill>
              </a:rPr>
              <a:t>Successional</a:t>
            </a:r>
            <a:r>
              <a:rPr lang="de-DE" sz="1800" dirty="0" smtClean="0">
                <a:solidFill>
                  <a:srgbClr val="FFFFFF"/>
                </a:solidFill>
              </a:rPr>
              <a:t> </a:t>
            </a:r>
            <a:r>
              <a:rPr lang="de-DE" sz="1800" dirty="0" err="1" smtClean="0">
                <a:solidFill>
                  <a:srgbClr val="FFFFFF"/>
                </a:solidFill>
              </a:rPr>
              <a:t>Agroforestry</a:t>
            </a:r>
            <a:r>
              <a:rPr lang="de-DE" sz="1800" dirty="0" smtClean="0">
                <a:solidFill>
                  <a:srgbClr val="FFFFFF"/>
                </a:solidFill>
              </a:rPr>
              <a:t> - Aufnahmen aus Film von Ernst </a:t>
            </a:r>
            <a:r>
              <a:rPr lang="de-DE" sz="1800" dirty="0" err="1" smtClean="0">
                <a:solidFill>
                  <a:srgbClr val="FFFFFF"/>
                </a:solidFill>
              </a:rPr>
              <a:t>Götsch</a:t>
            </a:r>
            <a:endParaRPr lang="de-DE" sz="1800" dirty="0">
              <a:solidFill>
                <a:srgbClr val="FFFFFF"/>
              </a:solidFill>
            </a:endParaRPr>
          </a:p>
        </p:txBody>
      </p:sp>
    </p:spTree>
    <p:extLst>
      <p:ext uri="{BB962C8B-B14F-4D97-AF65-F5344CB8AC3E}">
        <p14:creationId xmlns:p14="http://schemas.microsoft.com/office/powerpoint/2010/main" val="908012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3343276" y="6429374"/>
            <a:ext cx="5800724" cy="428625"/>
          </a:xfrm>
        </p:spPr>
        <p:txBody>
          <a:bodyPr/>
          <a:lstStyle/>
          <a:p>
            <a:r>
              <a:rPr lang="de-DE" sz="1800" b="1" kern="1200" dirty="0" smtClean="0">
                <a:solidFill>
                  <a:srgbClr val="FFFFFF"/>
                </a:solidFill>
                <a:effectLst/>
              </a:rPr>
              <a:t> </a:t>
            </a:r>
            <a:r>
              <a:rPr lang="de-DE" sz="2800" b="1" kern="1200" dirty="0" err="1" smtClean="0">
                <a:solidFill>
                  <a:schemeClr val="tx1"/>
                </a:solidFill>
                <a:effectLst/>
                <a:latin typeface="+mj-lt"/>
                <a:ea typeface="+mj-ea"/>
                <a:cs typeface="+mj-cs"/>
              </a:rPr>
              <a:t>Successional</a:t>
            </a:r>
            <a:r>
              <a:rPr lang="de-DE" sz="2800" b="1" kern="1200" dirty="0" smtClean="0">
                <a:solidFill>
                  <a:schemeClr val="tx1"/>
                </a:solidFill>
                <a:effectLst/>
                <a:latin typeface="+mj-lt"/>
                <a:ea typeface="+mj-ea"/>
                <a:cs typeface="+mj-cs"/>
              </a:rPr>
              <a:t> </a:t>
            </a:r>
            <a:r>
              <a:rPr lang="de-DE" sz="2800" b="1" kern="1200" dirty="0" err="1" smtClean="0">
                <a:solidFill>
                  <a:schemeClr val="tx1"/>
                </a:solidFill>
                <a:effectLst/>
                <a:latin typeface="+mj-lt"/>
                <a:ea typeface="+mj-ea"/>
                <a:cs typeface="+mj-cs"/>
              </a:rPr>
              <a:t>Agroforestry</a:t>
            </a:r>
            <a:endParaRPr lang="de-DE" sz="1600" dirty="0">
              <a:solidFill>
                <a:srgbClr val="FFFFFF"/>
              </a:solidFill>
            </a:endParaRPr>
          </a:p>
        </p:txBody>
      </p:sp>
      <p:sp>
        <p:nvSpPr>
          <p:cNvPr id="4" name="Titel 1"/>
          <p:cNvSpPr txBox="1">
            <a:spLocks/>
          </p:cNvSpPr>
          <p:nvPr/>
        </p:nvSpPr>
        <p:spPr>
          <a:xfrm>
            <a:off x="2095500" y="6276974"/>
            <a:ext cx="74295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de-DE" sz="1800" smtClean="0">
                <a:solidFill>
                  <a:srgbClr val="FFFFFF"/>
                </a:solidFill>
              </a:rPr>
              <a:t>Successional Agroforestry - Aufnahmen aus Film von Ernst Götsch</a:t>
            </a:r>
            <a:endParaRPr lang="de-DE" sz="1800" dirty="0">
              <a:solidFill>
                <a:srgbClr val="FFFFFF"/>
              </a:solidFill>
            </a:endParaRPr>
          </a:p>
        </p:txBody>
      </p:sp>
    </p:spTree>
    <p:extLst>
      <p:ext uri="{BB962C8B-B14F-4D97-AF65-F5344CB8AC3E}">
        <p14:creationId xmlns:p14="http://schemas.microsoft.com/office/powerpoint/2010/main" val="230682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680" name="Line 824"/>
          <p:cNvSpPr>
            <a:spLocks noChangeShapeType="1"/>
          </p:cNvSpPr>
          <p:nvPr/>
        </p:nvSpPr>
        <p:spPr bwMode="auto">
          <a:xfrm>
            <a:off x="2226784" y="1560197"/>
            <a:ext cx="1443916" cy="111075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1936275" y="1777767"/>
            <a:ext cx="1481307" cy="1165146"/>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4940104" y="2871914"/>
            <a:ext cx="1172102" cy="286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4941541" y="3240116"/>
            <a:ext cx="1173541" cy="2863"/>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2921013" y="3516921"/>
            <a:ext cx="1082937" cy="827340"/>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358512" y="2211968"/>
            <a:ext cx="3398243" cy="3311259"/>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234109" y="4159768"/>
            <a:ext cx="37128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460901" y="4264828"/>
            <a:ext cx="342976" cy="327985"/>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rgbClr val="36990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 name="Gruppieren 4"/>
          <p:cNvGrpSpPr/>
          <p:nvPr/>
        </p:nvGrpSpPr>
        <p:grpSpPr>
          <a:xfrm rot="2141673">
            <a:off x="3805174" y="4854363"/>
            <a:ext cx="541251" cy="688345"/>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130782" y="2717021"/>
            <a:ext cx="441371" cy="2099458"/>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616316" y="3162775"/>
            <a:ext cx="469485" cy="1581333"/>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 name="Gruppieren 2"/>
          <p:cNvGrpSpPr/>
          <p:nvPr/>
        </p:nvGrpSpPr>
        <p:grpSpPr>
          <a:xfrm>
            <a:off x="3701418" y="4221677"/>
            <a:ext cx="763256" cy="420392"/>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4898268" y="4233213"/>
            <a:ext cx="585336" cy="915873"/>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4693165" y="4516458"/>
            <a:ext cx="314619" cy="505639"/>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504787" y="4084225"/>
            <a:ext cx="1057635" cy="693139"/>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709017" y="4115894"/>
            <a:ext cx="1057635" cy="693139"/>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611884" y="4372607"/>
            <a:ext cx="446821" cy="621713"/>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410707" y="4361268"/>
            <a:ext cx="1455650" cy="64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7" name="Rectangle 823"/>
          <p:cNvSpPr>
            <a:spLocks noChangeArrowheads="1"/>
          </p:cNvSpPr>
          <p:nvPr/>
        </p:nvSpPr>
        <p:spPr bwMode="auto">
          <a:xfrm>
            <a:off x="5530949" y="4718238"/>
            <a:ext cx="286732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7030A0"/>
                </a:solidFill>
                <a:latin typeface="+mn-lt"/>
              </a:rPr>
              <a:t>Liquid Carbon </a:t>
            </a:r>
            <a:r>
              <a:rPr lang="de-CH" altLang="de-DE" sz="1300" b="1" dirty="0" err="1" smtClean="0">
                <a:solidFill>
                  <a:srgbClr val="7030A0"/>
                </a:solidFill>
                <a:latin typeface="+mn-lt"/>
              </a:rPr>
              <a:t>Pathway</a:t>
            </a:r>
            <a:r>
              <a:rPr lang="de-CH" altLang="de-DE" sz="1300" b="1" dirty="0" smtClean="0">
                <a:solidFill>
                  <a:srgbClr val="7030A0"/>
                </a:solidFill>
                <a:latin typeface="+mn-lt"/>
              </a:rPr>
              <a:t/>
            </a:r>
            <a:br>
              <a:rPr lang="de-CH" altLang="de-DE" sz="1300" b="1" dirty="0" smtClean="0">
                <a:solidFill>
                  <a:srgbClr val="7030A0"/>
                </a:solidFill>
                <a:latin typeface="+mn-lt"/>
              </a:rPr>
            </a:br>
            <a:r>
              <a:rPr lang="de-CH" altLang="de-DE" sz="1400" dirty="0">
                <a:solidFill>
                  <a:srgbClr val="7030A0"/>
                </a:solidFill>
                <a:latin typeface="+mn-lt"/>
              </a:rPr>
              <a:t>Ernährung des </a:t>
            </a:r>
            <a:r>
              <a:rPr lang="de-CH" altLang="de-DE" sz="1400" dirty="0" smtClean="0">
                <a:solidFill>
                  <a:srgbClr val="7030A0"/>
                </a:solidFill>
                <a:latin typeface="+mn-lt"/>
              </a:rPr>
              <a:t>Bodenlebens</a:t>
            </a:r>
            <a:endParaRPr lang="de-CH" altLang="de-DE" sz="1400" dirty="0">
              <a:solidFill>
                <a:srgbClr val="7030A0"/>
              </a:solidFill>
              <a:latin typeface="+mn-lt"/>
            </a:endParaRPr>
          </a:p>
        </p:txBody>
      </p:sp>
      <p:sp>
        <p:nvSpPr>
          <p:cNvPr id="148" name="Rectangle 823">
            <a:hlinkClick r:id="rId3" action="ppaction://hlinkpres?slideindex=30&amp;slidetitle=Mykorrhiza" tooltip="Fotos Freie Betriebe H.J.Koch, Glüsingen, 2002"/>
          </p:cNvPr>
          <p:cNvSpPr>
            <a:spLocks noChangeArrowheads="1"/>
          </p:cNvSpPr>
          <p:nvPr/>
        </p:nvSpPr>
        <p:spPr bwMode="auto">
          <a:xfrm>
            <a:off x="5714544" y="4201809"/>
            <a:ext cx="105561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latin typeface="+mn-lt"/>
              </a:rPr>
              <a:t>Mykorrhiza </a:t>
            </a:r>
            <a:endParaRPr lang="de-DE" altLang="de-DE" sz="1300" dirty="0">
              <a:solidFill>
                <a:srgbClr val="7030A0"/>
              </a:solidFill>
              <a:latin typeface="+mn-lt"/>
            </a:endParaRPr>
          </a:p>
        </p:txBody>
      </p:sp>
      <p:sp>
        <p:nvSpPr>
          <p:cNvPr id="150" name="Rectangle 823"/>
          <p:cNvSpPr>
            <a:spLocks noChangeArrowheads="1"/>
          </p:cNvSpPr>
          <p:nvPr/>
        </p:nvSpPr>
        <p:spPr bwMode="auto">
          <a:xfrm>
            <a:off x="3467842" y="5523559"/>
            <a:ext cx="141057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Mikroorganismen</a:t>
            </a:r>
            <a:endParaRPr lang="de-CH" altLang="de-DE" sz="1300" b="1" dirty="0">
              <a:solidFill>
                <a:srgbClr val="36990F"/>
              </a:solidFill>
              <a:latin typeface="+mn-lt"/>
            </a:endParaRPr>
          </a:p>
        </p:txBody>
      </p:sp>
      <p:sp>
        <p:nvSpPr>
          <p:cNvPr id="135" name="Line 825"/>
          <p:cNvSpPr>
            <a:spLocks noChangeShapeType="1"/>
          </p:cNvSpPr>
          <p:nvPr/>
        </p:nvSpPr>
        <p:spPr bwMode="auto">
          <a:xfrm>
            <a:off x="2065710" y="1648943"/>
            <a:ext cx="1481307" cy="1165146"/>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1143000" y="921544"/>
            <a:ext cx="1185892" cy="1121028"/>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078845" y="3067466"/>
            <a:ext cx="6956" cy="1298974"/>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4941541" y="3056015"/>
            <a:ext cx="1173541" cy="2863"/>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6" name="Rectangle 110"/>
          <p:cNvSpPr>
            <a:spLocks noChangeArrowheads="1"/>
          </p:cNvSpPr>
          <p:nvPr/>
        </p:nvSpPr>
        <p:spPr bwMode="auto">
          <a:xfrm>
            <a:off x="3563679" y="2214347"/>
            <a:ext cx="5249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chemeClr val="tx1"/>
                </a:solidFill>
              </a:rPr>
              <a:t>CO</a:t>
            </a:r>
            <a:r>
              <a:rPr lang="de-CH" altLang="de-DE" sz="1400" baseline="-25000" dirty="0">
                <a:solidFill>
                  <a:schemeClr val="tx1"/>
                </a:solidFill>
              </a:rPr>
              <a:t>2</a:t>
            </a:r>
            <a:endParaRPr lang="de-DE" altLang="de-DE" sz="1400" baseline="-25000" dirty="0">
              <a:solidFill>
                <a:schemeClr val="tx1"/>
              </a:solidFill>
            </a:endParaRPr>
          </a:p>
        </p:txBody>
      </p:sp>
      <p:sp>
        <p:nvSpPr>
          <p:cNvPr id="145" name="Rectangle 110"/>
          <p:cNvSpPr>
            <a:spLocks noChangeArrowheads="1"/>
          </p:cNvSpPr>
          <p:nvPr/>
        </p:nvSpPr>
        <p:spPr bwMode="auto">
          <a:xfrm>
            <a:off x="3783107" y="1235281"/>
            <a:ext cx="5249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chemeClr val="tx1"/>
                </a:solidFill>
              </a:rPr>
              <a:t>O</a:t>
            </a:r>
            <a:r>
              <a:rPr lang="de-CH" altLang="de-DE" sz="1400" baseline="-25000" dirty="0" smtClean="0">
                <a:solidFill>
                  <a:schemeClr val="tx1"/>
                </a:solidFill>
              </a:rPr>
              <a:t>2</a:t>
            </a:r>
            <a:endParaRPr lang="de-DE" altLang="de-DE" sz="1400" baseline="-25000" dirty="0">
              <a:solidFill>
                <a:schemeClr val="tx1"/>
              </a:solidFill>
            </a:endParaRPr>
          </a:p>
        </p:txBody>
      </p:sp>
      <p:sp>
        <p:nvSpPr>
          <p:cNvPr id="146" name="Line 242"/>
          <p:cNvSpPr>
            <a:spLocks noChangeShapeType="1"/>
          </p:cNvSpPr>
          <p:nvPr/>
        </p:nvSpPr>
        <p:spPr bwMode="auto">
          <a:xfrm>
            <a:off x="4646570" y="1637513"/>
            <a:ext cx="0" cy="2586554"/>
          </a:xfrm>
          <a:prstGeom prst="line">
            <a:avLst/>
          </a:prstGeom>
          <a:noFill/>
          <a:ln w="19050">
            <a:solidFill>
              <a:srgbClr val="7030A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2" name="Oval 107"/>
          <p:cNvSpPr>
            <a:spLocks noChangeArrowheads="1"/>
          </p:cNvSpPr>
          <p:nvPr/>
        </p:nvSpPr>
        <p:spPr bwMode="auto">
          <a:xfrm>
            <a:off x="4303569" y="1194053"/>
            <a:ext cx="686004" cy="39023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7030A0"/>
                </a:solidFill>
              </a:rPr>
              <a:t>N</a:t>
            </a:r>
            <a:r>
              <a:rPr lang="de-CH" altLang="de-DE" sz="1400" baseline="-25000" dirty="0" smtClean="0">
                <a:solidFill>
                  <a:srgbClr val="7030A0"/>
                </a:solidFill>
              </a:rPr>
              <a:t>2</a:t>
            </a:r>
            <a:endParaRPr lang="de-DE" altLang="de-DE" sz="1400" dirty="0">
              <a:solidFill>
                <a:srgbClr val="7030A0"/>
              </a:solidFill>
            </a:endParaRPr>
          </a:p>
        </p:txBody>
      </p:sp>
      <p:sp>
        <p:nvSpPr>
          <p:cNvPr id="154" name="Line 68"/>
          <p:cNvSpPr>
            <a:spLocks noChangeShapeType="1"/>
          </p:cNvSpPr>
          <p:nvPr/>
        </p:nvSpPr>
        <p:spPr bwMode="auto">
          <a:xfrm>
            <a:off x="4646570" y="4537113"/>
            <a:ext cx="0" cy="960841"/>
          </a:xfrm>
          <a:prstGeom prst="line">
            <a:avLst/>
          </a:prstGeom>
          <a:noFill/>
          <a:ln w="19050">
            <a:solidFill>
              <a:srgbClr val="7030A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5" name="Line 49"/>
          <p:cNvSpPr>
            <a:spLocks noChangeShapeType="1"/>
          </p:cNvSpPr>
          <p:nvPr/>
        </p:nvSpPr>
        <p:spPr bwMode="auto">
          <a:xfrm flipH="1">
            <a:off x="4025906" y="1522277"/>
            <a:ext cx="0" cy="779034"/>
          </a:xfrm>
          <a:prstGeom prst="line">
            <a:avLst/>
          </a:prstGeom>
          <a:noFill/>
          <a:ln w="19050">
            <a:solidFill>
              <a:schemeClr val="tx1"/>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6" name="Oval 847"/>
          <p:cNvSpPr>
            <a:spLocks noChangeAspect="1" noChangeArrowheads="1"/>
          </p:cNvSpPr>
          <p:nvPr/>
        </p:nvSpPr>
        <p:spPr bwMode="auto">
          <a:xfrm>
            <a:off x="4627595" y="4452336"/>
            <a:ext cx="37952" cy="52366"/>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57" name="Oval 847"/>
          <p:cNvSpPr>
            <a:spLocks noChangeAspect="1" noChangeArrowheads="1"/>
          </p:cNvSpPr>
          <p:nvPr/>
        </p:nvSpPr>
        <p:spPr bwMode="auto">
          <a:xfrm>
            <a:off x="4627595" y="4220393"/>
            <a:ext cx="37952" cy="52366"/>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8" name="Rectangle 65"/>
          <p:cNvSpPr>
            <a:spLocks noChangeArrowheads="1"/>
          </p:cNvSpPr>
          <p:nvPr/>
        </p:nvSpPr>
        <p:spPr bwMode="auto">
          <a:xfrm>
            <a:off x="1581049" y="4000490"/>
            <a:ext cx="65306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36990F"/>
                </a:solidFill>
                <a:cs typeface="Arial" charset="0"/>
              </a:rPr>
              <a:t>Rotte</a:t>
            </a:r>
          </a:p>
        </p:txBody>
      </p:sp>
      <p:sp>
        <p:nvSpPr>
          <p:cNvPr id="6" name="Textfeld 5"/>
          <p:cNvSpPr txBox="1"/>
          <p:nvPr/>
        </p:nvSpPr>
        <p:spPr>
          <a:xfrm>
            <a:off x="514351" y="4000614"/>
            <a:ext cx="1103181" cy="307777"/>
          </a:xfrm>
          <a:prstGeom prst="rect">
            <a:avLst/>
          </a:prstGeom>
          <a:noFill/>
        </p:spPr>
        <p:txBody>
          <a:bodyPr wrap="square" rtlCol="0">
            <a:spAutoFit/>
          </a:bodyPr>
          <a:lstStyle/>
          <a:p>
            <a:r>
              <a:rPr lang="de-DE" sz="1400" dirty="0" smtClean="0">
                <a:solidFill>
                  <a:srgbClr val="36990F"/>
                </a:solidFill>
              </a:rPr>
              <a:t>20% </a:t>
            </a:r>
            <a:r>
              <a:rPr lang="de-DE" sz="1400" dirty="0" err="1" smtClean="0">
                <a:solidFill>
                  <a:srgbClr val="36990F"/>
                </a:solidFill>
              </a:rPr>
              <a:t>Cneu</a:t>
            </a:r>
            <a:endParaRPr lang="de-DE" sz="1400" dirty="0">
              <a:solidFill>
                <a:srgbClr val="36990F"/>
              </a:solidFill>
            </a:endParaRPr>
          </a:p>
        </p:txBody>
      </p:sp>
      <p:sp>
        <p:nvSpPr>
          <p:cNvPr id="151" name="Textfeld 150"/>
          <p:cNvSpPr txBox="1"/>
          <p:nvPr/>
        </p:nvSpPr>
        <p:spPr>
          <a:xfrm>
            <a:off x="7437949" y="4487950"/>
            <a:ext cx="1346120" cy="307777"/>
          </a:xfrm>
          <a:prstGeom prst="rect">
            <a:avLst/>
          </a:prstGeom>
          <a:noFill/>
        </p:spPr>
        <p:txBody>
          <a:bodyPr wrap="square" rtlCol="0">
            <a:spAutoFit/>
          </a:bodyPr>
          <a:lstStyle/>
          <a:p>
            <a:r>
              <a:rPr lang="de-DE" sz="1400" dirty="0" smtClean="0">
                <a:solidFill>
                  <a:srgbClr val="7030A0"/>
                </a:solidFill>
              </a:rPr>
              <a:t>70% </a:t>
            </a:r>
            <a:r>
              <a:rPr lang="de-DE" sz="1400" dirty="0" err="1" smtClean="0">
                <a:solidFill>
                  <a:srgbClr val="7030A0"/>
                </a:solidFill>
              </a:rPr>
              <a:t>Cneu</a:t>
            </a:r>
            <a:endParaRPr lang="de-DE" sz="1400" dirty="0">
              <a:solidFill>
                <a:srgbClr val="7030A0"/>
              </a:solidFill>
            </a:endParaRPr>
          </a:p>
        </p:txBody>
      </p:sp>
      <p:sp>
        <p:nvSpPr>
          <p:cNvPr id="153" name="Textfeld 152"/>
          <p:cNvSpPr txBox="1"/>
          <p:nvPr/>
        </p:nvSpPr>
        <p:spPr>
          <a:xfrm>
            <a:off x="6242349" y="2921863"/>
            <a:ext cx="1580308" cy="307777"/>
          </a:xfrm>
          <a:prstGeom prst="rect">
            <a:avLst/>
          </a:prstGeom>
          <a:noFill/>
        </p:spPr>
        <p:txBody>
          <a:bodyPr wrap="square" rtlCol="0">
            <a:spAutoFit/>
          </a:bodyPr>
          <a:lstStyle/>
          <a:p>
            <a:r>
              <a:rPr lang="de-DE" sz="1400" dirty="0" smtClean="0">
                <a:solidFill>
                  <a:srgbClr val="7030A0"/>
                </a:solidFill>
              </a:rPr>
              <a:t>10% </a:t>
            </a:r>
            <a:r>
              <a:rPr lang="de-DE" sz="1400" dirty="0" err="1" smtClean="0">
                <a:solidFill>
                  <a:srgbClr val="7030A0"/>
                </a:solidFill>
              </a:rPr>
              <a:t>Cneu</a:t>
            </a:r>
            <a:r>
              <a:rPr lang="de-DE" sz="1400" dirty="0" smtClean="0">
                <a:solidFill>
                  <a:srgbClr val="7030A0"/>
                </a:solidFill>
              </a:rPr>
              <a:t>   3t/ha</a:t>
            </a:r>
            <a:endParaRPr lang="de-DE" sz="1400" dirty="0">
              <a:solidFill>
                <a:srgbClr val="7030A0"/>
              </a:solidFill>
            </a:endParaRPr>
          </a:p>
        </p:txBody>
      </p:sp>
      <p:sp>
        <p:nvSpPr>
          <p:cNvPr id="158" name="Rectangle 823"/>
          <p:cNvSpPr>
            <a:spLocks noChangeArrowheads="1"/>
          </p:cNvSpPr>
          <p:nvPr/>
        </p:nvSpPr>
        <p:spPr bwMode="auto">
          <a:xfrm>
            <a:off x="1801330" y="4880472"/>
            <a:ext cx="95231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Bodentiere</a:t>
            </a:r>
            <a:endParaRPr lang="de-CH" altLang="de-DE" sz="1300" b="1" dirty="0">
              <a:solidFill>
                <a:srgbClr val="36990F"/>
              </a:solidFill>
              <a:latin typeface="+mn-lt"/>
            </a:endParaRPr>
          </a:p>
        </p:txBody>
      </p:sp>
      <p:sp>
        <p:nvSpPr>
          <p:cNvPr id="167" name="Textfeld 166"/>
          <p:cNvSpPr txBox="1"/>
          <p:nvPr/>
        </p:nvSpPr>
        <p:spPr>
          <a:xfrm>
            <a:off x="2870200" y="1531082"/>
            <a:ext cx="1304537" cy="307777"/>
          </a:xfrm>
          <a:prstGeom prst="rect">
            <a:avLst/>
          </a:prstGeom>
          <a:noFill/>
        </p:spPr>
        <p:txBody>
          <a:bodyPr wrap="square" rtlCol="0">
            <a:spAutoFit/>
          </a:bodyPr>
          <a:lstStyle/>
          <a:p>
            <a:r>
              <a:rPr lang="de-DE" sz="1400" dirty="0" smtClean="0"/>
              <a:t>100% </a:t>
            </a:r>
            <a:r>
              <a:rPr lang="de-DE" sz="1400" dirty="0" err="1" smtClean="0"/>
              <a:t>Cneu</a:t>
            </a:r>
            <a:endParaRPr lang="de-DE" sz="1400" dirty="0"/>
          </a:p>
        </p:txBody>
      </p:sp>
      <p:sp>
        <p:nvSpPr>
          <p:cNvPr id="9" name="Textfeld 8"/>
          <p:cNvSpPr txBox="1"/>
          <p:nvPr/>
        </p:nvSpPr>
        <p:spPr>
          <a:xfrm>
            <a:off x="5433486" y="1097746"/>
            <a:ext cx="2852899" cy="1074413"/>
          </a:xfrm>
          <a:prstGeom prst="rect">
            <a:avLst/>
          </a:prstGeom>
          <a:noFill/>
        </p:spPr>
        <p:txBody>
          <a:bodyPr wrap="square" rtlCol="0">
            <a:spAutoFit/>
          </a:bodyPr>
          <a:lstStyle/>
          <a:p>
            <a:r>
              <a:rPr lang="de-DE" sz="1600" b="1" dirty="0" smtClean="0"/>
              <a:t>Was geht rein?	Wieviel?</a:t>
            </a:r>
          </a:p>
          <a:p>
            <a:r>
              <a:rPr lang="de-DE" sz="1600" b="1" dirty="0" smtClean="0"/>
              <a:t>Was geht raus?</a:t>
            </a:r>
            <a:r>
              <a:rPr lang="de-DE" sz="1600" b="1" dirty="0"/>
              <a:t> 	Wieviel</a:t>
            </a:r>
            <a:r>
              <a:rPr lang="de-DE" sz="1600" b="1" dirty="0" smtClean="0"/>
              <a:t>?</a:t>
            </a:r>
          </a:p>
          <a:p>
            <a:r>
              <a:rPr lang="de-DE" sz="1600" dirty="0"/>
              <a:t>Was ist drin</a:t>
            </a:r>
            <a:r>
              <a:rPr lang="de-DE" sz="1600" dirty="0" smtClean="0"/>
              <a:t>?</a:t>
            </a:r>
            <a:r>
              <a:rPr lang="de-DE" sz="1600" dirty="0"/>
              <a:t> 	Wieviel</a:t>
            </a:r>
            <a:r>
              <a:rPr lang="de-DE" sz="1600" dirty="0" smtClean="0"/>
              <a:t>?</a:t>
            </a:r>
            <a:endParaRPr lang="de-DE" sz="1600" dirty="0"/>
          </a:p>
          <a:p>
            <a:r>
              <a:rPr lang="de-DE" sz="1600" dirty="0" smtClean="0"/>
              <a:t>Was ändert sich?</a:t>
            </a:r>
            <a:r>
              <a:rPr lang="de-DE" sz="1600" dirty="0"/>
              <a:t> 	Wieviel</a:t>
            </a:r>
            <a:r>
              <a:rPr lang="de-DE" sz="1600" dirty="0" smtClean="0"/>
              <a:t>?</a:t>
            </a:r>
            <a:endParaRPr lang="de-DE" sz="1600" dirty="0"/>
          </a:p>
        </p:txBody>
      </p:sp>
      <p:sp>
        <p:nvSpPr>
          <p:cNvPr id="171" name="Arc 829"/>
          <p:cNvSpPr>
            <a:spLocks/>
          </p:cNvSpPr>
          <p:nvPr/>
        </p:nvSpPr>
        <p:spPr bwMode="auto">
          <a:xfrm rot="1587153" flipV="1">
            <a:off x="3233984" y="4413846"/>
            <a:ext cx="805372" cy="677044"/>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72" name="Group 834"/>
          <p:cNvGrpSpPr>
            <a:grpSpLocks/>
          </p:cNvGrpSpPr>
          <p:nvPr/>
        </p:nvGrpSpPr>
        <p:grpSpPr bwMode="auto">
          <a:xfrm rot="2224076">
            <a:off x="2803202" y="4719058"/>
            <a:ext cx="528521" cy="421695"/>
            <a:chOff x="1760" y="1087"/>
            <a:chExt cx="278" cy="225"/>
          </a:xfrm>
        </p:grpSpPr>
        <p:sp>
          <p:nvSpPr>
            <p:cNvPr id="173" name="Oval 835"/>
            <p:cNvSpPr>
              <a:spLocks noChangeArrowheads="1"/>
            </p:cNvSpPr>
            <p:nvPr/>
          </p:nvSpPr>
          <p:spPr bwMode="auto">
            <a:xfrm rot="1754178">
              <a:off x="1868" y="1189"/>
              <a:ext cx="125" cy="76"/>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4" name="Oval 836"/>
            <p:cNvSpPr>
              <a:spLocks noChangeArrowheads="1"/>
            </p:cNvSpPr>
            <p:nvPr/>
          </p:nvSpPr>
          <p:spPr bwMode="auto">
            <a:xfrm rot="1754178">
              <a:off x="1832" y="1155"/>
              <a:ext cx="46" cy="54"/>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5" name="Line 837"/>
            <p:cNvSpPr>
              <a:spLocks noChangeShapeType="1"/>
            </p:cNvSpPr>
            <p:nvPr/>
          </p:nvSpPr>
          <p:spPr bwMode="auto">
            <a:xfrm>
              <a:off x="1947" y="1269"/>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6" name="Line 838"/>
            <p:cNvSpPr>
              <a:spLocks noChangeShapeType="1"/>
            </p:cNvSpPr>
            <p:nvPr/>
          </p:nvSpPr>
          <p:spPr bwMode="auto">
            <a:xfrm>
              <a:off x="1918" y="1142"/>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7" name="Line 839"/>
            <p:cNvSpPr>
              <a:spLocks noChangeShapeType="1"/>
            </p:cNvSpPr>
            <p:nvPr/>
          </p:nvSpPr>
          <p:spPr bwMode="auto">
            <a:xfrm flipH="1">
              <a:off x="1952" y="11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8" name="Line 840"/>
            <p:cNvSpPr>
              <a:spLocks noChangeShapeType="1"/>
            </p:cNvSpPr>
            <p:nvPr/>
          </p:nvSpPr>
          <p:spPr bwMode="auto">
            <a:xfrm flipH="1">
              <a:off x="1875" y="12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9" name="Line 841"/>
            <p:cNvSpPr>
              <a:spLocks noChangeShapeType="1"/>
            </p:cNvSpPr>
            <p:nvPr/>
          </p:nvSpPr>
          <p:spPr bwMode="auto">
            <a:xfrm flipH="1">
              <a:off x="1983" y="1210"/>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0" name="Line 842"/>
            <p:cNvSpPr>
              <a:spLocks noChangeShapeType="1"/>
            </p:cNvSpPr>
            <p:nvPr/>
          </p:nvSpPr>
          <p:spPr bwMode="auto">
            <a:xfrm flipH="1">
              <a:off x="1827" y="1234"/>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1"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2"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2050" name="Rectangle 3"/>
          <p:cNvSpPr>
            <a:spLocks noGrp="1" noChangeArrowheads="1"/>
          </p:cNvSpPr>
          <p:nvPr>
            <p:ph type="title"/>
          </p:nvPr>
        </p:nvSpPr>
        <p:spPr>
          <a:xfrm>
            <a:off x="0" y="200026"/>
            <a:ext cx="9144000" cy="721518"/>
          </a:xfrm>
        </p:spPr>
        <p:txBody>
          <a:bodyPr vert="horz" lIns="91440" tIns="45720" rIns="91440" bIns="45720" rtlCol="0" anchor="ctr">
            <a:normAutofit/>
          </a:bodyPr>
          <a:lstStyle/>
          <a:p>
            <a:r>
              <a:rPr lang="de-CH" altLang="de-DE" sz="2800" b="1" dirty="0" smtClean="0"/>
              <a:t>Modell Agrar-Öko-System</a:t>
            </a:r>
            <a:endParaRPr lang="de-CH" altLang="de-DE" sz="2800" b="1" dirty="0"/>
          </a:p>
        </p:txBody>
      </p:sp>
      <p:sp>
        <p:nvSpPr>
          <p:cNvPr id="149" name="Rechteck 148"/>
          <p:cNvSpPr/>
          <p:nvPr/>
        </p:nvSpPr>
        <p:spPr>
          <a:xfrm>
            <a:off x="8522" y="6128861"/>
            <a:ext cx="9144000" cy="738664"/>
          </a:xfrm>
          <a:prstGeom prst="rect">
            <a:avLst/>
          </a:prstGeom>
        </p:spPr>
        <p:txBody>
          <a:bodyPr wrap="square">
            <a:spAutoFit/>
          </a:bodyPr>
          <a:lstStyle/>
          <a:p>
            <a:r>
              <a:rPr lang="de-CH" altLang="de-DE" sz="1400" b="1" dirty="0" smtClean="0"/>
              <a:t>Erste ganz grobe Schätzungen</a:t>
            </a:r>
            <a:r>
              <a:rPr lang="de-CH" sz="1400" b="1" dirty="0" smtClean="0"/>
              <a:t/>
            </a:r>
            <a:br>
              <a:rPr lang="de-CH" sz="1400" b="1" dirty="0" smtClean="0"/>
            </a:br>
            <a:r>
              <a:rPr lang="de-CH" sz="1400" dirty="0" smtClean="0"/>
              <a:t>Von dem durch die Photosynthese gebundenen Kohlenstoff gehen </a:t>
            </a:r>
            <a:r>
              <a:rPr lang="de-CH" sz="1400" dirty="0" smtClean="0">
                <a:solidFill>
                  <a:srgbClr val="36990F"/>
                </a:solidFill>
              </a:rPr>
              <a:t>rund 20% als Pflanzenreste in den Rotteprozess</a:t>
            </a:r>
            <a:r>
              <a:rPr lang="de-CH" sz="1400" dirty="0"/>
              <a:t> </a:t>
            </a:r>
            <a:r>
              <a:rPr lang="de-CH" sz="1400" dirty="0" smtClean="0"/>
              <a:t>und </a:t>
            </a:r>
            <a:r>
              <a:rPr lang="de-CH" sz="1400" dirty="0" smtClean="0">
                <a:solidFill>
                  <a:srgbClr val="7030A0"/>
                </a:solidFill>
              </a:rPr>
              <a:t>rund 70% flüssig in die Ernährung des Bodenlebens. </a:t>
            </a:r>
            <a:r>
              <a:rPr lang="de-CH" sz="1400" dirty="0" smtClean="0"/>
              <a:t>In den Ertrag gehen dann je  rund 10% direkt, </a:t>
            </a:r>
            <a:r>
              <a:rPr lang="de-CH" sz="1400" dirty="0" smtClean="0">
                <a:solidFill>
                  <a:srgbClr val="36990F"/>
                </a:solidFill>
              </a:rPr>
              <a:t>über Rotte </a:t>
            </a:r>
            <a:r>
              <a:rPr lang="de-CH" sz="1400" dirty="0" smtClean="0">
                <a:solidFill>
                  <a:srgbClr val="7030A0"/>
                </a:solidFill>
              </a:rPr>
              <a:t>und flüssig</a:t>
            </a:r>
            <a:r>
              <a:rPr lang="de-CH" sz="1400" dirty="0" smtClean="0"/>
              <a:t>.  </a:t>
            </a:r>
            <a:endParaRPr lang="de-DE" altLang="de-DE" sz="1400" dirty="0"/>
          </a:p>
        </p:txBody>
      </p:sp>
      <p:sp>
        <p:nvSpPr>
          <p:cNvPr id="159" name="Textfeld 158"/>
          <p:cNvSpPr txBox="1"/>
          <p:nvPr/>
        </p:nvSpPr>
        <p:spPr>
          <a:xfrm>
            <a:off x="6242349" y="3121888"/>
            <a:ext cx="1580308" cy="307777"/>
          </a:xfrm>
          <a:prstGeom prst="rect">
            <a:avLst/>
          </a:prstGeom>
          <a:noFill/>
        </p:spPr>
        <p:txBody>
          <a:bodyPr wrap="square" rtlCol="0">
            <a:spAutoFit/>
          </a:bodyPr>
          <a:lstStyle/>
          <a:p>
            <a:r>
              <a:rPr lang="de-DE" sz="1400" dirty="0" smtClean="0">
                <a:solidFill>
                  <a:srgbClr val="36990F"/>
                </a:solidFill>
              </a:rPr>
              <a:t>10% </a:t>
            </a:r>
            <a:r>
              <a:rPr lang="de-DE" sz="1400" dirty="0" err="1" smtClean="0">
                <a:solidFill>
                  <a:srgbClr val="36990F"/>
                </a:solidFill>
              </a:rPr>
              <a:t>Cneu</a:t>
            </a:r>
            <a:r>
              <a:rPr lang="de-DE" sz="1400" dirty="0" smtClean="0">
                <a:solidFill>
                  <a:srgbClr val="36990F"/>
                </a:solidFill>
              </a:rPr>
              <a:t>   3t/ha</a:t>
            </a:r>
            <a:endParaRPr lang="de-DE" sz="1400" dirty="0">
              <a:solidFill>
                <a:srgbClr val="36990F"/>
              </a:solidFill>
            </a:endParaRPr>
          </a:p>
        </p:txBody>
      </p:sp>
      <p:sp>
        <p:nvSpPr>
          <p:cNvPr id="160" name="Textfeld 159"/>
          <p:cNvSpPr txBox="1"/>
          <p:nvPr/>
        </p:nvSpPr>
        <p:spPr>
          <a:xfrm>
            <a:off x="6242349" y="2712313"/>
            <a:ext cx="1580308" cy="307777"/>
          </a:xfrm>
          <a:prstGeom prst="rect">
            <a:avLst/>
          </a:prstGeom>
          <a:noFill/>
        </p:spPr>
        <p:txBody>
          <a:bodyPr wrap="square" rtlCol="0">
            <a:spAutoFit/>
          </a:bodyPr>
          <a:lstStyle/>
          <a:p>
            <a:r>
              <a:rPr lang="de-DE" sz="1400" dirty="0" smtClean="0"/>
              <a:t>10% </a:t>
            </a:r>
            <a:r>
              <a:rPr lang="de-DE" sz="1400" dirty="0" err="1" smtClean="0"/>
              <a:t>Cneu</a:t>
            </a:r>
            <a:r>
              <a:rPr lang="de-DE" sz="1400" dirty="0" smtClean="0"/>
              <a:t>   3t/ha</a:t>
            </a:r>
            <a:endParaRPr lang="de-DE" sz="1400" dirty="0"/>
          </a:p>
        </p:txBody>
      </p:sp>
    </p:spTree>
    <p:extLst>
      <p:ext uri="{BB962C8B-B14F-4D97-AF65-F5344CB8AC3E}">
        <p14:creationId xmlns:p14="http://schemas.microsoft.com/office/powerpoint/2010/main" val="1146478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1" grpId="0"/>
      <p:bldP spid="153" grpId="0"/>
      <p:bldP spid="167" grpId="0"/>
      <p:bldP spid="9" grpId="0"/>
      <p:bldP spid="149" grpId="0"/>
      <p:bldP spid="159" grpId="0"/>
      <p:bldP spid="160"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 name="Line 89"/>
          <p:cNvSpPr>
            <a:spLocks noChangeShapeType="1"/>
          </p:cNvSpPr>
          <p:nvPr/>
        </p:nvSpPr>
        <p:spPr bwMode="auto">
          <a:xfrm flipH="1">
            <a:off x="2138846" y="4666059"/>
            <a:ext cx="1286438" cy="828956"/>
          </a:xfrm>
          <a:prstGeom prst="line">
            <a:avLst/>
          </a:prstGeom>
          <a:noFill/>
          <a:ln w="1905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3" name="Rectangle 823"/>
          <p:cNvSpPr>
            <a:spLocks noChangeArrowheads="1"/>
          </p:cNvSpPr>
          <p:nvPr/>
        </p:nvSpPr>
        <p:spPr bwMode="auto">
          <a:xfrm>
            <a:off x="558513" y="5451368"/>
            <a:ext cx="2420656" cy="307777"/>
          </a:xfrm>
          <a:prstGeom prst="rect">
            <a:avLst/>
          </a:prstGeom>
          <a:noFill/>
          <a:extLst/>
        </p:spPr>
        <p:txBody>
          <a:bodyPr wrap="square" rtlCol="0">
            <a:spAutoFit/>
          </a:bodyPr>
          <a:lstStyle/>
          <a:p>
            <a:r>
              <a:rPr lang="de-CH" altLang="de-DE" sz="1400" dirty="0" smtClean="0">
                <a:solidFill>
                  <a:srgbClr val="FF0000"/>
                </a:solidFill>
              </a:rPr>
              <a:t>1,2t/ha </a:t>
            </a:r>
            <a:r>
              <a:rPr lang="de-CH" altLang="de-DE" sz="1400" dirty="0">
                <a:solidFill>
                  <a:srgbClr val="FF0000"/>
                </a:solidFill>
              </a:rPr>
              <a:t>gelöste </a:t>
            </a:r>
            <a:r>
              <a:rPr lang="de-CH" altLang="de-DE" sz="1400" dirty="0" smtClean="0">
                <a:solidFill>
                  <a:srgbClr val="FF0000"/>
                </a:solidFill>
              </a:rPr>
              <a:t>Mineralien</a:t>
            </a:r>
            <a:endParaRPr lang="de-CH" altLang="de-DE" sz="1400" dirty="0">
              <a:solidFill>
                <a:srgbClr val="FF0000"/>
              </a:solidFill>
            </a:endParaRPr>
          </a:p>
        </p:txBody>
      </p:sp>
      <p:sp>
        <p:nvSpPr>
          <p:cNvPr id="199" name="Rectangle 823"/>
          <p:cNvSpPr>
            <a:spLocks noChangeArrowheads="1"/>
          </p:cNvSpPr>
          <p:nvPr/>
        </p:nvSpPr>
        <p:spPr bwMode="auto">
          <a:xfrm>
            <a:off x="558513" y="5238394"/>
            <a:ext cx="75091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0000"/>
                </a:solidFill>
                <a:latin typeface="+mn-lt"/>
              </a:rPr>
              <a:t>Verluste</a:t>
            </a:r>
            <a:endParaRPr lang="de-CH" altLang="de-DE" sz="1300" b="1" dirty="0">
              <a:solidFill>
                <a:srgbClr val="FF0000"/>
              </a:solidFill>
              <a:latin typeface="+mn-lt"/>
            </a:endParaRPr>
          </a:p>
        </p:txBody>
      </p:sp>
      <p:sp>
        <p:nvSpPr>
          <p:cNvPr id="2050" name="Rectangle 3"/>
          <p:cNvSpPr>
            <a:spLocks noGrp="1" noChangeArrowheads="1"/>
          </p:cNvSpPr>
          <p:nvPr>
            <p:ph type="title"/>
          </p:nvPr>
        </p:nvSpPr>
        <p:spPr>
          <a:xfrm>
            <a:off x="0" y="200026"/>
            <a:ext cx="9144000" cy="721518"/>
          </a:xfrm>
        </p:spPr>
        <p:txBody>
          <a:bodyPr vert="horz" lIns="91440" tIns="45720" rIns="91440" bIns="45720" rtlCol="0" anchor="ctr">
            <a:normAutofit/>
          </a:bodyPr>
          <a:lstStyle/>
          <a:p>
            <a:r>
              <a:rPr lang="de-CH" altLang="de-DE" sz="2800" b="1" dirty="0" smtClean="0"/>
              <a:t>Modell Agrar-Öko-System</a:t>
            </a:r>
            <a:r>
              <a:rPr lang="de-CH" altLang="de-DE" sz="2000" b="1" dirty="0" smtClean="0"/>
              <a:t> - Verluste</a:t>
            </a:r>
            <a:endParaRPr lang="de-CH" altLang="de-DE" sz="2800" b="1" dirty="0"/>
          </a:p>
        </p:txBody>
      </p:sp>
      <p:sp>
        <p:nvSpPr>
          <p:cNvPr id="149" name="Rechteck 148"/>
          <p:cNvSpPr/>
          <p:nvPr/>
        </p:nvSpPr>
        <p:spPr>
          <a:xfrm>
            <a:off x="8522" y="5938361"/>
            <a:ext cx="9144000" cy="954107"/>
          </a:xfrm>
          <a:prstGeom prst="rect">
            <a:avLst/>
          </a:prstGeom>
        </p:spPr>
        <p:txBody>
          <a:bodyPr wrap="square">
            <a:spAutoFit/>
          </a:bodyPr>
          <a:lstStyle/>
          <a:p>
            <a:r>
              <a:rPr lang="de-CH" altLang="de-DE" sz="1400" b="1" dirty="0" smtClean="0"/>
              <a:t>Verluste vermeiden</a:t>
            </a:r>
            <a:r>
              <a:rPr lang="de-CH" sz="1400" b="1" dirty="0" smtClean="0"/>
              <a:t/>
            </a:r>
            <a:br>
              <a:rPr lang="de-CH" sz="1400" b="1" dirty="0" smtClean="0"/>
            </a:br>
            <a:r>
              <a:rPr lang="de-CH" sz="1400" dirty="0" smtClean="0"/>
              <a:t>In </a:t>
            </a:r>
            <a:r>
              <a:rPr lang="de-CH" sz="1400" dirty="0"/>
              <a:t>Deutschland  gehen im Durchschnitt rund 1,2 t/ha/Jahr gelöste Mineralien durch Auswaschung verloren (</a:t>
            </a:r>
            <a:r>
              <a:rPr lang="de-CH" sz="1400" dirty="0" err="1">
                <a:hlinkClick r:id="rId3"/>
              </a:rPr>
              <a:t>C.Hildmann</a:t>
            </a:r>
            <a:r>
              <a:rPr lang="de-CH" sz="1400" dirty="0"/>
              <a:t>). Das entspricht den Mineralien für rund </a:t>
            </a:r>
            <a:r>
              <a:rPr lang="de-CH" altLang="de-DE" sz="1400" dirty="0"/>
              <a:t>1200t Ertrag. Mineralien für rund 100 Jahre Ertrag gehen so jährlich verloren. </a:t>
            </a:r>
            <a:br>
              <a:rPr lang="de-CH" altLang="de-DE" sz="1400" dirty="0"/>
            </a:br>
            <a:r>
              <a:rPr lang="de-CH" altLang="de-DE" sz="1400" dirty="0"/>
              <a:t>Der Bodenaufbau kann nur gelingen, wenn man diese Verluste durch Bindung der Nährstoffe im Boden vermeiden kann</a:t>
            </a:r>
            <a:r>
              <a:rPr lang="de-CH" altLang="de-DE" sz="1400" dirty="0" smtClean="0"/>
              <a:t>.</a:t>
            </a:r>
            <a:endParaRPr lang="de-CH" altLang="de-DE" sz="1400" dirty="0"/>
          </a:p>
        </p:txBody>
      </p:sp>
      <p:sp>
        <p:nvSpPr>
          <p:cNvPr id="161" name="Line 824"/>
          <p:cNvSpPr>
            <a:spLocks noChangeShapeType="1"/>
          </p:cNvSpPr>
          <p:nvPr/>
        </p:nvSpPr>
        <p:spPr bwMode="auto">
          <a:xfrm>
            <a:off x="2226784" y="1560197"/>
            <a:ext cx="1443916" cy="111075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2" name="Line 825"/>
          <p:cNvSpPr>
            <a:spLocks noChangeShapeType="1"/>
          </p:cNvSpPr>
          <p:nvPr/>
        </p:nvSpPr>
        <p:spPr bwMode="auto">
          <a:xfrm>
            <a:off x="1936275" y="1777767"/>
            <a:ext cx="1481307" cy="1165146"/>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3" name="Line 826"/>
          <p:cNvSpPr>
            <a:spLocks noChangeShapeType="1"/>
          </p:cNvSpPr>
          <p:nvPr/>
        </p:nvSpPr>
        <p:spPr bwMode="auto">
          <a:xfrm>
            <a:off x="4940104" y="2871914"/>
            <a:ext cx="1172102" cy="286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4" name="Line 827"/>
          <p:cNvSpPr>
            <a:spLocks noChangeShapeType="1"/>
          </p:cNvSpPr>
          <p:nvPr/>
        </p:nvSpPr>
        <p:spPr bwMode="auto">
          <a:xfrm>
            <a:off x="4941541" y="3240116"/>
            <a:ext cx="1173541" cy="2863"/>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5" name="Arc 828"/>
          <p:cNvSpPr>
            <a:spLocks/>
          </p:cNvSpPr>
          <p:nvPr/>
        </p:nvSpPr>
        <p:spPr bwMode="auto">
          <a:xfrm rot="11114032" flipV="1">
            <a:off x="2921013" y="3516921"/>
            <a:ext cx="1082937" cy="827340"/>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66" name="Oval 831"/>
          <p:cNvSpPr>
            <a:spLocks noChangeArrowheads="1"/>
          </p:cNvSpPr>
          <p:nvPr/>
        </p:nvSpPr>
        <p:spPr bwMode="auto">
          <a:xfrm>
            <a:off x="2358512" y="2211968"/>
            <a:ext cx="3398243" cy="3311259"/>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9" name="Line 832"/>
          <p:cNvSpPr>
            <a:spLocks noChangeShapeType="1"/>
          </p:cNvSpPr>
          <p:nvPr/>
        </p:nvSpPr>
        <p:spPr bwMode="auto">
          <a:xfrm flipV="1">
            <a:off x="2234109" y="4159768"/>
            <a:ext cx="37128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0" name="Freeform 833"/>
          <p:cNvSpPr>
            <a:spLocks/>
          </p:cNvSpPr>
          <p:nvPr/>
        </p:nvSpPr>
        <p:spPr bwMode="auto">
          <a:xfrm rot="13404268">
            <a:off x="2460901" y="4264828"/>
            <a:ext cx="342976" cy="327985"/>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rgbClr val="36990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184" name="Gruppieren 183"/>
          <p:cNvGrpSpPr/>
          <p:nvPr/>
        </p:nvGrpSpPr>
        <p:grpSpPr>
          <a:xfrm rot="2141673">
            <a:off x="3805174" y="4854363"/>
            <a:ext cx="541251" cy="688345"/>
            <a:chOff x="5020833" y="5201133"/>
            <a:chExt cx="884413" cy="748912"/>
          </a:xfrm>
        </p:grpSpPr>
        <p:sp>
          <p:nvSpPr>
            <p:cNvPr id="18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8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8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8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189" name="Gruppieren 188"/>
          <p:cNvGrpSpPr/>
          <p:nvPr/>
        </p:nvGrpSpPr>
        <p:grpSpPr>
          <a:xfrm>
            <a:off x="4130782" y="2717021"/>
            <a:ext cx="441371" cy="2099458"/>
            <a:chOff x="4973941" y="3053033"/>
            <a:chExt cx="487203" cy="2328440"/>
          </a:xfrm>
        </p:grpSpPr>
        <p:grpSp>
          <p:nvGrpSpPr>
            <p:cNvPr id="190" name="Group 850"/>
            <p:cNvGrpSpPr>
              <a:grpSpLocks/>
            </p:cNvGrpSpPr>
            <p:nvPr/>
          </p:nvGrpSpPr>
          <p:grpSpPr bwMode="auto">
            <a:xfrm>
              <a:off x="5088742" y="3053033"/>
              <a:ext cx="243602" cy="960277"/>
              <a:chOff x="1326" y="980"/>
              <a:chExt cx="205" cy="672"/>
            </a:xfrm>
          </p:grpSpPr>
          <p:sp>
            <p:nvSpPr>
              <p:cNvPr id="204"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5"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7"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9"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2"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3"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4"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5"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91"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2"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4"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195" name="Group 866"/>
            <p:cNvGrpSpPr>
              <a:grpSpLocks/>
            </p:cNvGrpSpPr>
            <p:nvPr/>
          </p:nvGrpSpPr>
          <p:grpSpPr bwMode="auto">
            <a:xfrm>
              <a:off x="5203695" y="4628947"/>
              <a:ext cx="232401" cy="749580"/>
              <a:chOff x="1218" y="2475"/>
              <a:chExt cx="83" cy="146"/>
            </a:xfrm>
          </p:grpSpPr>
          <p:sp>
            <p:nvSpPr>
              <p:cNvPr id="201"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2"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3"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96" name="Group 870"/>
            <p:cNvGrpSpPr>
              <a:grpSpLocks/>
            </p:cNvGrpSpPr>
            <p:nvPr/>
          </p:nvGrpSpPr>
          <p:grpSpPr bwMode="auto">
            <a:xfrm flipH="1">
              <a:off x="5004048" y="4631893"/>
              <a:ext cx="232401" cy="749580"/>
              <a:chOff x="1218" y="2475"/>
              <a:chExt cx="83" cy="146"/>
            </a:xfrm>
          </p:grpSpPr>
          <p:sp>
            <p:nvSpPr>
              <p:cNvPr id="197"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8"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0"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216" name="Gruppieren 215"/>
          <p:cNvGrpSpPr/>
          <p:nvPr/>
        </p:nvGrpSpPr>
        <p:grpSpPr>
          <a:xfrm>
            <a:off x="3616316" y="3162775"/>
            <a:ext cx="469485" cy="1581333"/>
            <a:chOff x="4406054" y="3547404"/>
            <a:chExt cx="518235" cy="1753804"/>
          </a:xfrm>
        </p:grpSpPr>
        <p:sp>
          <p:nvSpPr>
            <p:cNvPr id="217"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8"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9"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20" name="Group 878"/>
            <p:cNvGrpSpPr>
              <a:grpSpLocks/>
            </p:cNvGrpSpPr>
            <p:nvPr/>
          </p:nvGrpSpPr>
          <p:grpSpPr bwMode="auto">
            <a:xfrm>
              <a:off x="4644008" y="4666722"/>
              <a:ext cx="247033" cy="634486"/>
              <a:chOff x="1218" y="2475"/>
              <a:chExt cx="83" cy="146"/>
            </a:xfrm>
          </p:grpSpPr>
          <p:sp>
            <p:nvSpPr>
              <p:cNvPr id="238"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9"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40"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21" name="Group 882"/>
            <p:cNvGrpSpPr>
              <a:grpSpLocks/>
            </p:cNvGrpSpPr>
            <p:nvPr/>
          </p:nvGrpSpPr>
          <p:grpSpPr bwMode="auto">
            <a:xfrm flipH="1">
              <a:off x="4427984" y="4653136"/>
              <a:ext cx="247033" cy="634486"/>
              <a:chOff x="1218" y="2475"/>
              <a:chExt cx="83" cy="146"/>
            </a:xfrm>
          </p:grpSpPr>
          <p:sp>
            <p:nvSpPr>
              <p:cNvPr id="235"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6"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7"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22"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23"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24" name="Group 888"/>
            <p:cNvGrpSpPr>
              <a:grpSpLocks/>
            </p:cNvGrpSpPr>
            <p:nvPr/>
          </p:nvGrpSpPr>
          <p:grpSpPr bwMode="auto">
            <a:xfrm>
              <a:off x="4410502" y="3547404"/>
              <a:ext cx="262454" cy="264921"/>
              <a:chOff x="3726" y="1394"/>
              <a:chExt cx="1083" cy="1053"/>
            </a:xfrm>
          </p:grpSpPr>
          <p:sp>
            <p:nvSpPr>
              <p:cNvPr id="226"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27"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28"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29"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30"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31"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32"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33"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34"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25"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241" name="Gruppieren 240"/>
          <p:cNvGrpSpPr/>
          <p:nvPr/>
        </p:nvGrpSpPr>
        <p:grpSpPr>
          <a:xfrm>
            <a:off x="3701418" y="4221677"/>
            <a:ext cx="763256" cy="420392"/>
            <a:chOff x="4499992" y="4721797"/>
            <a:chExt cx="842511" cy="466243"/>
          </a:xfrm>
        </p:grpSpPr>
        <p:sp>
          <p:nvSpPr>
            <p:cNvPr id="24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4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4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45"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46"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47"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48"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49"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50"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51"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52"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53"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54" name="Freeform 871"/>
          <p:cNvSpPr>
            <a:spLocks/>
          </p:cNvSpPr>
          <p:nvPr/>
        </p:nvSpPr>
        <p:spPr bwMode="auto">
          <a:xfrm rot="15444899" flipH="1">
            <a:off x="4898268" y="4233213"/>
            <a:ext cx="585336" cy="915873"/>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55" name="Freeform 873"/>
          <p:cNvSpPr>
            <a:spLocks/>
          </p:cNvSpPr>
          <p:nvPr/>
        </p:nvSpPr>
        <p:spPr bwMode="auto">
          <a:xfrm rot="15540414" flipH="1">
            <a:off x="4693165" y="4516458"/>
            <a:ext cx="314619" cy="505639"/>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56" name="Gruppieren 255"/>
          <p:cNvGrpSpPr/>
          <p:nvPr/>
        </p:nvGrpSpPr>
        <p:grpSpPr>
          <a:xfrm>
            <a:off x="4504787" y="4084225"/>
            <a:ext cx="1057635" cy="693139"/>
            <a:chOff x="5386782" y="4569354"/>
            <a:chExt cx="1167458" cy="768737"/>
          </a:xfrm>
        </p:grpSpPr>
        <p:sp>
          <p:nvSpPr>
            <p:cNvPr id="257"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58"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59"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0"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1"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2"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3"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64" name="Gruppieren 263"/>
          <p:cNvGrpSpPr/>
          <p:nvPr/>
        </p:nvGrpSpPr>
        <p:grpSpPr>
          <a:xfrm rot="10800000">
            <a:off x="2709017" y="4115894"/>
            <a:ext cx="1057635" cy="693139"/>
            <a:chOff x="5386782" y="4569354"/>
            <a:chExt cx="1167458" cy="768737"/>
          </a:xfrm>
        </p:grpSpPr>
        <p:sp>
          <p:nvSpPr>
            <p:cNvPr id="265"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6"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7"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8"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9"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0"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1"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72" name="Gruppieren 271"/>
          <p:cNvGrpSpPr/>
          <p:nvPr/>
        </p:nvGrpSpPr>
        <p:grpSpPr>
          <a:xfrm rot="21028844">
            <a:off x="4611884" y="4372607"/>
            <a:ext cx="446821" cy="621713"/>
            <a:chOff x="5020833" y="5201133"/>
            <a:chExt cx="884413" cy="748912"/>
          </a:xfrm>
        </p:grpSpPr>
        <p:sp>
          <p:nvSpPr>
            <p:cNvPr id="273"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74"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75"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76"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77" name="Gruppieren 276"/>
          <p:cNvGrpSpPr/>
          <p:nvPr/>
        </p:nvGrpSpPr>
        <p:grpSpPr>
          <a:xfrm>
            <a:off x="3410707" y="4361268"/>
            <a:ext cx="1455650" cy="64185"/>
            <a:chOff x="4661258" y="5090674"/>
            <a:chExt cx="1181789" cy="0"/>
          </a:xfrm>
        </p:grpSpPr>
        <p:sp>
          <p:nvSpPr>
            <p:cNvPr id="278"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9"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80" name="Rectangle 823"/>
          <p:cNvSpPr>
            <a:spLocks noChangeArrowheads="1"/>
          </p:cNvSpPr>
          <p:nvPr/>
        </p:nvSpPr>
        <p:spPr bwMode="auto">
          <a:xfrm>
            <a:off x="5530949" y="4718238"/>
            <a:ext cx="286732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7030A0"/>
                </a:solidFill>
                <a:latin typeface="+mn-lt"/>
              </a:rPr>
              <a:t>Liquid Carbon </a:t>
            </a:r>
            <a:r>
              <a:rPr lang="de-CH" altLang="de-DE" sz="1300" b="1" dirty="0" err="1" smtClean="0">
                <a:solidFill>
                  <a:srgbClr val="7030A0"/>
                </a:solidFill>
                <a:latin typeface="+mn-lt"/>
              </a:rPr>
              <a:t>Pathway</a:t>
            </a:r>
            <a:r>
              <a:rPr lang="de-CH" altLang="de-DE" sz="1300" b="1" dirty="0" smtClean="0">
                <a:solidFill>
                  <a:srgbClr val="7030A0"/>
                </a:solidFill>
                <a:latin typeface="+mn-lt"/>
              </a:rPr>
              <a:t/>
            </a:r>
            <a:br>
              <a:rPr lang="de-CH" altLang="de-DE" sz="1300" b="1" dirty="0" smtClean="0">
                <a:solidFill>
                  <a:srgbClr val="7030A0"/>
                </a:solidFill>
                <a:latin typeface="+mn-lt"/>
              </a:rPr>
            </a:br>
            <a:r>
              <a:rPr lang="de-CH" altLang="de-DE" sz="1400" dirty="0">
                <a:solidFill>
                  <a:srgbClr val="7030A0"/>
                </a:solidFill>
                <a:latin typeface="+mn-lt"/>
              </a:rPr>
              <a:t>Ernährung des </a:t>
            </a:r>
            <a:r>
              <a:rPr lang="de-CH" altLang="de-DE" sz="1400" dirty="0" smtClean="0">
                <a:solidFill>
                  <a:srgbClr val="7030A0"/>
                </a:solidFill>
                <a:latin typeface="+mn-lt"/>
              </a:rPr>
              <a:t>Bodenlebens</a:t>
            </a:r>
            <a:endParaRPr lang="de-CH" altLang="de-DE" sz="1400" dirty="0">
              <a:solidFill>
                <a:srgbClr val="7030A0"/>
              </a:solidFill>
              <a:latin typeface="+mn-lt"/>
            </a:endParaRPr>
          </a:p>
        </p:txBody>
      </p:sp>
      <p:sp>
        <p:nvSpPr>
          <p:cNvPr id="281" name="Rectangle 823">
            <a:hlinkClick r:id="rId4" action="ppaction://hlinkpres?slideindex=30&amp;slidetitle=Mykorrhiza" tooltip="Fotos Freie Betriebe H.J.Koch, Glüsingen, 2002"/>
          </p:cNvPr>
          <p:cNvSpPr>
            <a:spLocks noChangeArrowheads="1"/>
          </p:cNvSpPr>
          <p:nvPr/>
        </p:nvSpPr>
        <p:spPr bwMode="auto">
          <a:xfrm>
            <a:off x="5714544" y="4201809"/>
            <a:ext cx="105561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latin typeface="+mn-lt"/>
              </a:rPr>
              <a:t>Mykorrhiza </a:t>
            </a:r>
            <a:endParaRPr lang="de-DE" altLang="de-DE" sz="1300" dirty="0">
              <a:solidFill>
                <a:srgbClr val="7030A0"/>
              </a:solidFill>
              <a:latin typeface="+mn-lt"/>
            </a:endParaRPr>
          </a:p>
        </p:txBody>
      </p:sp>
      <p:sp>
        <p:nvSpPr>
          <p:cNvPr id="282" name="Rectangle 823"/>
          <p:cNvSpPr>
            <a:spLocks noChangeArrowheads="1"/>
          </p:cNvSpPr>
          <p:nvPr/>
        </p:nvSpPr>
        <p:spPr bwMode="auto">
          <a:xfrm>
            <a:off x="3467842" y="5523559"/>
            <a:ext cx="141057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Mikroorganismen</a:t>
            </a:r>
            <a:endParaRPr lang="de-CH" altLang="de-DE" sz="1300" b="1" dirty="0">
              <a:solidFill>
                <a:srgbClr val="36990F"/>
              </a:solidFill>
              <a:latin typeface="+mn-lt"/>
            </a:endParaRPr>
          </a:p>
        </p:txBody>
      </p:sp>
      <p:sp>
        <p:nvSpPr>
          <p:cNvPr id="283" name="Line 825"/>
          <p:cNvSpPr>
            <a:spLocks noChangeShapeType="1"/>
          </p:cNvSpPr>
          <p:nvPr/>
        </p:nvSpPr>
        <p:spPr bwMode="auto">
          <a:xfrm>
            <a:off x="2065710" y="1648943"/>
            <a:ext cx="1481307" cy="1165146"/>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4" name="Oval 904"/>
          <p:cNvSpPr>
            <a:spLocks noChangeArrowheads="1"/>
          </p:cNvSpPr>
          <p:nvPr/>
        </p:nvSpPr>
        <p:spPr bwMode="auto">
          <a:xfrm>
            <a:off x="1143000" y="921544"/>
            <a:ext cx="1185892" cy="1121028"/>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85" name="Line 825"/>
          <p:cNvSpPr>
            <a:spLocks noChangeShapeType="1"/>
          </p:cNvSpPr>
          <p:nvPr/>
        </p:nvSpPr>
        <p:spPr bwMode="auto">
          <a:xfrm>
            <a:off x="4078845" y="3067466"/>
            <a:ext cx="6956" cy="1298974"/>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6" name="Line 827"/>
          <p:cNvSpPr>
            <a:spLocks noChangeShapeType="1"/>
          </p:cNvSpPr>
          <p:nvPr/>
        </p:nvSpPr>
        <p:spPr bwMode="auto">
          <a:xfrm>
            <a:off x="4941541" y="3056015"/>
            <a:ext cx="1173541" cy="2863"/>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7" name="Rectangle 110"/>
          <p:cNvSpPr>
            <a:spLocks noChangeArrowheads="1"/>
          </p:cNvSpPr>
          <p:nvPr/>
        </p:nvSpPr>
        <p:spPr bwMode="auto">
          <a:xfrm>
            <a:off x="3563679" y="2214347"/>
            <a:ext cx="5249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chemeClr val="tx1"/>
                </a:solidFill>
              </a:rPr>
              <a:t>CO</a:t>
            </a:r>
            <a:r>
              <a:rPr lang="de-CH" altLang="de-DE" sz="1400" baseline="-25000" dirty="0">
                <a:solidFill>
                  <a:schemeClr val="tx1"/>
                </a:solidFill>
              </a:rPr>
              <a:t>2</a:t>
            </a:r>
            <a:endParaRPr lang="de-DE" altLang="de-DE" sz="1400" baseline="-25000" dirty="0">
              <a:solidFill>
                <a:schemeClr val="tx1"/>
              </a:solidFill>
            </a:endParaRPr>
          </a:p>
        </p:txBody>
      </p:sp>
      <p:sp>
        <p:nvSpPr>
          <p:cNvPr id="288" name="Rectangle 110"/>
          <p:cNvSpPr>
            <a:spLocks noChangeArrowheads="1"/>
          </p:cNvSpPr>
          <p:nvPr/>
        </p:nvSpPr>
        <p:spPr bwMode="auto">
          <a:xfrm>
            <a:off x="3783107" y="1235281"/>
            <a:ext cx="5249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chemeClr val="tx1"/>
                </a:solidFill>
              </a:rPr>
              <a:t>O</a:t>
            </a:r>
            <a:r>
              <a:rPr lang="de-CH" altLang="de-DE" sz="1400" baseline="-25000" dirty="0" smtClean="0">
                <a:solidFill>
                  <a:schemeClr val="tx1"/>
                </a:solidFill>
              </a:rPr>
              <a:t>2</a:t>
            </a:r>
            <a:endParaRPr lang="de-DE" altLang="de-DE" sz="1400" baseline="-25000" dirty="0">
              <a:solidFill>
                <a:schemeClr val="tx1"/>
              </a:solidFill>
            </a:endParaRPr>
          </a:p>
        </p:txBody>
      </p:sp>
      <p:sp>
        <p:nvSpPr>
          <p:cNvPr id="289" name="Line 242"/>
          <p:cNvSpPr>
            <a:spLocks noChangeShapeType="1"/>
          </p:cNvSpPr>
          <p:nvPr/>
        </p:nvSpPr>
        <p:spPr bwMode="auto">
          <a:xfrm>
            <a:off x="4646570" y="1637513"/>
            <a:ext cx="0" cy="2586554"/>
          </a:xfrm>
          <a:prstGeom prst="line">
            <a:avLst/>
          </a:prstGeom>
          <a:noFill/>
          <a:ln w="19050">
            <a:solidFill>
              <a:srgbClr val="7030A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0" name="Oval 107"/>
          <p:cNvSpPr>
            <a:spLocks noChangeArrowheads="1"/>
          </p:cNvSpPr>
          <p:nvPr/>
        </p:nvSpPr>
        <p:spPr bwMode="auto">
          <a:xfrm>
            <a:off x="4303569" y="1194053"/>
            <a:ext cx="686004" cy="39023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7030A0"/>
                </a:solidFill>
              </a:rPr>
              <a:t>N</a:t>
            </a:r>
            <a:r>
              <a:rPr lang="de-CH" altLang="de-DE" sz="1400" baseline="-25000" dirty="0" smtClean="0">
                <a:solidFill>
                  <a:srgbClr val="7030A0"/>
                </a:solidFill>
              </a:rPr>
              <a:t>2</a:t>
            </a:r>
            <a:endParaRPr lang="de-DE" altLang="de-DE" sz="1400" dirty="0">
              <a:solidFill>
                <a:srgbClr val="7030A0"/>
              </a:solidFill>
            </a:endParaRPr>
          </a:p>
        </p:txBody>
      </p:sp>
      <p:sp>
        <p:nvSpPr>
          <p:cNvPr id="291" name="Line 68"/>
          <p:cNvSpPr>
            <a:spLocks noChangeShapeType="1"/>
          </p:cNvSpPr>
          <p:nvPr/>
        </p:nvSpPr>
        <p:spPr bwMode="auto">
          <a:xfrm>
            <a:off x="4646570" y="4537113"/>
            <a:ext cx="0" cy="960841"/>
          </a:xfrm>
          <a:prstGeom prst="line">
            <a:avLst/>
          </a:prstGeom>
          <a:noFill/>
          <a:ln w="19050">
            <a:solidFill>
              <a:srgbClr val="7030A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2" name="Line 49"/>
          <p:cNvSpPr>
            <a:spLocks noChangeShapeType="1"/>
          </p:cNvSpPr>
          <p:nvPr/>
        </p:nvSpPr>
        <p:spPr bwMode="auto">
          <a:xfrm flipH="1">
            <a:off x="4025906" y="1522277"/>
            <a:ext cx="0" cy="779034"/>
          </a:xfrm>
          <a:prstGeom prst="line">
            <a:avLst/>
          </a:prstGeom>
          <a:noFill/>
          <a:ln w="19050">
            <a:solidFill>
              <a:schemeClr val="tx1"/>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3" name="Oval 847"/>
          <p:cNvSpPr>
            <a:spLocks noChangeAspect="1" noChangeArrowheads="1"/>
          </p:cNvSpPr>
          <p:nvPr/>
        </p:nvSpPr>
        <p:spPr bwMode="auto">
          <a:xfrm>
            <a:off x="4627595" y="4452336"/>
            <a:ext cx="37952" cy="52366"/>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94" name="Oval 847"/>
          <p:cNvSpPr>
            <a:spLocks noChangeAspect="1" noChangeArrowheads="1"/>
          </p:cNvSpPr>
          <p:nvPr/>
        </p:nvSpPr>
        <p:spPr bwMode="auto">
          <a:xfrm>
            <a:off x="4627595" y="4220393"/>
            <a:ext cx="37952" cy="52366"/>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95" name="Rectangle 65"/>
          <p:cNvSpPr>
            <a:spLocks noChangeArrowheads="1"/>
          </p:cNvSpPr>
          <p:nvPr/>
        </p:nvSpPr>
        <p:spPr bwMode="auto">
          <a:xfrm>
            <a:off x="1581049" y="4000490"/>
            <a:ext cx="65306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36990F"/>
                </a:solidFill>
                <a:cs typeface="Arial" charset="0"/>
              </a:rPr>
              <a:t>Rotte</a:t>
            </a:r>
          </a:p>
        </p:txBody>
      </p:sp>
      <p:sp>
        <p:nvSpPr>
          <p:cNvPr id="296" name="Textfeld 295"/>
          <p:cNvSpPr txBox="1"/>
          <p:nvPr/>
        </p:nvSpPr>
        <p:spPr>
          <a:xfrm>
            <a:off x="514351" y="4000614"/>
            <a:ext cx="1103181" cy="307777"/>
          </a:xfrm>
          <a:prstGeom prst="rect">
            <a:avLst/>
          </a:prstGeom>
          <a:noFill/>
        </p:spPr>
        <p:txBody>
          <a:bodyPr wrap="square" rtlCol="0">
            <a:spAutoFit/>
          </a:bodyPr>
          <a:lstStyle/>
          <a:p>
            <a:r>
              <a:rPr lang="de-DE" sz="1400" dirty="0" smtClean="0">
                <a:solidFill>
                  <a:srgbClr val="36990F"/>
                </a:solidFill>
              </a:rPr>
              <a:t>20% </a:t>
            </a:r>
            <a:r>
              <a:rPr lang="de-DE" sz="1400" dirty="0" err="1" smtClean="0">
                <a:solidFill>
                  <a:srgbClr val="36990F"/>
                </a:solidFill>
              </a:rPr>
              <a:t>Cneu</a:t>
            </a:r>
            <a:endParaRPr lang="de-DE" sz="1400" dirty="0">
              <a:solidFill>
                <a:srgbClr val="36990F"/>
              </a:solidFill>
            </a:endParaRPr>
          </a:p>
        </p:txBody>
      </p:sp>
      <p:sp>
        <p:nvSpPr>
          <p:cNvPr id="297" name="Textfeld 296"/>
          <p:cNvSpPr txBox="1"/>
          <p:nvPr/>
        </p:nvSpPr>
        <p:spPr>
          <a:xfrm>
            <a:off x="7437949" y="4487950"/>
            <a:ext cx="1346120" cy="307777"/>
          </a:xfrm>
          <a:prstGeom prst="rect">
            <a:avLst/>
          </a:prstGeom>
          <a:noFill/>
        </p:spPr>
        <p:txBody>
          <a:bodyPr wrap="square" rtlCol="0">
            <a:spAutoFit/>
          </a:bodyPr>
          <a:lstStyle/>
          <a:p>
            <a:r>
              <a:rPr lang="de-DE" sz="1400" dirty="0" smtClean="0">
                <a:solidFill>
                  <a:srgbClr val="7030A0"/>
                </a:solidFill>
              </a:rPr>
              <a:t>70% </a:t>
            </a:r>
            <a:r>
              <a:rPr lang="de-DE" sz="1400" dirty="0" err="1" smtClean="0">
                <a:solidFill>
                  <a:srgbClr val="7030A0"/>
                </a:solidFill>
              </a:rPr>
              <a:t>Cneu</a:t>
            </a:r>
            <a:endParaRPr lang="de-DE" sz="1400" dirty="0">
              <a:solidFill>
                <a:srgbClr val="7030A0"/>
              </a:solidFill>
            </a:endParaRPr>
          </a:p>
        </p:txBody>
      </p:sp>
      <p:sp>
        <p:nvSpPr>
          <p:cNvPr id="298" name="Textfeld 297"/>
          <p:cNvSpPr txBox="1"/>
          <p:nvPr/>
        </p:nvSpPr>
        <p:spPr>
          <a:xfrm>
            <a:off x="6242349" y="2921863"/>
            <a:ext cx="1580308" cy="307777"/>
          </a:xfrm>
          <a:prstGeom prst="rect">
            <a:avLst/>
          </a:prstGeom>
          <a:noFill/>
        </p:spPr>
        <p:txBody>
          <a:bodyPr wrap="square" rtlCol="0">
            <a:spAutoFit/>
          </a:bodyPr>
          <a:lstStyle/>
          <a:p>
            <a:r>
              <a:rPr lang="de-DE" sz="1400" dirty="0" smtClean="0">
                <a:solidFill>
                  <a:srgbClr val="7030A0"/>
                </a:solidFill>
              </a:rPr>
              <a:t>10% </a:t>
            </a:r>
            <a:r>
              <a:rPr lang="de-DE" sz="1400" dirty="0" err="1" smtClean="0">
                <a:solidFill>
                  <a:srgbClr val="7030A0"/>
                </a:solidFill>
              </a:rPr>
              <a:t>Cneu</a:t>
            </a:r>
            <a:r>
              <a:rPr lang="de-DE" sz="1400" dirty="0" smtClean="0">
                <a:solidFill>
                  <a:srgbClr val="7030A0"/>
                </a:solidFill>
              </a:rPr>
              <a:t>   3t/ha</a:t>
            </a:r>
            <a:endParaRPr lang="de-DE" sz="1400" dirty="0">
              <a:solidFill>
                <a:srgbClr val="7030A0"/>
              </a:solidFill>
            </a:endParaRPr>
          </a:p>
        </p:txBody>
      </p:sp>
      <p:sp>
        <p:nvSpPr>
          <p:cNvPr id="299" name="Rectangle 823"/>
          <p:cNvSpPr>
            <a:spLocks noChangeArrowheads="1"/>
          </p:cNvSpPr>
          <p:nvPr/>
        </p:nvSpPr>
        <p:spPr bwMode="auto">
          <a:xfrm>
            <a:off x="1801330" y="4880472"/>
            <a:ext cx="95231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Bodentiere</a:t>
            </a:r>
            <a:endParaRPr lang="de-CH" altLang="de-DE" sz="1300" b="1" dirty="0">
              <a:solidFill>
                <a:srgbClr val="36990F"/>
              </a:solidFill>
              <a:latin typeface="+mn-lt"/>
            </a:endParaRPr>
          </a:p>
        </p:txBody>
      </p:sp>
      <p:sp>
        <p:nvSpPr>
          <p:cNvPr id="300" name="Textfeld 299"/>
          <p:cNvSpPr txBox="1"/>
          <p:nvPr/>
        </p:nvSpPr>
        <p:spPr>
          <a:xfrm>
            <a:off x="2870200" y="1531082"/>
            <a:ext cx="1304537" cy="307777"/>
          </a:xfrm>
          <a:prstGeom prst="rect">
            <a:avLst/>
          </a:prstGeom>
          <a:noFill/>
        </p:spPr>
        <p:txBody>
          <a:bodyPr wrap="square" rtlCol="0">
            <a:spAutoFit/>
          </a:bodyPr>
          <a:lstStyle/>
          <a:p>
            <a:r>
              <a:rPr lang="de-DE" sz="1400" dirty="0" smtClean="0"/>
              <a:t>100% </a:t>
            </a:r>
            <a:r>
              <a:rPr lang="de-DE" sz="1400" dirty="0" err="1" smtClean="0"/>
              <a:t>Cneu</a:t>
            </a:r>
            <a:endParaRPr lang="de-DE" sz="1400" dirty="0"/>
          </a:p>
        </p:txBody>
      </p:sp>
      <p:sp>
        <p:nvSpPr>
          <p:cNvPr id="301" name="Textfeld 300"/>
          <p:cNvSpPr txBox="1"/>
          <p:nvPr/>
        </p:nvSpPr>
        <p:spPr>
          <a:xfrm>
            <a:off x="5433486" y="1097746"/>
            <a:ext cx="2852899" cy="1074413"/>
          </a:xfrm>
          <a:prstGeom prst="rect">
            <a:avLst/>
          </a:prstGeom>
          <a:noFill/>
        </p:spPr>
        <p:txBody>
          <a:bodyPr wrap="square" rtlCol="0">
            <a:spAutoFit/>
          </a:bodyPr>
          <a:lstStyle/>
          <a:p>
            <a:r>
              <a:rPr lang="de-DE" sz="1600" b="1" dirty="0" smtClean="0"/>
              <a:t>Was geht rein?	Wieviel?</a:t>
            </a:r>
          </a:p>
          <a:p>
            <a:r>
              <a:rPr lang="de-DE" sz="1600" b="1" dirty="0" smtClean="0"/>
              <a:t>Was geht raus?</a:t>
            </a:r>
            <a:r>
              <a:rPr lang="de-DE" sz="1600" b="1" dirty="0"/>
              <a:t> 	Wieviel</a:t>
            </a:r>
            <a:r>
              <a:rPr lang="de-DE" sz="1600" b="1" dirty="0" smtClean="0"/>
              <a:t>?</a:t>
            </a:r>
          </a:p>
          <a:p>
            <a:r>
              <a:rPr lang="de-DE" sz="1600" dirty="0"/>
              <a:t>Was ist drin</a:t>
            </a:r>
            <a:r>
              <a:rPr lang="de-DE" sz="1600" dirty="0" smtClean="0"/>
              <a:t>?</a:t>
            </a:r>
            <a:r>
              <a:rPr lang="de-DE" sz="1600" dirty="0"/>
              <a:t> 	Wieviel</a:t>
            </a:r>
            <a:r>
              <a:rPr lang="de-DE" sz="1600" dirty="0" smtClean="0"/>
              <a:t>?</a:t>
            </a:r>
            <a:endParaRPr lang="de-DE" sz="1600" dirty="0"/>
          </a:p>
          <a:p>
            <a:r>
              <a:rPr lang="de-DE" sz="1600" dirty="0" smtClean="0"/>
              <a:t>Was ändert sich?</a:t>
            </a:r>
            <a:r>
              <a:rPr lang="de-DE" sz="1600" dirty="0"/>
              <a:t> 	Wieviel</a:t>
            </a:r>
            <a:r>
              <a:rPr lang="de-DE" sz="1600" dirty="0" smtClean="0"/>
              <a:t>?</a:t>
            </a:r>
            <a:endParaRPr lang="de-DE" sz="1600" dirty="0"/>
          </a:p>
        </p:txBody>
      </p:sp>
      <p:sp>
        <p:nvSpPr>
          <p:cNvPr id="302" name="Arc 829"/>
          <p:cNvSpPr>
            <a:spLocks/>
          </p:cNvSpPr>
          <p:nvPr/>
        </p:nvSpPr>
        <p:spPr bwMode="auto">
          <a:xfrm rot="1587153" flipV="1">
            <a:off x="3233984" y="4413846"/>
            <a:ext cx="805372" cy="677044"/>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303" name="Group 834"/>
          <p:cNvGrpSpPr>
            <a:grpSpLocks/>
          </p:cNvGrpSpPr>
          <p:nvPr/>
        </p:nvGrpSpPr>
        <p:grpSpPr bwMode="auto">
          <a:xfrm rot="2224076">
            <a:off x="2803202" y="4719058"/>
            <a:ext cx="528521" cy="421695"/>
            <a:chOff x="1760" y="1087"/>
            <a:chExt cx="278" cy="225"/>
          </a:xfrm>
        </p:grpSpPr>
        <p:sp>
          <p:nvSpPr>
            <p:cNvPr id="304" name="Oval 835"/>
            <p:cNvSpPr>
              <a:spLocks noChangeArrowheads="1"/>
            </p:cNvSpPr>
            <p:nvPr/>
          </p:nvSpPr>
          <p:spPr bwMode="auto">
            <a:xfrm rot="1754178">
              <a:off x="1868" y="1189"/>
              <a:ext cx="125" cy="76"/>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305" name="Oval 836"/>
            <p:cNvSpPr>
              <a:spLocks noChangeArrowheads="1"/>
            </p:cNvSpPr>
            <p:nvPr/>
          </p:nvSpPr>
          <p:spPr bwMode="auto">
            <a:xfrm rot="1754178">
              <a:off x="1832" y="1155"/>
              <a:ext cx="46" cy="54"/>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306" name="Line 837"/>
            <p:cNvSpPr>
              <a:spLocks noChangeShapeType="1"/>
            </p:cNvSpPr>
            <p:nvPr/>
          </p:nvSpPr>
          <p:spPr bwMode="auto">
            <a:xfrm>
              <a:off x="1947" y="1269"/>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07" name="Line 838"/>
            <p:cNvSpPr>
              <a:spLocks noChangeShapeType="1"/>
            </p:cNvSpPr>
            <p:nvPr/>
          </p:nvSpPr>
          <p:spPr bwMode="auto">
            <a:xfrm>
              <a:off x="1918" y="1142"/>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08" name="Line 839"/>
            <p:cNvSpPr>
              <a:spLocks noChangeShapeType="1"/>
            </p:cNvSpPr>
            <p:nvPr/>
          </p:nvSpPr>
          <p:spPr bwMode="auto">
            <a:xfrm flipH="1">
              <a:off x="1952" y="11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09" name="Line 840"/>
            <p:cNvSpPr>
              <a:spLocks noChangeShapeType="1"/>
            </p:cNvSpPr>
            <p:nvPr/>
          </p:nvSpPr>
          <p:spPr bwMode="auto">
            <a:xfrm flipH="1">
              <a:off x="1875" y="12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0" name="Line 841"/>
            <p:cNvSpPr>
              <a:spLocks noChangeShapeType="1"/>
            </p:cNvSpPr>
            <p:nvPr/>
          </p:nvSpPr>
          <p:spPr bwMode="auto">
            <a:xfrm flipH="1">
              <a:off x="1983" y="1210"/>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1" name="Line 842"/>
            <p:cNvSpPr>
              <a:spLocks noChangeShapeType="1"/>
            </p:cNvSpPr>
            <p:nvPr/>
          </p:nvSpPr>
          <p:spPr bwMode="auto">
            <a:xfrm flipH="1">
              <a:off x="1827" y="1234"/>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2"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13"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314" name="Textfeld 313"/>
          <p:cNvSpPr txBox="1"/>
          <p:nvPr/>
        </p:nvSpPr>
        <p:spPr>
          <a:xfrm>
            <a:off x="6242349" y="3121888"/>
            <a:ext cx="1580308" cy="307777"/>
          </a:xfrm>
          <a:prstGeom prst="rect">
            <a:avLst/>
          </a:prstGeom>
          <a:noFill/>
        </p:spPr>
        <p:txBody>
          <a:bodyPr wrap="square" rtlCol="0">
            <a:spAutoFit/>
          </a:bodyPr>
          <a:lstStyle/>
          <a:p>
            <a:r>
              <a:rPr lang="de-DE" sz="1400" dirty="0" smtClean="0">
                <a:solidFill>
                  <a:srgbClr val="36990F"/>
                </a:solidFill>
              </a:rPr>
              <a:t>10% </a:t>
            </a:r>
            <a:r>
              <a:rPr lang="de-DE" sz="1400" dirty="0" err="1" smtClean="0">
                <a:solidFill>
                  <a:srgbClr val="36990F"/>
                </a:solidFill>
              </a:rPr>
              <a:t>Cneu</a:t>
            </a:r>
            <a:r>
              <a:rPr lang="de-DE" sz="1400" dirty="0" smtClean="0">
                <a:solidFill>
                  <a:srgbClr val="36990F"/>
                </a:solidFill>
              </a:rPr>
              <a:t>   3t/ha</a:t>
            </a:r>
            <a:endParaRPr lang="de-DE" sz="1400" dirty="0">
              <a:solidFill>
                <a:srgbClr val="36990F"/>
              </a:solidFill>
            </a:endParaRPr>
          </a:p>
        </p:txBody>
      </p:sp>
      <p:sp>
        <p:nvSpPr>
          <p:cNvPr id="315" name="Textfeld 314"/>
          <p:cNvSpPr txBox="1"/>
          <p:nvPr/>
        </p:nvSpPr>
        <p:spPr>
          <a:xfrm>
            <a:off x="6242349" y="2712313"/>
            <a:ext cx="1580308" cy="307777"/>
          </a:xfrm>
          <a:prstGeom prst="rect">
            <a:avLst/>
          </a:prstGeom>
          <a:noFill/>
        </p:spPr>
        <p:txBody>
          <a:bodyPr wrap="square" rtlCol="0">
            <a:spAutoFit/>
          </a:bodyPr>
          <a:lstStyle/>
          <a:p>
            <a:r>
              <a:rPr lang="de-DE" sz="1400" dirty="0" smtClean="0"/>
              <a:t>10% </a:t>
            </a:r>
            <a:r>
              <a:rPr lang="de-DE" sz="1400" dirty="0" err="1" smtClean="0"/>
              <a:t>Cneu</a:t>
            </a:r>
            <a:r>
              <a:rPr lang="de-DE" sz="1400" dirty="0" smtClean="0"/>
              <a:t>   3t/ha</a:t>
            </a:r>
            <a:endParaRPr lang="de-DE" sz="1400" dirty="0"/>
          </a:p>
        </p:txBody>
      </p:sp>
    </p:spTree>
    <p:extLst>
      <p:ext uri="{BB962C8B-B14F-4D97-AF65-F5344CB8AC3E}">
        <p14:creationId xmlns:p14="http://schemas.microsoft.com/office/powerpoint/2010/main" val="1642068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93" grpId="0"/>
      <p:bldP spid="199" grpId="0"/>
      <p:bldP spid="1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80" name="Line 824"/>
          <p:cNvSpPr>
            <a:spLocks noChangeShapeType="1"/>
          </p:cNvSpPr>
          <p:nvPr/>
        </p:nvSpPr>
        <p:spPr bwMode="auto">
          <a:xfrm>
            <a:off x="2226784" y="1426847"/>
            <a:ext cx="1443916" cy="111075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1936275" y="1644417"/>
            <a:ext cx="1481307" cy="1165146"/>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4940104" y="2738564"/>
            <a:ext cx="1172102" cy="286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4941541" y="3106766"/>
            <a:ext cx="1173541" cy="2863"/>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2921013" y="3383571"/>
            <a:ext cx="1082937" cy="827340"/>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358512" y="2078618"/>
            <a:ext cx="3398243" cy="3311259"/>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234109" y="4026418"/>
            <a:ext cx="37128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460901" y="4131478"/>
            <a:ext cx="342976" cy="327985"/>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rgbClr val="36990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 name="Gruppieren 4"/>
          <p:cNvGrpSpPr/>
          <p:nvPr/>
        </p:nvGrpSpPr>
        <p:grpSpPr>
          <a:xfrm rot="2141673">
            <a:off x="3805174" y="4721013"/>
            <a:ext cx="541251" cy="688345"/>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130782" y="2583671"/>
            <a:ext cx="441371" cy="2099458"/>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616316" y="3029425"/>
            <a:ext cx="469485" cy="1581333"/>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 name="Gruppieren 2"/>
          <p:cNvGrpSpPr/>
          <p:nvPr/>
        </p:nvGrpSpPr>
        <p:grpSpPr>
          <a:xfrm>
            <a:off x="3701418" y="4088327"/>
            <a:ext cx="763256" cy="420392"/>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4898268" y="4099863"/>
            <a:ext cx="585336" cy="915873"/>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4693165" y="4383108"/>
            <a:ext cx="314619" cy="505639"/>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504787" y="3950875"/>
            <a:ext cx="1057635" cy="693139"/>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709017" y="3982544"/>
            <a:ext cx="1057635" cy="693139"/>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611884" y="4239257"/>
            <a:ext cx="446821" cy="621713"/>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410707" y="4227918"/>
            <a:ext cx="1455650" cy="64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7" name="Rectangle 823"/>
          <p:cNvSpPr>
            <a:spLocks noChangeArrowheads="1"/>
          </p:cNvSpPr>
          <p:nvPr/>
        </p:nvSpPr>
        <p:spPr bwMode="auto">
          <a:xfrm>
            <a:off x="5530949" y="4584888"/>
            <a:ext cx="286732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7030A0"/>
                </a:solidFill>
                <a:latin typeface="+mn-lt"/>
              </a:rPr>
              <a:t>Liquid Carbon </a:t>
            </a:r>
            <a:r>
              <a:rPr lang="de-CH" altLang="de-DE" sz="1300" b="1" dirty="0" err="1" smtClean="0">
                <a:solidFill>
                  <a:srgbClr val="7030A0"/>
                </a:solidFill>
                <a:latin typeface="+mn-lt"/>
              </a:rPr>
              <a:t>Pathway</a:t>
            </a:r>
            <a:r>
              <a:rPr lang="de-CH" altLang="de-DE" sz="1300" b="1" dirty="0" smtClean="0">
                <a:solidFill>
                  <a:srgbClr val="7030A0"/>
                </a:solidFill>
                <a:latin typeface="+mn-lt"/>
              </a:rPr>
              <a:t/>
            </a:r>
            <a:br>
              <a:rPr lang="de-CH" altLang="de-DE" sz="1300" b="1" dirty="0" smtClean="0">
                <a:solidFill>
                  <a:srgbClr val="7030A0"/>
                </a:solidFill>
                <a:latin typeface="+mn-lt"/>
              </a:rPr>
            </a:br>
            <a:r>
              <a:rPr lang="de-CH" altLang="de-DE" sz="1400" dirty="0">
                <a:solidFill>
                  <a:srgbClr val="7030A0"/>
                </a:solidFill>
                <a:latin typeface="+mn-lt"/>
              </a:rPr>
              <a:t>Ernährung des </a:t>
            </a:r>
            <a:r>
              <a:rPr lang="de-CH" altLang="de-DE" sz="1400" dirty="0" smtClean="0">
                <a:solidFill>
                  <a:srgbClr val="7030A0"/>
                </a:solidFill>
                <a:latin typeface="+mn-lt"/>
              </a:rPr>
              <a:t>Bodenlebens</a:t>
            </a:r>
            <a:endParaRPr lang="de-CH" altLang="de-DE" sz="1400" dirty="0">
              <a:solidFill>
                <a:srgbClr val="7030A0"/>
              </a:solidFill>
              <a:latin typeface="+mn-lt"/>
            </a:endParaRPr>
          </a:p>
        </p:txBody>
      </p:sp>
      <p:sp>
        <p:nvSpPr>
          <p:cNvPr id="148" name="Rectangle 823">
            <a:hlinkClick r:id="rId3" action="ppaction://hlinkpres?slideindex=30&amp;slidetitle=Mykorrhiza" tooltip="Fotos Freie Betriebe H.J.Koch, Glüsingen, 2002"/>
          </p:cNvPr>
          <p:cNvSpPr>
            <a:spLocks noChangeArrowheads="1"/>
          </p:cNvSpPr>
          <p:nvPr/>
        </p:nvSpPr>
        <p:spPr bwMode="auto">
          <a:xfrm>
            <a:off x="5714544" y="4068459"/>
            <a:ext cx="105561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latin typeface="+mn-lt"/>
              </a:rPr>
              <a:t>Mykorrhiza </a:t>
            </a:r>
            <a:endParaRPr lang="de-DE" altLang="de-DE" sz="1300" dirty="0">
              <a:solidFill>
                <a:srgbClr val="7030A0"/>
              </a:solidFill>
              <a:latin typeface="+mn-lt"/>
            </a:endParaRPr>
          </a:p>
        </p:txBody>
      </p:sp>
      <p:sp>
        <p:nvSpPr>
          <p:cNvPr id="150" name="Rectangle 823"/>
          <p:cNvSpPr>
            <a:spLocks noChangeArrowheads="1"/>
          </p:cNvSpPr>
          <p:nvPr/>
        </p:nvSpPr>
        <p:spPr bwMode="auto">
          <a:xfrm>
            <a:off x="3467842" y="5390209"/>
            <a:ext cx="141057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Mikroorganismen</a:t>
            </a:r>
            <a:endParaRPr lang="de-CH" altLang="de-DE" sz="1300" b="1" dirty="0">
              <a:solidFill>
                <a:srgbClr val="36990F"/>
              </a:solidFill>
              <a:latin typeface="+mn-lt"/>
            </a:endParaRPr>
          </a:p>
        </p:txBody>
      </p:sp>
      <p:sp>
        <p:nvSpPr>
          <p:cNvPr id="135" name="Line 825"/>
          <p:cNvSpPr>
            <a:spLocks noChangeShapeType="1"/>
          </p:cNvSpPr>
          <p:nvPr/>
        </p:nvSpPr>
        <p:spPr bwMode="auto">
          <a:xfrm>
            <a:off x="2065710" y="1515593"/>
            <a:ext cx="1481307" cy="1165146"/>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1158114" y="733424"/>
            <a:ext cx="1170777" cy="1175797"/>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078845" y="2934116"/>
            <a:ext cx="6956" cy="1298974"/>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4941541" y="2922665"/>
            <a:ext cx="1173541" cy="2863"/>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6" name="Rectangle 110"/>
          <p:cNvSpPr>
            <a:spLocks noChangeArrowheads="1"/>
          </p:cNvSpPr>
          <p:nvPr/>
        </p:nvSpPr>
        <p:spPr bwMode="auto">
          <a:xfrm>
            <a:off x="3563679" y="2080997"/>
            <a:ext cx="5249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a:solidFill>
                  <a:schemeClr val="tx1"/>
                </a:solidFill>
              </a:rPr>
              <a:t>CO</a:t>
            </a:r>
            <a:r>
              <a:rPr lang="de-CH" altLang="de-DE" sz="1400" baseline="-25000" dirty="0">
                <a:solidFill>
                  <a:schemeClr val="tx1"/>
                </a:solidFill>
              </a:rPr>
              <a:t>2</a:t>
            </a:r>
            <a:endParaRPr lang="de-DE" altLang="de-DE" sz="1400" baseline="-25000" dirty="0">
              <a:solidFill>
                <a:schemeClr val="tx1"/>
              </a:solidFill>
            </a:endParaRPr>
          </a:p>
        </p:txBody>
      </p:sp>
      <p:sp>
        <p:nvSpPr>
          <p:cNvPr id="145" name="Rectangle 110"/>
          <p:cNvSpPr>
            <a:spLocks noChangeArrowheads="1"/>
          </p:cNvSpPr>
          <p:nvPr/>
        </p:nvSpPr>
        <p:spPr bwMode="auto">
          <a:xfrm>
            <a:off x="3783107" y="1101931"/>
            <a:ext cx="5249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chemeClr val="tx1"/>
                </a:solidFill>
              </a:rPr>
              <a:t>O</a:t>
            </a:r>
            <a:r>
              <a:rPr lang="de-CH" altLang="de-DE" sz="1400" baseline="-25000" dirty="0" smtClean="0">
                <a:solidFill>
                  <a:schemeClr val="tx1"/>
                </a:solidFill>
              </a:rPr>
              <a:t>2</a:t>
            </a:r>
            <a:endParaRPr lang="de-DE" altLang="de-DE" sz="1400" baseline="-25000" dirty="0">
              <a:solidFill>
                <a:schemeClr val="tx1"/>
              </a:solidFill>
            </a:endParaRPr>
          </a:p>
        </p:txBody>
      </p:sp>
      <p:sp>
        <p:nvSpPr>
          <p:cNvPr id="146" name="Line 242"/>
          <p:cNvSpPr>
            <a:spLocks noChangeShapeType="1"/>
          </p:cNvSpPr>
          <p:nvPr/>
        </p:nvSpPr>
        <p:spPr bwMode="auto">
          <a:xfrm>
            <a:off x="4646570" y="1504163"/>
            <a:ext cx="0" cy="2586554"/>
          </a:xfrm>
          <a:prstGeom prst="line">
            <a:avLst/>
          </a:prstGeom>
          <a:noFill/>
          <a:ln w="19050">
            <a:solidFill>
              <a:srgbClr val="7030A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2" name="Oval 107"/>
          <p:cNvSpPr>
            <a:spLocks noChangeArrowheads="1"/>
          </p:cNvSpPr>
          <p:nvPr/>
        </p:nvSpPr>
        <p:spPr bwMode="auto">
          <a:xfrm>
            <a:off x="4303569" y="1060703"/>
            <a:ext cx="686004" cy="39023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r>
              <a:rPr lang="de-CH" altLang="de-DE" sz="1400" dirty="0" smtClean="0">
                <a:solidFill>
                  <a:srgbClr val="7030A0"/>
                </a:solidFill>
              </a:rPr>
              <a:t>N</a:t>
            </a:r>
            <a:r>
              <a:rPr lang="de-CH" altLang="de-DE" sz="1400" baseline="-25000" dirty="0" smtClean="0">
                <a:solidFill>
                  <a:srgbClr val="7030A0"/>
                </a:solidFill>
              </a:rPr>
              <a:t>2</a:t>
            </a:r>
            <a:endParaRPr lang="de-DE" altLang="de-DE" sz="1400" dirty="0">
              <a:solidFill>
                <a:srgbClr val="7030A0"/>
              </a:solidFill>
            </a:endParaRPr>
          </a:p>
        </p:txBody>
      </p:sp>
      <p:sp>
        <p:nvSpPr>
          <p:cNvPr id="154" name="Line 68"/>
          <p:cNvSpPr>
            <a:spLocks noChangeShapeType="1"/>
          </p:cNvSpPr>
          <p:nvPr/>
        </p:nvSpPr>
        <p:spPr bwMode="auto">
          <a:xfrm>
            <a:off x="4646570" y="4403763"/>
            <a:ext cx="0" cy="960841"/>
          </a:xfrm>
          <a:prstGeom prst="line">
            <a:avLst/>
          </a:prstGeom>
          <a:noFill/>
          <a:ln w="19050">
            <a:solidFill>
              <a:srgbClr val="7030A0"/>
            </a:solidFill>
            <a:prstDash val="sysDash"/>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5" name="Line 49"/>
          <p:cNvSpPr>
            <a:spLocks noChangeShapeType="1"/>
          </p:cNvSpPr>
          <p:nvPr/>
        </p:nvSpPr>
        <p:spPr bwMode="auto">
          <a:xfrm flipH="1">
            <a:off x="4025906" y="1388927"/>
            <a:ext cx="0" cy="779034"/>
          </a:xfrm>
          <a:prstGeom prst="line">
            <a:avLst/>
          </a:prstGeom>
          <a:noFill/>
          <a:ln w="19050">
            <a:solidFill>
              <a:schemeClr val="tx1"/>
            </a:solidFill>
            <a:prstDash val="sysDash"/>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6" name="Oval 847"/>
          <p:cNvSpPr>
            <a:spLocks noChangeAspect="1" noChangeArrowheads="1"/>
          </p:cNvSpPr>
          <p:nvPr/>
        </p:nvSpPr>
        <p:spPr bwMode="auto">
          <a:xfrm>
            <a:off x="4627595" y="4318986"/>
            <a:ext cx="37952" cy="52366"/>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57" name="Oval 847"/>
          <p:cNvSpPr>
            <a:spLocks noChangeAspect="1" noChangeArrowheads="1"/>
          </p:cNvSpPr>
          <p:nvPr/>
        </p:nvSpPr>
        <p:spPr bwMode="auto">
          <a:xfrm>
            <a:off x="4627595" y="4087043"/>
            <a:ext cx="37952" cy="52366"/>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68" name="Rectangle 65"/>
          <p:cNvSpPr>
            <a:spLocks noChangeArrowheads="1"/>
          </p:cNvSpPr>
          <p:nvPr/>
        </p:nvSpPr>
        <p:spPr bwMode="auto">
          <a:xfrm>
            <a:off x="1581049" y="3867140"/>
            <a:ext cx="65306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36990F"/>
                </a:solidFill>
                <a:cs typeface="Arial" charset="0"/>
              </a:rPr>
              <a:t>Rotte</a:t>
            </a:r>
          </a:p>
        </p:txBody>
      </p:sp>
      <p:sp>
        <p:nvSpPr>
          <p:cNvPr id="6" name="Textfeld 5"/>
          <p:cNvSpPr txBox="1"/>
          <p:nvPr/>
        </p:nvSpPr>
        <p:spPr>
          <a:xfrm>
            <a:off x="514351" y="3867264"/>
            <a:ext cx="1103181" cy="307777"/>
          </a:xfrm>
          <a:prstGeom prst="rect">
            <a:avLst/>
          </a:prstGeom>
          <a:noFill/>
        </p:spPr>
        <p:txBody>
          <a:bodyPr wrap="square" rtlCol="0">
            <a:spAutoFit/>
          </a:bodyPr>
          <a:lstStyle/>
          <a:p>
            <a:r>
              <a:rPr lang="de-DE" sz="1400" dirty="0" smtClean="0">
                <a:solidFill>
                  <a:srgbClr val="36990F"/>
                </a:solidFill>
              </a:rPr>
              <a:t>20% </a:t>
            </a:r>
            <a:r>
              <a:rPr lang="de-DE" sz="1400" dirty="0" err="1" smtClean="0">
                <a:solidFill>
                  <a:srgbClr val="36990F"/>
                </a:solidFill>
              </a:rPr>
              <a:t>Cneu</a:t>
            </a:r>
            <a:endParaRPr lang="de-DE" sz="1400" dirty="0">
              <a:solidFill>
                <a:srgbClr val="36990F"/>
              </a:solidFill>
            </a:endParaRPr>
          </a:p>
        </p:txBody>
      </p:sp>
      <p:sp>
        <p:nvSpPr>
          <p:cNvPr id="151" name="Textfeld 150"/>
          <p:cNvSpPr txBox="1"/>
          <p:nvPr/>
        </p:nvSpPr>
        <p:spPr>
          <a:xfrm>
            <a:off x="7437949" y="4354600"/>
            <a:ext cx="1346120" cy="307777"/>
          </a:xfrm>
          <a:prstGeom prst="rect">
            <a:avLst/>
          </a:prstGeom>
          <a:noFill/>
        </p:spPr>
        <p:txBody>
          <a:bodyPr wrap="square" rtlCol="0">
            <a:spAutoFit/>
          </a:bodyPr>
          <a:lstStyle/>
          <a:p>
            <a:r>
              <a:rPr lang="de-DE" sz="1400" dirty="0" smtClean="0">
                <a:solidFill>
                  <a:srgbClr val="7030A0"/>
                </a:solidFill>
              </a:rPr>
              <a:t>70% </a:t>
            </a:r>
            <a:r>
              <a:rPr lang="de-DE" sz="1400" dirty="0" err="1" smtClean="0">
                <a:solidFill>
                  <a:srgbClr val="7030A0"/>
                </a:solidFill>
              </a:rPr>
              <a:t>Cneu</a:t>
            </a:r>
            <a:endParaRPr lang="de-DE" sz="1400" dirty="0">
              <a:solidFill>
                <a:srgbClr val="7030A0"/>
              </a:solidFill>
            </a:endParaRPr>
          </a:p>
        </p:txBody>
      </p:sp>
      <p:sp>
        <p:nvSpPr>
          <p:cNvPr id="153" name="Textfeld 152"/>
          <p:cNvSpPr txBox="1"/>
          <p:nvPr/>
        </p:nvSpPr>
        <p:spPr>
          <a:xfrm>
            <a:off x="6242349" y="2788513"/>
            <a:ext cx="1580308" cy="307777"/>
          </a:xfrm>
          <a:prstGeom prst="rect">
            <a:avLst/>
          </a:prstGeom>
          <a:noFill/>
        </p:spPr>
        <p:txBody>
          <a:bodyPr wrap="square" rtlCol="0">
            <a:spAutoFit/>
          </a:bodyPr>
          <a:lstStyle/>
          <a:p>
            <a:r>
              <a:rPr lang="de-DE" sz="1400" dirty="0" smtClean="0">
                <a:solidFill>
                  <a:srgbClr val="7030A0"/>
                </a:solidFill>
              </a:rPr>
              <a:t>10% </a:t>
            </a:r>
            <a:r>
              <a:rPr lang="de-DE" sz="1400" dirty="0" err="1" smtClean="0">
                <a:solidFill>
                  <a:srgbClr val="7030A0"/>
                </a:solidFill>
              </a:rPr>
              <a:t>Cneu</a:t>
            </a:r>
            <a:r>
              <a:rPr lang="de-DE" sz="1400" dirty="0" smtClean="0">
                <a:solidFill>
                  <a:srgbClr val="7030A0"/>
                </a:solidFill>
              </a:rPr>
              <a:t>   3t/ha</a:t>
            </a:r>
            <a:endParaRPr lang="de-DE" sz="1400" dirty="0">
              <a:solidFill>
                <a:srgbClr val="7030A0"/>
              </a:solidFill>
            </a:endParaRPr>
          </a:p>
        </p:txBody>
      </p:sp>
      <p:sp>
        <p:nvSpPr>
          <p:cNvPr id="158" name="Rectangle 823"/>
          <p:cNvSpPr>
            <a:spLocks noChangeArrowheads="1"/>
          </p:cNvSpPr>
          <p:nvPr/>
        </p:nvSpPr>
        <p:spPr bwMode="auto">
          <a:xfrm>
            <a:off x="1801330" y="4747122"/>
            <a:ext cx="95231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Bodentiere</a:t>
            </a:r>
            <a:endParaRPr lang="de-CH" altLang="de-DE" sz="1300" b="1" dirty="0">
              <a:solidFill>
                <a:srgbClr val="36990F"/>
              </a:solidFill>
              <a:latin typeface="+mn-lt"/>
            </a:endParaRPr>
          </a:p>
        </p:txBody>
      </p:sp>
      <p:sp>
        <p:nvSpPr>
          <p:cNvPr id="167" name="Textfeld 166"/>
          <p:cNvSpPr txBox="1"/>
          <p:nvPr/>
        </p:nvSpPr>
        <p:spPr>
          <a:xfrm>
            <a:off x="2870200" y="1397732"/>
            <a:ext cx="1304537" cy="307777"/>
          </a:xfrm>
          <a:prstGeom prst="rect">
            <a:avLst/>
          </a:prstGeom>
          <a:noFill/>
        </p:spPr>
        <p:txBody>
          <a:bodyPr wrap="square" rtlCol="0">
            <a:spAutoFit/>
          </a:bodyPr>
          <a:lstStyle/>
          <a:p>
            <a:r>
              <a:rPr lang="de-DE" sz="1400" dirty="0" smtClean="0"/>
              <a:t>100% </a:t>
            </a:r>
            <a:r>
              <a:rPr lang="de-DE" sz="1400" dirty="0" err="1" smtClean="0"/>
              <a:t>Cneu</a:t>
            </a:r>
            <a:endParaRPr lang="de-DE" sz="1400" dirty="0"/>
          </a:p>
        </p:txBody>
      </p:sp>
      <p:sp>
        <p:nvSpPr>
          <p:cNvPr id="9" name="Textfeld 8"/>
          <p:cNvSpPr txBox="1"/>
          <p:nvPr/>
        </p:nvSpPr>
        <p:spPr>
          <a:xfrm>
            <a:off x="5433486" y="1040596"/>
            <a:ext cx="2852899" cy="1074413"/>
          </a:xfrm>
          <a:prstGeom prst="rect">
            <a:avLst/>
          </a:prstGeom>
          <a:noFill/>
        </p:spPr>
        <p:txBody>
          <a:bodyPr wrap="square" rtlCol="0">
            <a:spAutoFit/>
          </a:bodyPr>
          <a:lstStyle/>
          <a:p>
            <a:r>
              <a:rPr lang="de-DE" sz="1600" b="1" dirty="0" smtClean="0"/>
              <a:t>Was geht rein?	Wieviel?</a:t>
            </a:r>
          </a:p>
          <a:p>
            <a:r>
              <a:rPr lang="de-DE" sz="1600" b="1" dirty="0" smtClean="0"/>
              <a:t>Was geht raus?</a:t>
            </a:r>
            <a:r>
              <a:rPr lang="de-DE" sz="1600" b="1" dirty="0"/>
              <a:t> 	Wieviel</a:t>
            </a:r>
            <a:r>
              <a:rPr lang="de-DE" sz="1600" b="1" dirty="0" smtClean="0"/>
              <a:t>?</a:t>
            </a:r>
          </a:p>
          <a:p>
            <a:r>
              <a:rPr lang="de-DE" sz="1600" dirty="0"/>
              <a:t>Was ist drin</a:t>
            </a:r>
            <a:r>
              <a:rPr lang="de-DE" sz="1600" dirty="0" smtClean="0"/>
              <a:t>?</a:t>
            </a:r>
            <a:r>
              <a:rPr lang="de-DE" sz="1600" dirty="0"/>
              <a:t> 	Wieviel</a:t>
            </a:r>
            <a:r>
              <a:rPr lang="de-DE" sz="1600" dirty="0" smtClean="0"/>
              <a:t>?</a:t>
            </a:r>
            <a:endParaRPr lang="de-DE" sz="1600" dirty="0"/>
          </a:p>
          <a:p>
            <a:r>
              <a:rPr lang="de-DE" sz="1600" dirty="0" smtClean="0"/>
              <a:t>Was ändert sich?</a:t>
            </a:r>
            <a:r>
              <a:rPr lang="de-DE" sz="1600" dirty="0"/>
              <a:t> 	Wieviel</a:t>
            </a:r>
            <a:r>
              <a:rPr lang="de-DE" sz="1600" dirty="0" smtClean="0"/>
              <a:t>?</a:t>
            </a:r>
            <a:endParaRPr lang="de-DE" sz="1600" dirty="0"/>
          </a:p>
        </p:txBody>
      </p:sp>
      <p:sp>
        <p:nvSpPr>
          <p:cNvPr id="171" name="Arc 829"/>
          <p:cNvSpPr>
            <a:spLocks/>
          </p:cNvSpPr>
          <p:nvPr/>
        </p:nvSpPr>
        <p:spPr bwMode="auto">
          <a:xfrm rot="1587153" flipV="1">
            <a:off x="3233984" y="4280496"/>
            <a:ext cx="805372" cy="677044"/>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172" name="Group 834"/>
          <p:cNvGrpSpPr>
            <a:grpSpLocks/>
          </p:cNvGrpSpPr>
          <p:nvPr/>
        </p:nvGrpSpPr>
        <p:grpSpPr bwMode="auto">
          <a:xfrm rot="2224076">
            <a:off x="2803202" y="4585708"/>
            <a:ext cx="528521" cy="421695"/>
            <a:chOff x="1760" y="1087"/>
            <a:chExt cx="278" cy="225"/>
          </a:xfrm>
        </p:grpSpPr>
        <p:sp>
          <p:nvSpPr>
            <p:cNvPr id="173" name="Oval 835"/>
            <p:cNvSpPr>
              <a:spLocks noChangeArrowheads="1"/>
            </p:cNvSpPr>
            <p:nvPr/>
          </p:nvSpPr>
          <p:spPr bwMode="auto">
            <a:xfrm rot="1754178">
              <a:off x="1868" y="1189"/>
              <a:ext cx="125" cy="76"/>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4" name="Oval 836"/>
            <p:cNvSpPr>
              <a:spLocks noChangeArrowheads="1"/>
            </p:cNvSpPr>
            <p:nvPr/>
          </p:nvSpPr>
          <p:spPr bwMode="auto">
            <a:xfrm rot="1754178">
              <a:off x="1832" y="1155"/>
              <a:ext cx="46" cy="54"/>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75" name="Line 837"/>
            <p:cNvSpPr>
              <a:spLocks noChangeShapeType="1"/>
            </p:cNvSpPr>
            <p:nvPr/>
          </p:nvSpPr>
          <p:spPr bwMode="auto">
            <a:xfrm>
              <a:off x="1947" y="1269"/>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6" name="Line 838"/>
            <p:cNvSpPr>
              <a:spLocks noChangeShapeType="1"/>
            </p:cNvSpPr>
            <p:nvPr/>
          </p:nvSpPr>
          <p:spPr bwMode="auto">
            <a:xfrm>
              <a:off x="1918" y="1142"/>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7" name="Line 839"/>
            <p:cNvSpPr>
              <a:spLocks noChangeShapeType="1"/>
            </p:cNvSpPr>
            <p:nvPr/>
          </p:nvSpPr>
          <p:spPr bwMode="auto">
            <a:xfrm flipH="1">
              <a:off x="1952" y="11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8" name="Line 840"/>
            <p:cNvSpPr>
              <a:spLocks noChangeShapeType="1"/>
            </p:cNvSpPr>
            <p:nvPr/>
          </p:nvSpPr>
          <p:spPr bwMode="auto">
            <a:xfrm flipH="1">
              <a:off x="1875" y="12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9" name="Line 841"/>
            <p:cNvSpPr>
              <a:spLocks noChangeShapeType="1"/>
            </p:cNvSpPr>
            <p:nvPr/>
          </p:nvSpPr>
          <p:spPr bwMode="auto">
            <a:xfrm flipH="1">
              <a:off x="1983" y="1210"/>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0" name="Line 842"/>
            <p:cNvSpPr>
              <a:spLocks noChangeShapeType="1"/>
            </p:cNvSpPr>
            <p:nvPr/>
          </p:nvSpPr>
          <p:spPr bwMode="auto">
            <a:xfrm flipH="1">
              <a:off x="1827" y="1234"/>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1"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82"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83" name="Line 89"/>
          <p:cNvSpPr>
            <a:spLocks noChangeShapeType="1"/>
          </p:cNvSpPr>
          <p:nvPr/>
        </p:nvSpPr>
        <p:spPr bwMode="auto">
          <a:xfrm flipH="1">
            <a:off x="2632389" y="4561284"/>
            <a:ext cx="1169618" cy="563493"/>
          </a:xfrm>
          <a:prstGeom prst="line">
            <a:avLst/>
          </a:prstGeom>
          <a:noFill/>
          <a:ln w="1905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3" name="Rectangle 823"/>
          <p:cNvSpPr>
            <a:spLocks noChangeArrowheads="1"/>
          </p:cNvSpPr>
          <p:nvPr/>
        </p:nvSpPr>
        <p:spPr bwMode="auto">
          <a:xfrm>
            <a:off x="321478" y="5062369"/>
            <a:ext cx="2568187" cy="307777"/>
          </a:xfrm>
          <a:prstGeom prst="rect">
            <a:avLst/>
          </a:prstGeom>
          <a:noFill/>
          <a:extLst/>
        </p:spPr>
        <p:txBody>
          <a:bodyPr wrap="square" rtlCol="0">
            <a:spAutoFit/>
          </a:bodyPr>
          <a:lstStyle/>
          <a:p>
            <a:r>
              <a:rPr lang="de-CH" altLang="de-DE" sz="1400" dirty="0" smtClean="0">
                <a:solidFill>
                  <a:srgbClr val="FF0000"/>
                </a:solidFill>
              </a:rPr>
              <a:t>1,2t/ha/Jahr </a:t>
            </a:r>
            <a:r>
              <a:rPr lang="de-CH" altLang="de-DE" sz="1400" dirty="0">
                <a:solidFill>
                  <a:srgbClr val="FF0000"/>
                </a:solidFill>
              </a:rPr>
              <a:t>gelöste </a:t>
            </a:r>
            <a:r>
              <a:rPr lang="de-CH" altLang="de-DE" sz="1400" dirty="0" smtClean="0">
                <a:solidFill>
                  <a:srgbClr val="FF0000"/>
                </a:solidFill>
              </a:rPr>
              <a:t>Mineralien</a:t>
            </a:r>
            <a:endParaRPr lang="de-CH" altLang="de-DE" sz="1400" dirty="0">
              <a:solidFill>
                <a:srgbClr val="FF0000"/>
              </a:solidFill>
            </a:endParaRPr>
          </a:p>
        </p:txBody>
      </p:sp>
      <p:sp>
        <p:nvSpPr>
          <p:cNvPr id="199" name="Rectangle 823"/>
          <p:cNvSpPr>
            <a:spLocks noChangeArrowheads="1"/>
          </p:cNvSpPr>
          <p:nvPr/>
        </p:nvSpPr>
        <p:spPr bwMode="auto">
          <a:xfrm>
            <a:off x="321479" y="4849395"/>
            <a:ext cx="75091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FF0000"/>
                </a:solidFill>
                <a:latin typeface="+mn-lt"/>
              </a:rPr>
              <a:t>Verluste</a:t>
            </a:r>
            <a:endParaRPr lang="de-CH" altLang="de-DE" sz="1300" b="1" dirty="0">
              <a:solidFill>
                <a:srgbClr val="FF0000"/>
              </a:solidFill>
              <a:latin typeface="+mn-lt"/>
            </a:endParaRPr>
          </a:p>
        </p:txBody>
      </p:sp>
      <p:sp>
        <p:nvSpPr>
          <p:cNvPr id="2050" name="Rectangle 3"/>
          <p:cNvSpPr>
            <a:spLocks noGrp="1" noChangeArrowheads="1"/>
          </p:cNvSpPr>
          <p:nvPr>
            <p:ph type="title"/>
          </p:nvPr>
        </p:nvSpPr>
        <p:spPr>
          <a:xfrm>
            <a:off x="0" y="200026"/>
            <a:ext cx="9144000" cy="721518"/>
          </a:xfrm>
        </p:spPr>
        <p:txBody>
          <a:bodyPr vert="horz" lIns="91440" tIns="45720" rIns="91440" bIns="45720" rtlCol="0" anchor="ctr">
            <a:normAutofit/>
          </a:bodyPr>
          <a:lstStyle/>
          <a:p>
            <a:r>
              <a:rPr lang="de-CH" altLang="de-DE" sz="2800" b="1" dirty="0" smtClean="0"/>
              <a:t>Modell Agrar-Öko-System</a:t>
            </a:r>
            <a:endParaRPr lang="de-CH" altLang="de-DE" sz="2800" b="1" dirty="0"/>
          </a:p>
        </p:txBody>
      </p:sp>
      <p:sp>
        <p:nvSpPr>
          <p:cNvPr id="149" name="Rechteck 148"/>
          <p:cNvSpPr/>
          <p:nvPr/>
        </p:nvSpPr>
        <p:spPr>
          <a:xfrm>
            <a:off x="8522" y="5519261"/>
            <a:ext cx="9144000" cy="738664"/>
          </a:xfrm>
          <a:prstGeom prst="rect">
            <a:avLst/>
          </a:prstGeom>
        </p:spPr>
        <p:txBody>
          <a:bodyPr wrap="square">
            <a:spAutoFit/>
          </a:bodyPr>
          <a:lstStyle/>
          <a:p>
            <a:r>
              <a:rPr lang="de-CH" altLang="de-DE" sz="1400" b="1" dirty="0" smtClean="0"/>
              <a:t>Erste ganz grobe Schätzungen</a:t>
            </a:r>
            <a:r>
              <a:rPr lang="de-CH" sz="1400" b="1" dirty="0" smtClean="0"/>
              <a:t/>
            </a:r>
            <a:br>
              <a:rPr lang="de-CH" sz="1400" b="1" dirty="0" smtClean="0"/>
            </a:br>
            <a:r>
              <a:rPr lang="de-CH" sz="1400" dirty="0" smtClean="0"/>
              <a:t>Von dem durch die Photosynthese gebundenen Kohlenstoff gehen </a:t>
            </a:r>
            <a:r>
              <a:rPr lang="de-CH" sz="1400" dirty="0" smtClean="0">
                <a:solidFill>
                  <a:srgbClr val="36990F"/>
                </a:solidFill>
              </a:rPr>
              <a:t>rund 20% als Pflanzenreste in den Rotteprozess</a:t>
            </a:r>
            <a:r>
              <a:rPr lang="de-CH" sz="1400" dirty="0" smtClean="0"/>
              <a:t>, </a:t>
            </a:r>
            <a:r>
              <a:rPr lang="de-CH" sz="1400" dirty="0" smtClean="0">
                <a:solidFill>
                  <a:srgbClr val="7030A0"/>
                </a:solidFill>
              </a:rPr>
              <a:t>rund 70% flüssig in die Ernährung des Bodenlebens. </a:t>
            </a:r>
            <a:r>
              <a:rPr lang="de-CH" sz="1400" dirty="0" smtClean="0"/>
              <a:t>In den Ertrag gehen dann je  rund 10% direkt, </a:t>
            </a:r>
            <a:r>
              <a:rPr lang="de-CH" sz="1400" dirty="0" smtClean="0">
                <a:solidFill>
                  <a:srgbClr val="36990F"/>
                </a:solidFill>
              </a:rPr>
              <a:t>über Rotte </a:t>
            </a:r>
            <a:r>
              <a:rPr lang="de-CH" sz="1400" dirty="0" smtClean="0">
                <a:solidFill>
                  <a:srgbClr val="7030A0"/>
                </a:solidFill>
              </a:rPr>
              <a:t>und flüssig</a:t>
            </a:r>
            <a:r>
              <a:rPr lang="de-CH" sz="1400" dirty="0" smtClean="0"/>
              <a:t>.  </a:t>
            </a:r>
            <a:endParaRPr lang="de-CH" altLang="de-DE" sz="1400" dirty="0">
              <a:solidFill>
                <a:srgbClr val="FF0000"/>
              </a:solidFill>
            </a:endParaRPr>
          </a:p>
        </p:txBody>
      </p:sp>
      <p:sp>
        <p:nvSpPr>
          <p:cNvPr id="159" name="Textfeld 158"/>
          <p:cNvSpPr txBox="1"/>
          <p:nvPr/>
        </p:nvSpPr>
        <p:spPr>
          <a:xfrm>
            <a:off x="6242349" y="2988538"/>
            <a:ext cx="1580308" cy="307777"/>
          </a:xfrm>
          <a:prstGeom prst="rect">
            <a:avLst/>
          </a:prstGeom>
          <a:noFill/>
        </p:spPr>
        <p:txBody>
          <a:bodyPr wrap="square" rtlCol="0">
            <a:spAutoFit/>
          </a:bodyPr>
          <a:lstStyle/>
          <a:p>
            <a:r>
              <a:rPr lang="de-DE" sz="1400" dirty="0" smtClean="0">
                <a:solidFill>
                  <a:srgbClr val="36990F"/>
                </a:solidFill>
              </a:rPr>
              <a:t>10% </a:t>
            </a:r>
            <a:r>
              <a:rPr lang="de-DE" sz="1400" dirty="0" err="1" smtClean="0">
                <a:solidFill>
                  <a:srgbClr val="36990F"/>
                </a:solidFill>
              </a:rPr>
              <a:t>Cneu</a:t>
            </a:r>
            <a:r>
              <a:rPr lang="de-DE" sz="1400" dirty="0" smtClean="0">
                <a:solidFill>
                  <a:srgbClr val="36990F"/>
                </a:solidFill>
              </a:rPr>
              <a:t>   3t/ha</a:t>
            </a:r>
            <a:endParaRPr lang="de-DE" sz="1400" dirty="0">
              <a:solidFill>
                <a:srgbClr val="36990F"/>
              </a:solidFill>
            </a:endParaRPr>
          </a:p>
        </p:txBody>
      </p:sp>
      <p:sp>
        <p:nvSpPr>
          <p:cNvPr id="160" name="Textfeld 159"/>
          <p:cNvSpPr txBox="1"/>
          <p:nvPr/>
        </p:nvSpPr>
        <p:spPr>
          <a:xfrm>
            <a:off x="6242349" y="2578963"/>
            <a:ext cx="1580308" cy="307777"/>
          </a:xfrm>
          <a:prstGeom prst="rect">
            <a:avLst/>
          </a:prstGeom>
          <a:noFill/>
        </p:spPr>
        <p:txBody>
          <a:bodyPr wrap="square" rtlCol="0">
            <a:spAutoFit/>
          </a:bodyPr>
          <a:lstStyle/>
          <a:p>
            <a:r>
              <a:rPr lang="de-DE" sz="1400" dirty="0" smtClean="0"/>
              <a:t>10% </a:t>
            </a:r>
            <a:r>
              <a:rPr lang="de-DE" sz="1400" dirty="0" err="1" smtClean="0"/>
              <a:t>Cneu</a:t>
            </a:r>
            <a:r>
              <a:rPr lang="de-DE" sz="1400" dirty="0" smtClean="0"/>
              <a:t>   3t/ha</a:t>
            </a:r>
            <a:endParaRPr lang="de-DE" sz="1400" dirty="0"/>
          </a:p>
        </p:txBody>
      </p:sp>
      <p:sp>
        <p:nvSpPr>
          <p:cNvPr id="162" name="Rechteck 161"/>
          <p:cNvSpPr/>
          <p:nvPr/>
        </p:nvSpPr>
        <p:spPr>
          <a:xfrm>
            <a:off x="-704" y="6146304"/>
            <a:ext cx="9144000" cy="738664"/>
          </a:xfrm>
          <a:prstGeom prst="rect">
            <a:avLst/>
          </a:prstGeom>
        </p:spPr>
        <p:txBody>
          <a:bodyPr wrap="square">
            <a:spAutoFit/>
          </a:bodyPr>
          <a:lstStyle/>
          <a:p>
            <a:r>
              <a:rPr lang="de-CH" sz="1400" dirty="0" smtClean="0">
                <a:solidFill>
                  <a:srgbClr val="FF0000"/>
                </a:solidFill>
              </a:rPr>
              <a:t>In Deutschland  gehen im Durchschnitt rund 1,2 t/ha/Jahr gelöste Mineralien durch Auswaschung verloren (</a:t>
            </a:r>
            <a:r>
              <a:rPr lang="de-CH" sz="1400" dirty="0" err="1">
                <a:hlinkClick r:id="rId4"/>
              </a:rPr>
              <a:t>C.Hildmann</a:t>
            </a:r>
            <a:r>
              <a:rPr lang="de-CH" sz="1400" dirty="0" smtClean="0">
                <a:solidFill>
                  <a:srgbClr val="FF0000"/>
                </a:solidFill>
              </a:rPr>
              <a:t>). </a:t>
            </a:r>
            <a:r>
              <a:rPr lang="de-CH" sz="1400" dirty="0">
                <a:solidFill>
                  <a:srgbClr val="FF0000"/>
                </a:solidFill>
              </a:rPr>
              <a:t>Das entspricht den Mineralien für rund </a:t>
            </a:r>
            <a:r>
              <a:rPr lang="de-CH" altLang="de-DE" sz="1400" dirty="0" smtClean="0">
                <a:solidFill>
                  <a:srgbClr val="FF0000"/>
                </a:solidFill>
              </a:rPr>
              <a:t>1200t Ertrag. Mineralien für rund 100 Jahre Ertrag gehen so jährlich verloren. </a:t>
            </a:r>
            <a:br>
              <a:rPr lang="de-CH" altLang="de-DE" sz="1400" dirty="0" smtClean="0">
                <a:solidFill>
                  <a:srgbClr val="FF0000"/>
                </a:solidFill>
              </a:rPr>
            </a:br>
            <a:r>
              <a:rPr lang="de-CH" altLang="de-DE" sz="1400" dirty="0" smtClean="0">
                <a:solidFill>
                  <a:srgbClr val="FF0000"/>
                </a:solidFill>
              </a:rPr>
              <a:t>Der </a:t>
            </a:r>
            <a:r>
              <a:rPr lang="de-CH" altLang="de-DE" sz="1400" dirty="0">
                <a:solidFill>
                  <a:srgbClr val="FF0000"/>
                </a:solidFill>
              </a:rPr>
              <a:t>Bodenaufbau kann nur gelingen, wenn man diese </a:t>
            </a:r>
            <a:r>
              <a:rPr lang="de-CH" altLang="de-DE" sz="1400" b="1" dirty="0">
                <a:solidFill>
                  <a:srgbClr val="FF0000"/>
                </a:solidFill>
              </a:rPr>
              <a:t>Verluste</a:t>
            </a:r>
            <a:r>
              <a:rPr lang="de-CH" altLang="de-DE" sz="1400" dirty="0">
                <a:solidFill>
                  <a:srgbClr val="FF0000"/>
                </a:solidFill>
              </a:rPr>
              <a:t> durch Bindung der Nährstoffe im Boden </a:t>
            </a:r>
            <a:r>
              <a:rPr lang="de-CH" altLang="de-DE" sz="1400" b="1" dirty="0">
                <a:solidFill>
                  <a:srgbClr val="FF0000"/>
                </a:solidFill>
              </a:rPr>
              <a:t>vermeiden</a:t>
            </a:r>
            <a:r>
              <a:rPr lang="de-CH" altLang="de-DE" sz="1400" dirty="0">
                <a:solidFill>
                  <a:srgbClr val="FF0000"/>
                </a:solidFill>
              </a:rPr>
              <a:t> kann</a:t>
            </a:r>
            <a:r>
              <a:rPr lang="de-CH" altLang="de-DE" sz="1400" dirty="0" smtClean="0">
                <a:solidFill>
                  <a:srgbClr val="FF0000"/>
                </a:solidFill>
              </a:rPr>
              <a:t>.</a:t>
            </a:r>
            <a:endParaRPr lang="de-CH" altLang="de-DE" sz="1400" dirty="0">
              <a:solidFill>
                <a:srgbClr val="FF0000"/>
              </a:solidFill>
            </a:endParaRPr>
          </a:p>
        </p:txBody>
      </p:sp>
    </p:spTree>
    <p:extLst>
      <p:ext uri="{BB962C8B-B14F-4D97-AF65-F5344CB8AC3E}">
        <p14:creationId xmlns:p14="http://schemas.microsoft.com/office/powerpoint/2010/main" val="3631096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1" grpId="0"/>
      <p:bldP spid="153" grpId="0"/>
      <p:bldP spid="167" grpId="0"/>
      <p:bldP spid="9" grpId="0"/>
      <p:bldP spid="183" grpId="0" animBg="1"/>
      <p:bldP spid="193" grpId="0"/>
      <p:bldP spid="199" grpId="0"/>
      <p:bldP spid="149" grpId="0"/>
      <p:bldP spid="159" grpId="0"/>
      <p:bldP spid="160" grpId="0"/>
      <p:bldP spid="1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a:hlinkClick r:id="rId3" action="ppaction://hlinksldjump"/>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b="-3035"/>
          <a:stretch/>
        </p:blipFill>
        <p:spPr bwMode="auto">
          <a:xfrm>
            <a:off x="278620" y="1773605"/>
            <a:ext cx="2438400" cy="24798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131" name="Gruppieren 130"/>
          <p:cNvGrpSpPr/>
          <p:nvPr/>
        </p:nvGrpSpPr>
        <p:grpSpPr>
          <a:xfrm>
            <a:off x="4034596" y="1306189"/>
            <a:ext cx="5776240" cy="851852"/>
            <a:chOff x="3126300" y="2462408"/>
            <a:chExt cx="6374768" cy="993831"/>
          </a:xfrm>
        </p:grpSpPr>
        <p:pic>
          <p:nvPicPr>
            <p:cNvPr id="125"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8438295" y="2462408"/>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6"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7375896" y="2462408"/>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7"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313497" y="2462408"/>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8"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251098" y="2462408"/>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9"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188699" y="2462408"/>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0"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126300" y="2462408"/>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132" name="Gruppieren 131"/>
          <p:cNvGrpSpPr/>
          <p:nvPr/>
        </p:nvGrpSpPr>
        <p:grpSpPr>
          <a:xfrm>
            <a:off x="3665022" y="1720346"/>
            <a:ext cx="5776240" cy="851852"/>
            <a:chOff x="2832928" y="2800363"/>
            <a:chExt cx="6374768" cy="993831"/>
          </a:xfrm>
        </p:grpSpPr>
        <p:pic>
          <p:nvPicPr>
            <p:cNvPr id="119"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8144923" y="2800363"/>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0"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7082524" y="2800363"/>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1"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020125" y="2800363"/>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2"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957726" y="2800363"/>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3"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895327" y="2800363"/>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4"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832928" y="2800363"/>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133" name="Gruppieren 132"/>
          <p:cNvGrpSpPr/>
          <p:nvPr/>
        </p:nvGrpSpPr>
        <p:grpSpPr>
          <a:xfrm>
            <a:off x="3372578" y="2133992"/>
            <a:ext cx="5776240" cy="851852"/>
            <a:chOff x="2594914" y="3159579"/>
            <a:chExt cx="6374768" cy="993831"/>
          </a:xfrm>
        </p:grpSpPr>
        <p:pic>
          <p:nvPicPr>
            <p:cNvPr id="113"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7906909" y="3159579"/>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4"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844510" y="3159579"/>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5"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782111" y="3159579"/>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6"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719712" y="3159579"/>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7"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57313" y="3159579"/>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8"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594914" y="3159579"/>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2" name="Titel 1"/>
          <p:cNvSpPr>
            <a:spLocks noGrp="1"/>
          </p:cNvSpPr>
          <p:nvPr>
            <p:ph type="title"/>
          </p:nvPr>
        </p:nvSpPr>
        <p:spPr>
          <a:xfrm>
            <a:off x="457200" y="338093"/>
            <a:ext cx="8229600" cy="639762"/>
          </a:xfrm>
        </p:spPr>
        <p:txBody>
          <a:bodyPr/>
          <a:lstStyle/>
          <a:p>
            <a:r>
              <a:rPr lang="de-CH" sz="2800" b="1" kern="1200" dirty="0" smtClean="0">
                <a:effectLst/>
              </a:rPr>
              <a:t>Sachbilanz mit Standardwerten</a:t>
            </a:r>
            <a:endParaRPr lang="de-DE" sz="2800" b="1" dirty="0"/>
          </a:p>
        </p:txBody>
      </p:sp>
      <p:grpSp>
        <p:nvGrpSpPr>
          <p:cNvPr id="37" name="Gruppieren 36"/>
          <p:cNvGrpSpPr/>
          <p:nvPr/>
        </p:nvGrpSpPr>
        <p:grpSpPr>
          <a:xfrm>
            <a:off x="3143975" y="2504120"/>
            <a:ext cx="6000025" cy="1407512"/>
            <a:chOff x="3143975" y="2504120"/>
            <a:chExt cx="6129214" cy="1407512"/>
          </a:xfrm>
        </p:grpSpPr>
        <p:grpSp>
          <p:nvGrpSpPr>
            <p:cNvPr id="134" name="Gruppieren 133"/>
            <p:cNvGrpSpPr/>
            <p:nvPr/>
          </p:nvGrpSpPr>
          <p:grpSpPr>
            <a:xfrm>
              <a:off x="3143975" y="2504120"/>
              <a:ext cx="5900611" cy="851852"/>
              <a:chOff x="2442514" y="3453505"/>
              <a:chExt cx="6374768" cy="993831"/>
            </a:xfrm>
          </p:grpSpPr>
          <p:pic>
            <p:nvPicPr>
              <p:cNvPr id="49"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7754509" y="3453505"/>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8"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692110" y="3453505"/>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7"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629711" y="3453505"/>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567312" y="3453505"/>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0"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504913" y="3453505"/>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1" name="Picture 2">
                <a:hlinkClick r:id="rId3" action="ppaction://hlinksldjump"/>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442514" y="3453505"/>
                <a:ext cx="1062773" cy="99383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71" name="Textfeld 70"/>
            <p:cNvSpPr txBox="1"/>
            <p:nvPr/>
          </p:nvSpPr>
          <p:spPr>
            <a:xfrm>
              <a:off x="3192240" y="3557687"/>
              <a:ext cx="817861" cy="353943"/>
            </a:xfrm>
            <a:prstGeom prst="rect">
              <a:avLst/>
            </a:prstGeom>
            <a:noFill/>
          </p:spPr>
          <p:txBody>
            <a:bodyPr wrap="square" rtlCol="0">
              <a:spAutoFit/>
            </a:bodyPr>
            <a:lstStyle/>
            <a:p>
              <a:pPr algn="ctr"/>
              <a:r>
                <a:rPr lang="de-DE" sz="1700" dirty="0" smtClean="0"/>
                <a:t>Acker</a:t>
              </a:r>
              <a:endParaRPr lang="de-DE" sz="1700" dirty="0"/>
            </a:p>
          </p:txBody>
        </p:sp>
        <p:sp>
          <p:nvSpPr>
            <p:cNvPr id="72" name="Textfeld 71"/>
            <p:cNvSpPr txBox="1"/>
            <p:nvPr/>
          </p:nvSpPr>
          <p:spPr>
            <a:xfrm>
              <a:off x="4059599" y="3557689"/>
              <a:ext cx="1062025" cy="353943"/>
            </a:xfrm>
            <a:prstGeom prst="rect">
              <a:avLst/>
            </a:prstGeom>
            <a:noFill/>
          </p:spPr>
          <p:txBody>
            <a:bodyPr wrap="square" rtlCol="0">
              <a:spAutoFit/>
            </a:bodyPr>
            <a:lstStyle/>
            <a:p>
              <a:pPr algn="ctr"/>
              <a:r>
                <a:rPr lang="de-DE" sz="1700" dirty="0" smtClean="0"/>
                <a:t>Grünland</a:t>
              </a:r>
              <a:endParaRPr lang="de-DE" sz="1700" dirty="0"/>
            </a:p>
          </p:txBody>
        </p:sp>
        <p:sp>
          <p:nvSpPr>
            <p:cNvPr id="73" name="Textfeld 72"/>
            <p:cNvSpPr txBox="1"/>
            <p:nvPr/>
          </p:nvSpPr>
          <p:spPr>
            <a:xfrm>
              <a:off x="5056822" y="3557689"/>
              <a:ext cx="1062025" cy="353943"/>
            </a:xfrm>
            <a:prstGeom prst="rect">
              <a:avLst/>
            </a:prstGeom>
            <a:noFill/>
          </p:spPr>
          <p:txBody>
            <a:bodyPr wrap="square" rtlCol="0">
              <a:spAutoFit/>
            </a:bodyPr>
            <a:lstStyle/>
            <a:p>
              <a:pPr algn="ctr"/>
              <a:r>
                <a:rPr lang="de-DE" sz="1700" dirty="0" smtClean="0"/>
                <a:t>Wald</a:t>
              </a:r>
              <a:endParaRPr lang="de-DE" sz="1700" dirty="0"/>
            </a:p>
          </p:txBody>
        </p:sp>
        <p:sp>
          <p:nvSpPr>
            <p:cNvPr id="74" name="Textfeld 73"/>
            <p:cNvSpPr txBox="1"/>
            <p:nvPr/>
          </p:nvSpPr>
          <p:spPr>
            <a:xfrm>
              <a:off x="6025470" y="3557689"/>
              <a:ext cx="1062025" cy="353943"/>
            </a:xfrm>
            <a:prstGeom prst="rect">
              <a:avLst/>
            </a:prstGeom>
            <a:noFill/>
          </p:spPr>
          <p:txBody>
            <a:bodyPr wrap="square" rtlCol="0">
              <a:spAutoFit/>
            </a:bodyPr>
            <a:lstStyle/>
            <a:p>
              <a:pPr algn="ctr"/>
              <a:r>
                <a:rPr lang="de-DE" sz="1700" dirty="0" smtClean="0"/>
                <a:t>Gewässer</a:t>
              </a:r>
              <a:endParaRPr lang="de-DE" sz="1700" dirty="0"/>
            </a:p>
          </p:txBody>
        </p:sp>
        <p:sp>
          <p:nvSpPr>
            <p:cNvPr id="75" name="Textfeld 74"/>
            <p:cNvSpPr txBox="1"/>
            <p:nvPr/>
          </p:nvSpPr>
          <p:spPr>
            <a:xfrm>
              <a:off x="6975068" y="3557689"/>
              <a:ext cx="1062025" cy="353943"/>
            </a:xfrm>
            <a:prstGeom prst="rect">
              <a:avLst/>
            </a:prstGeom>
            <a:noFill/>
          </p:spPr>
          <p:txBody>
            <a:bodyPr wrap="square" rtlCol="0">
              <a:spAutoFit/>
            </a:bodyPr>
            <a:lstStyle/>
            <a:p>
              <a:pPr algn="ctr"/>
              <a:r>
                <a:rPr lang="de-DE" sz="1700" dirty="0" smtClean="0"/>
                <a:t>Siedlung</a:t>
              </a:r>
              <a:endParaRPr lang="de-DE" sz="1700" dirty="0"/>
            </a:p>
          </p:txBody>
        </p:sp>
        <p:sp>
          <p:nvSpPr>
            <p:cNvPr id="76" name="Textfeld 75"/>
            <p:cNvSpPr txBox="1"/>
            <p:nvPr/>
          </p:nvSpPr>
          <p:spPr>
            <a:xfrm>
              <a:off x="7981814" y="3557689"/>
              <a:ext cx="1291375" cy="353943"/>
            </a:xfrm>
            <a:prstGeom prst="rect">
              <a:avLst/>
            </a:prstGeom>
            <a:noFill/>
          </p:spPr>
          <p:txBody>
            <a:bodyPr wrap="square" rtlCol="0">
              <a:spAutoFit/>
            </a:bodyPr>
            <a:lstStyle/>
            <a:p>
              <a:pPr algn="ctr"/>
              <a:r>
                <a:rPr lang="de-DE" sz="1700" dirty="0" smtClean="0"/>
                <a:t>Industrie…</a:t>
              </a:r>
              <a:endParaRPr lang="de-DE" sz="1700" dirty="0"/>
            </a:p>
          </p:txBody>
        </p:sp>
      </p:grpSp>
      <p:sp>
        <p:nvSpPr>
          <p:cNvPr id="141" name="Rectangle 823"/>
          <p:cNvSpPr>
            <a:spLocks noChangeArrowheads="1"/>
          </p:cNvSpPr>
          <p:nvPr/>
        </p:nvSpPr>
        <p:spPr bwMode="auto">
          <a:xfrm>
            <a:off x="125682" y="4519423"/>
            <a:ext cx="10887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err="1" smtClean="0">
                <a:latin typeface="+mn-lt"/>
              </a:rPr>
              <a:t>SachBilanz</a:t>
            </a:r>
            <a:endParaRPr lang="de-CH" altLang="de-DE" sz="1600" b="1" dirty="0" smtClean="0">
              <a:latin typeface="+mn-lt"/>
            </a:endParaRPr>
          </a:p>
        </p:txBody>
      </p:sp>
      <p:graphicFrame>
        <p:nvGraphicFramePr>
          <p:cNvPr id="142" name="Tabelle 141"/>
          <p:cNvGraphicFramePr>
            <a:graphicFrameLocks noGrp="1"/>
          </p:cNvGraphicFramePr>
          <p:nvPr>
            <p:extLst>
              <p:ext uri="{D42A27DB-BD31-4B8C-83A1-F6EECF244321}">
                <p14:modId xmlns:p14="http://schemas.microsoft.com/office/powerpoint/2010/main" val="77255074"/>
              </p:ext>
            </p:extLst>
          </p:nvPr>
        </p:nvGraphicFramePr>
        <p:xfrm>
          <a:off x="213395" y="4821770"/>
          <a:ext cx="2563813" cy="1060305"/>
        </p:xfrm>
        <a:graphic>
          <a:graphicData uri="http://schemas.openxmlformats.org/drawingml/2006/table">
            <a:tbl>
              <a:tblPr>
                <a:tableStyleId>{5C22544A-7EE6-4342-B048-85BDC9FD1C3A}</a:tableStyleId>
              </a:tblPr>
              <a:tblGrid>
                <a:gridCol w="347028"/>
                <a:gridCol w="450215"/>
                <a:gridCol w="537528"/>
                <a:gridCol w="604202"/>
                <a:gridCol w="624840"/>
              </a:tblGrid>
              <a:tr h="169851">
                <a:tc>
                  <a:txBody>
                    <a:bodyPr/>
                    <a:lstStyle/>
                    <a:p>
                      <a:pPr algn="ctr" fontAlgn="b"/>
                      <a:r>
                        <a:rPr lang="de-DE" sz="1100" u="none" strike="noStrike" dirty="0">
                          <a:effectLst/>
                        </a:rPr>
                        <a:t>Input</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Output</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Bestand </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Änderung</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Ressource</a:t>
                      </a:r>
                      <a:endParaRPr lang="de-DE" sz="1100" b="1" i="0" u="none" strike="noStrike">
                        <a:solidFill>
                          <a:srgbClr val="000000"/>
                        </a:solidFill>
                        <a:effectLst/>
                        <a:latin typeface="Calibri"/>
                      </a:endParaRPr>
                    </a:p>
                  </a:txBody>
                  <a:tcPr marL="7620" marR="7620" marT="7620" marB="0" anchor="b"/>
                </a:tc>
              </a:tr>
              <a:tr h="169851">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Licht</a:t>
                      </a:r>
                      <a:endParaRPr lang="de-DE" sz="1100" b="0" i="0" u="none" strike="noStrike">
                        <a:solidFill>
                          <a:srgbClr val="000000"/>
                        </a:solidFill>
                        <a:effectLst/>
                        <a:latin typeface="Calibri"/>
                      </a:endParaRPr>
                    </a:p>
                  </a:txBody>
                  <a:tcPr marL="7620" marR="7620" marT="7620" marB="0" anchor="b"/>
                </a:tc>
              </a:tr>
              <a:tr h="169851">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C</a:t>
                      </a:r>
                      <a:endParaRPr lang="de-DE" sz="1100" b="0" i="0" u="none" strike="noStrike">
                        <a:solidFill>
                          <a:srgbClr val="000000"/>
                        </a:solidFill>
                        <a:effectLst/>
                        <a:latin typeface="Calibri"/>
                      </a:endParaRPr>
                    </a:p>
                  </a:txBody>
                  <a:tcPr marL="7620" marR="7620" marT="7620" marB="0" anchor="b"/>
                </a:tc>
              </a:tr>
              <a:tr h="184005">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CO</a:t>
                      </a:r>
                      <a:r>
                        <a:rPr lang="de-DE" sz="1100" u="none" strike="noStrike" baseline="-25000">
                          <a:effectLst/>
                        </a:rPr>
                        <a:t>2</a:t>
                      </a:r>
                      <a:endParaRPr lang="de-DE" sz="1100" b="0" i="0" u="none" strike="noStrike">
                        <a:solidFill>
                          <a:srgbClr val="000000"/>
                        </a:solidFill>
                        <a:effectLst/>
                        <a:latin typeface="Calibri"/>
                      </a:endParaRPr>
                    </a:p>
                  </a:txBody>
                  <a:tcPr marL="7620" marR="7620" marT="7620" marB="0" anchor="b"/>
                </a:tc>
              </a:tr>
              <a:tr h="169851">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N</a:t>
                      </a:r>
                      <a:endParaRPr lang="de-DE" sz="1100" b="0" i="0" u="none" strike="noStrike">
                        <a:solidFill>
                          <a:srgbClr val="000000"/>
                        </a:solidFill>
                        <a:effectLst/>
                        <a:latin typeface="Calibri"/>
                      </a:endParaRPr>
                    </a:p>
                  </a:txBody>
                  <a:tcPr marL="7620" marR="7620" marT="7620" marB="0" anchor="b"/>
                </a:tc>
              </a:tr>
              <a:tr h="169851">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Treibstoff</a:t>
                      </a:r>
                      <a:endParaRPr lang="de-DE" sz="1100" b="0" i="0" u="none" strike="noStrike" dirty="0">
                        <a:solidFill>
                          <a:srgbClr val="000000"/>
                        </a:solidFill>
                        <a:effectLst/>
                        <a:latin typeface="Calibri"/>
                      </a:endParaRPr>
                    </a:p>
                  </a:txBody>
                  <a:tcPr marL="7620" marR="7620" marT="7620" marB="0" anchor="b"/>
                </a:tc>
              </a:tr>
            </a:tbl>
          </a:graphicData>
        </a:graphic>
      </p:graphicFrame>
      <p:cxnSp>
        <p:nvCxnSpPr>
          <p:cNvPr id="143" name="Gerade Verbindung mit Pfeil 142"/>
          <p:cNvCxnSpPr>
            <a:stCxn id="142" idx="0"/>
          </p:cNvCxnSpPr>
          <p:nvPr/>
        </p:nvCxnSpPr>
        <p:spPr>
          <a:xfrm flipV="1">
            <a:off x="1495301" y="3911632"/>
            <a:ext cx="0" cy="910138"/>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47" name="Gerade Verbindung mit Pfeil 146"/>
          <p:cNvCxnSpPr>
            <a:stCxn id="51" idx="1"/>
          </p:cNvCxnSpPr>
          <p:nvPr/>
        </p:nvCxnSpPr>
        <p:spPr>
          <a:xfrm flipH="1">
            <a:off x="2324101" y="2930046"/>
            <a:ext cx="819874" cy="55798"/>
          </a:xfrm>
          <a:prstGeom prst="straightConnector1">
            <a:avLst/>
          </a:prstGeom>
          <a:ln>
            <a:solidFill>
              <a:srgbClr val="0000FF"/>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8" name="Gerade Verbindung mit Pfeil 147"/>
          <p:cNvCxnSpPr>
            <a:stCxn id="124" idx="0"/>
          </p:cNvCxnSpPr>
          <p:nvPr/>
        </p:nvCxnSpPr>
        <p:spPr>
          <a:xfrm flipH="1">
            <a:off x="2324101" y="1720346"/>
            <a:ext cx="1822416" cy="1265498"/>
          </a:xfrm>
          <a:prstGeom prst="straightConnector1">
            <a:avLst/>
          </a:prstGeom>
          <a:ln>
            <a:solidFill>
              <a:srgbClr val="0000FF"/>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150" name="Rectangle 823"/>
          <p:cNvSpPr>
            <a:spLocks noChangeArrowheads="1"/>
          </p:cNvSpPr>
          <p:nvPr/>
        </p:nvSpPr>
        <p:spPr bwMode="auto">
          <a:xfrm>
            <a:off x="2991052" y="4927968"/>
            <a:ext cx="273049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400" dirty="0" smtClean="0">
                <a:latin typeface="+mn-lt"/>
              </a:rPr>
              <a:t>Die Sachbilanz beschreibt, </a:t>
            </a:r>
            <a:br>
              <a:rPr lang="de-CH" altLang="de-DE" sz="1400" dirty="0" smtClean="0">
                <a:latin typeface="+mn-lt"/>
              </a:rPr>
            </a:br>
            <a:r>
              <a:rPr lang="de-CH" altLang="de-DE" sz="1400" dirty="0" smtClean="0">
                <a:latin typeface="+mn-lt"/>
              </a:rPr>
              <a:t>was rein geht ins System, </a:t>
            </a:r>
            <a:br>
              <a:rPr lang="de-CH" altLang="de-DE" sz="1400" dirty="0" smtClean="0">
                <a:latin typeface="+mn-lt"/>
              </a:rPr>
            </a:br>
            <a:r>
              <a:rPr lang="de-CH" altLang="de-DE" sz="1400" dirty="0" smtClean="0">
                <a:latin typeface="+mn-lt"/>
              </a:rPr>
              <a:t>was raus geht und </a:t>
            </a:r>
            <a:br>
              <a:rPr lang="de-CH" altLang="de-DE" sz="1400" dirty="0" smtClean="0">
                <a:latin typeface="+mn-lt"/>
              </a:rPr>
            </a:br>
            <a:r>
              <a:rPr lang="de-CH" altLang="de-DE" sz="1400" dirty="0" smtClean="0">
                <a:latin typeface="+mn-lt"/>
              </a:rPr>
              <a:t>wie sich der Bestand entwickelt. </a:t>
            </a:r>
            <a:endParaRPr lang="de-CH" altLang="de-DE" sz="1400" dirty="0">
              <a:latin typeface="+mn-lt"/>
            </a:endParaRPr>
          </a:p>
        </p:txBody>
      </p:sp>
      <p:sp>
        <p:nvSpPr>
          <p:cNvPr id="151" name="Rectangle 823"/>
          <p:cNvSpPr>
            <a:spLocks noChangeArrowheads="1"/>
          </p:cNvSpPr>
          <p:nvPr/>
        </p:nvSpPr>
        <p:spPr bwMode="auto">
          <a:xfrm>
            <a:off x="6135525" y="3997368"/>
            <a:ext cx="29260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400" dirty="0" smtClean="0">
                <a:latin typeface="+mn-lt"/>
              </a:rPr>
              <a:t>Aus dem Inventar sucht man eine </a:t>
            </a:r>
            <a:r>
              <a:rPr lang="de-CH" altLang="de-DE" sz="1400" dirty="0" smtClean="0"/>
              <a:t>passende </a:t>
            </a:r>
            <a:r>
              <a:rPr lang="de-CH" altLang="de-DE" sz="1400" dirty="0" smtClean="0">
                <a:latin typeface="+mn-lt"/>
              </a:rPr>
              <a:t>Variante von Acker, Grünland oder Wald… und übernimmt dessen Standardwerte.</a:t>
            </a:r>
          </a:p>
        </p:txBody>
      </p:sp>
      <p:sp>
        <p:nvSpPr>
          <p:cNvPr id="152" name="Rectangle 823"/>
          <p:cNvSpPr>
            <a:spLocks noChangeArrowheads="1"/>
          </p:cNvSpPr>
          <p:nvPr/>
        </p:nvSpPr>
        <p:spPr bwMode="auto">
          <a:xfrm>
            <a:off x="6256498" y="954967"/>
            <a:ext cx="29260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latin typeface="+mn-lt"/>
              </a:rPr>
              <a:t>Inventar typischer Ökosysteme</a:t>
            </a:r>
          </a:p>
        </p:txBody>
      </p:sp>
    </p:spTree>
    <p:extLst>
      <p:ext uri="{BB962C8B-B14F-4D97-AF65-F5344CB8AC3E}">
        <p14:creationId xmlns:p14="http://schemas.microsoft.com/office/powerpoint/2010/main" val="257650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1"/>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500"/>
                                        <p:tgtEl>
                                          <p:spTgt spid="147"/>
                                        </p:tgtEl>
                                      </p:cBhvr>
                                    </p:animEffect>
                                    <p:set>
                                      <p:cBhvr>
                                        <p:cTn id="37" dur="1" fill="hold">
                                          <p:stCondLst>
                                            <p:cond delay="499"/>
                                          </p:stCondLst>
                                        </p:cTn>
                                        <p:tgtEl>
                                          <p:spTgt spid="147"/>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50" grpId="0"/>
      <p:bldP spid="151" grpId="0"/>
      <p:bldP spid="15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Gerade Verbindung mit Pfeil 46"/>
          <p:cNvCxnSpPr/>
          <p:nvPr/>
        </p:nvCxnSpPr>
        <p:spPr>
          <a:xfrm flipV="1">
            <a:off x="4810919" y="4242038"/>
            <a:ext cx="1238013" cy="120412"/>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457200" y="305119"/>
            <a:ext cx="8229600" cy="522196"/>
          </a:xfrm>
        </p:spPr>
        <p:txBody>
          <a:bodyPr/>
          <a:lstStyle/>
          <a:p>
            <a:r>
              <a:rPr lang="de-DE" b="1" dirty="0" smtClean="0"/>
              <a:t>RessourcenBilanz</a:t>
            </a:r>
            <a:endParaRPr lang="de-DE" b="1" dirty="0"/>
          </a:p>
        </p:txBody>
      </p:sp>
      <p:sp>
        <p:nvSpPr>
          <p:cNvPr id="153" name="Rectangle 823"/>
          <p:cNvSpPr>
            <a:spLocks noChangeArrowheads="1"/>
          </p:cNvSpPr>
          <p:nvPr/>
        </p:nvSpPr>
        <p:spPr bwMode="auto">
          <a:xfrm>
            <a:off x="2719919" y="3174516"/>
            <a:ext cx="10887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err="1" smtClean="0">
                <a:latin typeface="+mn-lt"/>
              </a:rPr>
              <a:t>SachBilanz</a:t>
            </a:r>
            <a:endParaRPr lang="de-CH" altLang="de-DE" sz="1600" b="1" dirty="0" smtClean="0">
              <a:latin typeface="+mn-lt"/>
            </a:endParaRPr>
          </a:p>
        </p:txBody>
      </p:sp>
      <p:sp>
        <p:nvSpPr>
          <p:cNvPr id="155" name="Rectangle 823"/>
          <p:cNvSpPr>
            <a:spLocks noChangeArrowheads="1"/>
          </p:cNvSpPr>
          <p:nvPr/>
        </p:nvSpPr>
        <p:spPr bwMode="auto">
          <a:xfrm>
            <a:off x="5956299" y="3336441"/>
            <a:ext cx="33555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latin typeface="+mn-lt"/>
              </a:rPr>
              <a:t>Inventar Ressourcen</a:t>
            </a:r>
          </a:p>
        </p:txBody>
      </p:sp>
      <p:cxnSp>
        <p:nvCxnSpPr>
          <p:cNvPr id="158" name="Gerade Verbindung mit Pfeil 157"/>
          <p:cNvCxnSpPr>
            <a:stCxn id="161" idx="0"/>
          </p:cNvCxnSpPr>
          <p:nvPr/>
        </p:nvCxnSpPr>
        <p:spPr>
          <a:xfrm flipV="1">
            <a:off x="4081994" y="2819400"/>
            <a:ext cx="1" cy="67651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graphicFrame>
        <p:nvGraphicFramePr>
          <p:cNvPr id="161" name="Tabelle 160"/>
          <p:cNvGraphicFramePr>
            <a:graphicFrameLocks noGrp="1"/>
          </p:cNvGraphicFramePr>
          <p:nvPr>
            <p:extLst>
              <p:ext uri="{D42A27DB-BD31-4B8C-83A1-F6EECF244321}">
                <p14:modId xmlns:p14="http://schemas.microsoft.com/office/powerpoint/2010/main" val="4235637502"/>
              </p:ext>
            </p:extLst>
          </p:nvPr>
        </p:nvGraphicFramePr>
        <p:xfrm>
          <a:off x="2800088" y="3495913"/>
          <a:ext cx="2563813" cy="1060305"/>
        </p:xfrm>
        <a:graphic>
          <a:graphicData uri="http://schemas.openxmlformats.org/drawingml/2006/table">
            <a:tbl>
              <a:tblPr>
                <a:tableStyleId>{5C22544A-7EE6-4342-B048-85BDC9FD1C3A}</a:tableStyleId>
              </a:tblPr>
              <a:tblGrid>
                <a:gridCol w="347028"/>
                <a:gridCol w="450215"/>
                <a:gridCol w="537528"/>
                <a:gridCol w="604202"/>
                <a:gridCol w="624840"/>
              </a:tblGrid>
              <a:tr h="169851">
                <a:tc>
                  <a:txBody>
                    <a:bodyPr/>
                    <a:lstStyle/>
                    <a:p>
                      <a:pPr algn="ctr" fontAlgn="b"/>
                      <a:r>
                        <a:rPr lang="de-DE" sz="1100" b="1" u="none" strike="noStrike" dirty="0">
                          <a:effectLst/>
                        </a:rPr>
                        <a:t>Input</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b="1" u="none" strike="noStrike">
                          <a:effectLst/>
                        </a:rPr>
                        <a:t>Output</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b="1" u="none" strike="noStrike">
                          <a:effectLst/>
                        </a:rPr>
                        <a:t>Bestand </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b="1" u="none" strike="noStrike">
                          <a:effectLst/>
                        </a:rPr>
                        <a:t>Änderung</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b="1" u="none" strike="noStrike" dirty="0">
                          <a:effectLst/>
                        </a:rPr>
                        <a:t>Ressource</a:t>
                      </a:r>
                      <a:endParaRPr lang="de-DE" sz="1100" b="1" i="0" u="none" strike="noStrike" dirty="0">
                        <a:solidFill>
                          <a:srgbClr val="000000"/>
                        </a:solidFill>
                        <a:effectLst/>
                        <a:latin typeface="Calibri"/>
                      </a:endParaRPr>
                    </a:p>
                  </a:txBody>
                  <a:tcPr marL="7620" marR="7620" marT="7620" marB="0" anchor="b"/>
                </a:tc>
              </a:tr>
              <a:tr h="169851">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Licht</a:t>
                      </a:r>
                      <a:endParaRPr lang="de-DE" sz="1100" b="0" i="0" u="none" strike="noStrike">
                        <a:solidFill>
                          <a:srgbClr val="000000"/>
                        </a:solidFill>
                        <a:effectLst/>
                        <a:latin typeface="Calibri"/>
                      </a:endParaRPr>
                    </a:p>
                  </a:txBody>
                  <a:tcPr marL="7620" marR="7620" marT="7620" marB="0" anchor="b"/>
                </a:tc>
              </a:tr>
              <a:tr h="169851">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N</a:t>
                      </a:r>
                      <a:r>
                        <a:rPr lang="de-DE" sz="1100" u="none" strike="noStrike" baseline="-25000" dirty="0" smtClean="0">
                          <a:effectLst/>
                        </a:rPr>
                        <a:t>2</a:t>
                      </a:r>
                      <a:endParaRPr lang="de-DE" sz="1100" b="0" i="0" u="none" strike="noStrike" dirty="0">
                        <a:solidFill>
                          <a:srgbClr val="000000"/>
                        </a:solidFill>
                        <a:effectLst/>
                        <a:latin typeface="+mn-lt"/>
                      </a:endParaRPr>
                    </a:p>
                  </a:txBody>
                  <a:tcPr marL="7620" marR="7620" marT="7620" marB="0" anchor="b"/>
                </a:tc>
              </a:tr>
              <a:tr h="184005">
                <a:tc>
                  <a:txBody>
                    <a:bodyPr/>
                    <a:lstStyle/>
                    <a:p>
                      <a:pPr algn="ctr" fontAlgn="b"/>
                      <a:r>
                        <a:rPr lang="de-DE" sz="1100" b="1" u="none" strike="noStrike" dirty="0" smtClean="0">
                          <a:solidFill>
                            <a:srgbClr val="0000FF"/>
                          </a:solidFill>
                          <a:effectLst/>
                        </a:rPr>
                        <a:t>xxx</a:t>
                      </a:r>
                      <a:endParaRPr lang="de-DE" sz="1100" b="1" i="0" u="none" strike="noStrike" dirty="0">
                        <a:solidFill>
                          <a:srgbClr val="0000FF"/>
                        </a:solidFill>
                        <a:effectLst/>
                        <a:latin typeface="Calibri"/>
                      </a:endParaRPr>
                    </a:p>
                  </a:txBody>
                  <a:tcPr marL="7620" marR="7620" marT="7620" marB="0" anchor="b"/>
                </a:tc>
                <a:tc>
                  <a:txBody>
                    <a:bodyPr/>
                    <a:lstStyle/>
                    <a:p>
                      <a:pPr algn="ctr" fontAlgn="b"/>
                      <a:r>
                        <a:rPr lang="de-DE" sz="1100" b="1" u="none" strike="noStrike" dirty="0" smtClean="0">
                          <a:solidFill>
                            <a:srgbClr val="0000FF"/>
                          </a:solidFill>
                          <a:effectLst/>
                        </a:rPr>
                        <a:t>xxx</a:t>
                      </a:r>
                      <a:endParaRPr lang="de-DE" sz="1100" b="1" i="0" u="none" strike="noStrike" dirty="0">
                        <a:solidFill>
                          <a:srgbClr val="0000FF"/>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CO</a:t>
                      </a:r>
                      <a:r>
                        <a:rPr lang="de-DE" sz="1100" u="none" strike="noStrike" baseline="-25000" dirty="0">
                          <a:effectLst/>
                        </a:rPr>
                        <a:t>2</a:t>
                      </a:r>
                      <a:endParaRPr lang="de-DE" sz="1100" b="0" i="0" u="none" strike="noStrike" dirty="0">
                        <a:solidFill>
                          <a:srgbClr val="000000"/>
                        </a:solidFill>
                        <a:effectLst/>
                        <a:latin typeface="Calibri"/>
                      </a:endParaRPr>
                    </a:p>
                  </a:txBody>
                  <a:tcPr marL="7620" marR="7620" marT="7620" marB="0" anchor="b"/>
                </a:tc>
              </a:tr>
              <a:tr h="169851">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b="1" u="none" strike="noStrike" dirty="0" smtClean="0">
                          <a:solidFill>
                            <a:srgbClr val="0000FF"/>
                          </a:solidFill>
                          <a:effectLst/>
                        </a:rPr>
                        <a:t>xxx</a:t>
                      </a:r>
                      <a:endParaRPr lang="de-DE" sz="1100" b="1" i="0" u="none" strike="noStrike" dirty="0">
                        <a:solidFill>
                          <a:srgbClr val="0000FF"/>
                        </a:solidFill>
                        <a:effectLst/>
                        <a:latin typeface="Calibri"/>
                      </a:endParaRPr>
                    </a:p>
                  </a:txBody>
                  <a:tcPr marL="7620" marR="7620" marT="7620" marB="0" anchor="b"/>
                </a:tc>
                <a:tc>
                  <a:txBody>
                    <a:bodyPr/>
                    <a:lstStyle/>
                    <a:p>
                      <a:pPr algn="ctr" fontAlgn="b"/>
                      <a:r>
                        <a:rPr lang="de-DE" sz="1100" b="1" u="none" strike="noStrike" dirty="0" smtClean="0">
                          <a:solidFill>
                            <a:srgbClr val="0000FF"/>
                          </a:solidFill>
                          <a:effectLst/>
                        </a:rPr>
                        <a:t>xxx</a:t>
                      </a:r>
                      <a:endParaRPr lang="de-DE" sz="1100" b="1" i="0" u="none" strike="noStrike" dirty="0">
                        <a:solidFill>
                          <a:srgbClr val="0000FF"/>
                        </a:solidFill>
                        <a:effectLst/>
                        <a:latin typeface="Calibri"/>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Treibstoff</a:t>
                      </a:r>
                      <a:endParaRPr lang="de-DE" sz="1100" b="0" i="0" u="none" strike="noStrike" dirty="0" smtClean="0">
                        <a:solidFill>
                          <a:srgbClr val="000000"/>
                        </a:solidFill>
                        <a:effectLst/>
                        <a:latin typeface="+mn-lt"/>
                      </a:endParaRPr>
                    </a:p>
                  </a:txBody>
                  <a:tcPr marL="7620" marR="7620" marT="7620" marB="0" anchor="b"/>
                </a:tc>
              </a:tr>
              <a:tr h="169851">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b="0" i="0" u="none" strike="noStrike" dirty="0" smtClean="0">
                          <a:solidFill>
                            <a:srgbClr val="000000"/>
                          </a:solidFill>
                          <a:effectLst/>
                          <a:latin typeface="Calibri"/>
                        </a:rPr>
                        <a:t>Weizen</a:t>
                      </a:r>
                      <a:endParaRPr lang="de-DE" sz="1100" b="0" i="0" u="none" strike="noStrike" dirty="0">
                        <a:solidFill>
                          <a:srgbClr val="000000"/>
                        </a:solidFill>
                        <a:effectLst/>
                        <a:latin typeface="Calibri"/>
                      </a:endParaRPr>
                    </a:p>
                  </a:txBody>
                  <a:tcPr marL="7620" marR="7620" marT="7620" marB="0" anchor="b"/>
                </a:tc>
              </a:tr>
            </a:tbl>
          </a:graphicData>
        </a:graphic>
      </p:graphicFrame>
      <p:sp>
        <p:nvSpPr>
          <p:cNvPr id="165" name="Rectangle 823"/>
          <p:cNvSpPr>
            <a:spLocks noChangeArrowheads="1"/>
          </p:cNvSpPr>
          <p:nvPr/>
        </p:nvSpPr>
        <p:spPr bwMode="auto">
          <a:xfrm>
            <a:off x="2357969" y="4925571"/>
            <a:ext cx="16631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latin typeface="+mn-lt"/>
              </a:rPr>
              <a:t>RessourcenBilanz</a:t>
            </a:r>
          </a:p>
        </p:txBody>
      </p:sp>
      <p:graphicFrame>
        <p:nvGraphicFramePr>
          <p:cNvPr id="168" name="Tabelle 167"/>
          <p:cNvGraphicFramePr>
            <a:graphicFrameLocks noGrp="1"/>
          </p:cNvGraphicFramePr>
          <p:nvPr>
            <p:extLst>
              <p:ext uri="{D42A27DB-BD31-4B8C-83A1-F6EECF244321}">
                <p14:modId xmlns:p14="http://schemas.microsoft.com/office/powerpoint/2010/main" val="2759780344"/>
              </p:ext>
            </p:extLst>
          </p:nvPr>
        </p:nvGraphicFramePr>
        <p:xfrm>
          <a:off x="6029882" y="3584813"/>
          <a:ext cx="2975002" cy="876300"/>
        </p:xfrm>
        <a:graphic>
          <a:graphicData uri="http://schemas.openxmlformats.org/drawingml/2006/table">
            <a:tbl>
              <a:tblPr>
                <a:tableStyleId>{5C22544A-7EE6-4342-B048-85BDC9FD1C3A}</a:tableStyleId>
              </a:tblPr>
              <a:tblGrid>
                <a:gridCol w="634365"/>
                <a:gridCol w="528002"/>
                <a:gridCol w="480378"/>
                <a:gridCol w="397828"/>
                <a:gridCol w="416878"/>
                <a:gridCol w="517551"/>
              </a:tblGrid>
              <a:tr h="167481">
                <a:tc>
                  <a:txBody>
                    <a:bodyPr/>
                    <a:lstStyle/>
                    <a:p>
                      <a:pPr algn="ctr" fontAlgn="b"/>
                      <a:endParaRPr lang="de-DE" sz="1100" b="1" i="0" u="none" strike="noStrike" dirty="0">
                        <a:solidFill>
                          <a:srgbClr val="000000"/>
                        </a:solidFill>
                        <a:effectLst/>
                        <a:latin typeface="Calibri"/>
                      </a:endParaRPr>
                    </a:p>
                  </a:txBody>
                  <a:tcPr marL="7620" marR="7620" marT="7620" marB="0" anchor="b"/>
                </a:tc>
                <a:tc gridSpan="5">
                  <a:txBody>
                    <a:bodyPr/>
                    <a:lstStyle/>
                    <a:p>
                      <a:pPr algn="ctr" fontAlgn="b"/>
                      <a:r>
                        <a:rPr lang="de-DE" sz="1100" b="1" u="none" strike="noStrike" dirty="0" smtClean="0">
                          <a:effectLst/>
                        </a:rPr>
                        <a:t>Aufwand</a:t>
                      </a:r>
                      <a:endParaRPr lang="de-DE" sz="1100" b="1" i="0" u="none" strike="noStrike" dirty="0">
                        <a:solidFill>
                          <a:srgbClr val="000000"/>
                        </a:solidFill>
                        <a:effectLst/>
                        <a:latin typeface="Calibri"/>
                      </a:endParaRPr>
                    </a:p>
                  </a:txBody>
                  <a:tcPr marL="7620" marR="7620" marT="7620"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167481">
                <a:tc>
                  <a:txBody>
                    <a:bodyPr/>
                    <a:lstStyle/>
                    <a:p>
                      <a:pPr algn="ctr" fontAlgn="b"/>
                      <a:r>
                        <a:rPr lang="de-DE" sz="1100" b="1" u="none" strike="noStrike" dirty="0">
                          <a:effectLst/>
                        </a:rPr>
                        <a:t>Ressource</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b="1" u="none" strike="noStrike" dirty="0" smtClean="0">
                          <a:effectLst/>
                        </a:rPr>
                        <a:t>Material</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b="1" i="0" u="none" strike="noStrike" dirty="0" smtClean="0">
                          <a:solidFill>
                            <a:srgbClr val="000000"/>
                          </a:solidFill>
                          <a:effectLst/>
                          <a:latin typeface="Calibri"/>
                        </a:rPr>
                        <a:t>Energie</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Arbeit</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b="1" i="0" u="none" strike="noStrike" dirty="0" smtClean="0">
                          <a:solidFill>
                            <a:srgbClr val="000000"/>
                          </a:solidFill>
                          <a:effectLst/>
                          <a:latin typeface="Calibri"/>
                        </a:rPr>
                        <a:t>Fläche</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b="1" u="none" strike="noStrike" dirty="0" smtClean="0">
                          <a:effectLst/>
                        </a:rPr>
                        <a:t>Geld</a:t>
                      </a:r>
                      <a:endParaRPr lang="de-DE" sz="1100" b="1" i="0" u="none" strike="noStrike" dirty="0">
                        <a:solidFill>
                          <a:srgbClr val="000000"/>
                        </a:solidFill>
                        <a:effectLst/>
                        <a:latin typeface="Calibri"/>
                      </a:endParaRPr>
                    </a:p>
                  </a:txBody>
                  <a:tcPr marL="7620" marR="7620" marT="7620" marB="0" anchor="b"/>
                </a:tc>
              </a:tr>
              <a:tr h="167481">
                <a:tc>
                  <a:txBody>
                    <a:bodyPr/>
                    <a:lstStyle/>
                    <a:p>
                      <a:pPr algn="ctr" fontAlgn="b"/>
                      <a:r>
                        <a:rPr lang="de-DE" sz="1100" u="none" strike="noStrike" dirty="0" smtClean="0">
                          <a:effectLst/>
                        </a:rPr>
                        <a:t>CO</a:t>
                      </a:r>
                      <a:r>
                        <a:rPr lang="de-DE" sz="1100" u="none" strike="noStrike" baseline="-25000" dirty="0" smtClean="0">
                          <a:effectLst/>
                        </a:rPr>
                        <a:t>2</a:t>
                      </a:r>
                      <a:endParaRPr lang="de-DE" sz="1100" b="0" i="0" u="none" strike="noStrike" dirty="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r>
              <a:tr h="170033">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Treibstoff</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r>
              <a:tr h="167481">
                <a:tc>
                  <a:txBody>
                    <a:bodyPr/>
                    <a:lstStyle/>
                    <a:p>
                      <a:pPr algn="ctr" fontAlgn="b"/>
                      <a:r>
                        <a:rPr lang="de-DE" sz="1100" u="none" strike="noStrike" dirty="0">
                          <a:effectLst/>
                        </a:rPr>
                        <a:t> </a:t>
                      </a:r>
                      <a:r>
                        <a:rPr lang="de-DE" sz="1100" u="none" strike="noStrike" dirty="0" smtClean="0">
                          <a:effectLst/>
                        </a:rPr>
                        <a:t>----</a:t>
                      </a:r>
                      <a:endParaRPr lang="de-DE" sz="1100" b="0" i="0" u="none" strike="noStrike" dirty="0">
                        <a:solidFill>
                          <a:srgbClr val="000000"/>
                        </a:solidFill>
                        <a:effectLst/>
                        <a:latin typeface="Calibri"/>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100" u="none" strike="noStrike" dirty="0" smtClean="0">
                          <a:effectLst/>
                        </a:rPr>
                        <a:t>---</a:t>
                      </a:r>
                      <a:endParaRPr lang="de-DE" sz="1100" b="0" i="0" u="none" strike="noStrike" dirty="0" smtClean="0">
                        <a:solidFill>
                          <a:srgbClr val="000000"/>
                        </a:solidFill>
                        <a:effectLst/>
                        <a:latin typeface="+mn-lt"/>
                      </a:endParaRPr>
                    </a:p>
                  </a:txBody>
                  <a:tcPr marL="7620" marR="7620" marT="7620" marB="0" anchor="b"/>
                </a:tc>
              </a:tr>
            </a:tbl>
          </a:graphicData>
        </a:graphic>
      </p:graphicFrame>
      <p:graphicFrame>
        <p:nvGraphicFramePr>
          <p:cNvPr id="171" name="Tabelle 170"/>
          <p:cNvGraphicFramePr>
            <a:graphicFrameLocks noGrp="1"/>
          </p:cNvGraphicFramePr>
          <p:nvPr>
            <p:extLst>
              <p:ext uri="{D42A27DB-BD31-4B8C-83A1-F6EECF244321}">
                <p14:modId xmlns:p14="http://schemas.microsoft.com/office/powerpoint/2010/main" val="348347997"/>
              </p:ext>
            </p:extLst>
          </p:nvPr>
        </p:nvGraphicFramePr>
        <p:xfrm>
          <a:off x="2424644" y="5264125"/>
          <a:ext cx="3352800" cy="1280160"/>
        </p:xfrm>
        <a:graphic>
          <a:graphicData uri="http://schemas.openxmlformats.org/drawingml/2006/table">
            <a:tbl>
              <a:tblPr>
                <a:tableStyleId>{5C22544A-7EE6-4342-B048-85BDC9FD1C3A}</a:tableStyleId>
              </a:tblPr>
              <a:tblGrid>
                <a:gridCol w="381000"/>
                <a:gridCol w="482600"/>
                <a:gridCol w="558800"/>
                <a:gridCol w="635000"/>
                <a:gridCol w="647700"/>
                <a:gridCol w="647700"/>
              </a:tblGrid>
              <a:tr h="182880">
                <a:tc>
                  <a:txBody>
                    <a:bodyPr/>
                    <a:lstStyle/>
                    <a:p>
                      <a:pPr algn="ctr" fontAlgn="b"/>
                      <a:r>
                        <a:rPr lang="de-DE" sz="1100" u="none" strike="noStrike" dirty="0">
                          <a:effectLst/>
                        </a:rPr>
                        <a:t>Input</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Output</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Bestand </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Änderung</a:t>
                      </a:r>
                      <a:endParaRPr lang="de-DE" sz="1100" b="1"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Indikator</a:t>
                      </a:r>
                      <a:endParaRPr lang="de-DE" sz="1100" b="1"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Ressource</a:t>
                      </a:r>
                      <a:endParaRPr lang="de-DE" sz="1100" b="1"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Material</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gesamt</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Energie</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gesamt</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Material</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Weizen</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Energie</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Weizen</a:t>
                      </a:r>
                      <a:endParaRPr lang="de-DE" sz="1100" b="0" i="0" u="none" strike="noStrike">
                        <a:solidFill>
                          <a:srgbClr val="000000"/>
                        </a:solidFill>
                        <a:effectLst/>
                        <a:latin typeface="Calibri"/>
                      </a:endParaRPr>
                    </a:p>
                  </a:txBody>
                  <a:tcPr marL="7620" marR="7620" marT="7620" marB="0" anchor="b"/>
                </a:tc>
              </a:tr>
              <a:tr h="182880">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a:effectLst/>
                        </a:rPr>
                        <a:t>----</a:t>
                      </a:r>
                      <a:endParaRPr lang="de-DE" sz="1100" b="0" i="0" u="none" strike="noStrike">
                        <a:solidFill>
                          <a:srgbClr val="000000"/>
                        </a:solidFill>
                        <a:effectLst/>
                        <a:latin typeface="Calibri"/>
                      </a:endParaRPr>
                    </a:p>
                  </a:txBody>
                  <a:tcPr marL="7620" marR="7620" marT="7620" marB="0" anchor="b"/>
                </a:tc>
                <a:tc>
                  <a:txBody>
                    <a:bodyPr/>
                    <a:lstStyle/>
                    <a:p>
                      <a:pPr algn="ctr" fontAlgn="b"/>
                      <a:r>
                        <a:rPr lang="de-DE" sz="1100" u="none" strike="noStrike" dirty="0" smtClean="0">
                          <a:effectLst/>
                        </a:rPr>
                        <a:t>Arbeit</a:t>
                      </a:r>
                      <a:endParaRPr lang="de-DE" sz="1100" b="0" i="0" u="none" strike="noStrike" dirty="0">
                        <a:solidFill>
                          <a:srgbClr val="000000"/>
                        </a:solidFill>
                        <a:effectLst/>
                        <a:latin typeface="Calibri"/>
                      </a:endParaRPr>
                    </a:p>
                  </a:txBody>
                  <a:tcPr marL="7620" marR="7620" marT="7620" marB="0" anchor="b"/>
                </a:tc>
                <a:tc>
                  <a:txBody>
                    <a:bodyPr/>
                    <a:lstStyle/>
                    <a:p>
                      <a:pPr algn="ctr" fontAlgn="b"/>
                      <a:r>
                        <a:rPr lang="de-DE" sz="1100" u="none" strike="noStrike" dirty="0">
                          <a:effectLst/>
                        </a:rPr>
                        <a:t>Weizen</a:t>
                      </a:r>
                      <a:endParaRPr lang="de-DE" sz="1100" b="0" i="0" u="none" strike="noStrike" dirty="0">
                        <a:solidFill>
                          <a:srgbClr val="000000"/>
                        </a:solidFill>
                        <a:effectLst/>
                        <a:latin typeface="Calibri"/>
                      </a:endParaRPr>
                    </a:p>
                  </a:txBody>
                  <a:tcPr marL="7620" marR="7620" marT="7620" marB="0" anchor="b"/>
                </a:tc>
              </a:tr>
            </a:tbl>
          </a:graphicData>
        </a:graphic>
      </p:graphicFrame>
      <p:cxnSp>
        <p:nvCxnSpPr>
          <p:cNvPr id="175" name="Gerade Verbindung mit Pfeil 174"/>
          <p:cNvCxnSpPr>
            <a:stCxn id="161" idx="2"/>
            <a:endCxn id="171" idx="0"/>
          </p:cNvCxnSpPr>
          <p:nvPr/>
        </p:nvCxnSpPr>
        <p:spPr>
          <a:xfrm>
            <a:off x="4081994" y="4556218"/>
            <a:ext cx="19050" cy="70790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81" name="Rectangle 823"/>
          <p:cNvSpPr>
            <a:spLocks noChangeArrowheads="1"/>
          </p:cNvSpPr>
          <p:nvPr/>
        </p:nvSpPr>
        <p:spPr bwMode="auto">
          <a:xfrm>
            <a:off x="133171" y="4728610"/>
            <a:ext cx="222479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400" b="1" dirty="0" smtClean="0">
                <a:latin typeface="+mn-lt"/>
              </a:rPr>
              <a:t>Ergebnis:</a:t>
            </a:r>
            <a:br>
              <a:rPr lang="de-CH" altLang="de-DE" sz="1400" b="1" dirty="0" smtClean="0">
                <a:latin typeface="+mn-lt"/>
              </a:rPr>
            </a:br>
            <a:r>
              <a:rPr lang="de-CH" altLang="de-DE" sz="1400" b="1" dirty="0" smtClean="0">
                <a:latin typeface="+mn-lt"/>
              </a:rPr>
              <a:t>Flexible Auswertung </a:t>
            </a:r>
            <a:r>
              <a:rPr lang="de-CH" altLang="de-DE" sz="1400" dirty="0" err="1" smtClean="0">
                <a:latin typeface="+mn-lt"/>
              </a:rPr>
              <a:t>MaterialBilanz</a:t>
            </a:r>
            <a:endParaRPr lang="de-CH" altLang="de-DE" sz="1400" dirty="0">
              <a:latin typeface="+mn-lt"/>
            </a:endParaRPr>
          </a:p>
          <a:p>
            <a:r>
              <a:rPr lang="de-CH" altLang="de-DE" sz="1400" dirty="0" err="1" smtClean="0">
                <a:latin typeface="+mn-lt"/>
              </a:rPr>
              <a:t>EnergieBilanz</a:t>
            </a:r>
            <a:endParaRPr lang="de-CH" altLang="de-DE" sz="1400" dirty="0">
              <a:latin typeface="+mn-lt"/>
            </a:endParaRPr>
          </a:p>
          <a:p>
            <a:r>
              <a:rPr lang="de-CH" altLang="de-DE" sz="1400" dirty="0" err="1" smtClean="0">
                <a:latin typeface="+mn-lt"/>
              </a:rPr>
              <a:t>ArbeitsBilanz</a:t>
            </a:r>
            <a:endParaRPr lang="de-CH" altLang="de-DE" sz="1400" dirty="0">
              <a:latin typeface="+mn-lt"/>
            </a:endParaRPr>
          </a:p>
          <a:p>
            <a:r>
              <a:rPr lang="de-CH" altLang="de-DE" sz="1400" dirty="0">
                <a:latin typeface="+mn-lt"/>
              </a:rPr>
              <a:t>Kostenrechnung…</a:t>
            </a:r>
          </a:p>
          <a:p>
            <a:r>
              <a:rPr lang="de-CH" altLang="de-DE" sz="1400" dirty="0" smtClean="0">
                <a:latin typeface="+mn-lt"/>
              </a:rPr>
              <a:t>Verschiedene </a:t>
            </a:r>
            <a:r>
              <a:rPr lang="de-CH" altLang="de-DE" sz="1400" dirty="0" smtClean="0">
                <a:latin typeface="+mn-lt"/>
              </a:rPr>
              <a:t>Fußabdrücke</a:t>
            </a:r>
          </a:p>
          <a:p>
            <a:r>
              <a:rPr lang="de-CH" altLang="de-DE" sz="1400" dirty="0" smtClean="0">
                <a:latin typeface="+mn-lt"/>
              </a:rPr>
              <a:t>Abschätzung Außenwirkung</a:t>
            </a:r>
          </a:p>
          <a:p>
            <a:r>
              <a:rPr lang="de-CH" altLang="de-DE" sz="1400" dirty="0" smtClean="0">
                <a:latin typeface="+mn-lt"/>
              </a:rPr>
              <a:t>Umlage externer Kosten…</a:t>
            </a:r>
            <a:endParaRPr lang="de-CH" altLang="de-DE" sz="1400" dirty="0">
              <a:latin typeface="+mn-lt"/>
            </a:endParaRPr>
          </a:p>
        </p:txBody>
      </p:sp>
      <p:cxnSp>
        <p:nvCxnSpPr>
          <p:cNvPr id="194" name="Gerade Verbindung mit Pfeil 193"/>
          <p:cNvCxnSpPr>
            <a:endCxn id="171" idx="0"/>
          </p:cNvCxnSpPr>
          <p:nvPr/>
        </p:nvCxnSpPr>
        <p:spPr>
          <a:xfrm flipH="1">
            <a:off x="4101044" y="4403963"/>
            <a:ext cx="2347381" cy="860162"/>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03" name="Rectangle 823"/>
          <p:cNvSpPr>
            <a:spLocks noChangeArrowheads="1"/>
          </p:cNvSpPr>
          <p:nvPr/>
        </p:nvSpPr>
        <p:spPr bwMode="auto">
          <a:xfrm>
            <a:off x="98705" y="3429518"/>
            <a:ext cx="207575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400" dirty="0" smtClean="0">
                <a:latin typeface="+mn-lt"/>
              </a:rPr>
              <a:t>Die Sachbilanz mit den Standardwerten wird ergänzt um genauere Angaben zu dem System: die </a:t>
            </a:r>
            <a:r>
              <a:rPr lang="de-CH" altLang="de-DE" sz="1400" dirty="0" smtClean="0">
                <a:solidFill>
                  <a:srgbClr val="0000FF"/>
                </a:solidFill>
                <a:latin typeface="+mn-lt"/>
              </a:rPr>
              <a:t>xxx.</a:t>
            </a:r>
            <a:endParaRPr lang="de-CH" altLang="de-DE" sz="1400" dirty="0" smtClean="0">
              <a:latin typeface="+mn-lt"/>
            </a:endParaRPr>
          </a:p>
        </p:txBody>
      </p:sp>
      <p:sp>
        <p:nvSpPr>
          <p:cNvPr id="104" name="Rectangle 823"/>
          <p:cNvSpPr>
            <a:spLocks noChangeArrowheads="1"/>
          </p:cNvSpPr>
          <p:nvPr/>
        </p:nvSpPr>
        <p:spPr bwMode="auto">
          <a:xfrm>
            <a:off x="98705" y="1412153"/>
            <a:ext cx="2248431"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400" b="1" dirty="0" smtClean="0">
                <a:latin typeface="+mn-lt"/>
              </a:rPr>
              <a:t>Quellen</a:t>
            </a:r>
          </a:p>
          <a:p>
            <a:pPr marL="285750" indent="-285750">
              <a:buFont typeface="Arial" panose="020B0604020202020204" pitchFamily="34" charset="0"/>
              <a:buChar char="•"/>
            </a:pPr>
            <a:r>
              <a:rPr lang="de-CH" altLang="de-DE" sz="1400" dirty="0" smtClean="0">
                <a:latin typeface="+mn-lt"/>
              </a:rPr>
              <a:t>Buchhaltung oder</a:t>
            </a:r>
          </a:p>
          <a:p>
            <a:pPr marL="285750" indent="-285750">
              <a:buFont typeface="Arial" panose="020B0604020202020204" pitchFamily="34" charset="0"/>
              <a:buChar char="•"/>
            </a:pPr>
            <a:r>
              <a:rPr lang="de-CH" altLang="de-DE" sz="1400" dirty="0" smtClean="0">
                <a:latin typeface="+mn-lt"/>
              </a:rPr>
              <a:t>Schlagkartei</a:t>
            </a:r>
          </a:p>
          <a:p>
            <a:pPr marL="285750" indent="-285750">
              <a:buFont typeface="Arial" panose="020B0604020202020204" pitchFamily="34" charset="0"/>
              <a:buChar char="•"/>
            </a:pPr>
            <a:r>
              <a:rPr lang="de-CH" altLang="de-DE" sz="1400" dirty="0" smtClean="0">
                <a:latin typeface="+mn-lt"/>
              </a:rPr>
              <a:t>Ökobilanzen…</a:t>
            </a:r>
          </a:p>
          <a:p>
            <a:pPr marL="285750" indent="-285750">
              <a:buFont typeface="Arial" panose="020B0604020202020204" pitchFamily="34" charset="0"/>
              <a:buChar char="•"/>
            </a:pPr>
            <a:r>
              <a:rPr lang="de-CH" altLang="de-DE" sz="1400" dirty="0" smtClean="0">
                <a:latin typeface="+mn-lt"/>
              </a:rPr>
              <a:t>Messungen</a:t>
            </a:r>
          </a:p>
          <a:p>
            <a:pPr marL="285750" indent="-285750">
              <a:buFont typeface="Arial" panose="020B0604020202020204" pitchFamily="34" charset="0"/>
              <a:buChar char="•"/>
            </a:pPr>
            <a:r>
              <a:rPr lang="de-CH" altLang="de-DE" sz="1400" dirty="0" smtClean="0">
                <a:latin typeface="+mn-lt"/>
              </a:rPr>
              <a:t>Monitoring</a:t>
            </a:r>
          </a:p>
          <a:p>
            <a:pPr marL="285750" indent="-285750">
              <a:buFont typeface="Arial" panose="020B0604020202020204" pitchFamily="34" charset="0"/>
              <a:buChar char="•"/>
            </a:pPr>
            <a:r>
              <a:rPr lang="de-CH" altLang="de-DE" sz="1400" dirty="0" smtClean="0">
                <a:latin typeface="+mn-lt"/>
              </a:rPr>
              <a:t>Interview…</a:t>
            </a:r>
          </a:p>
        </p:txBody>
      </p:sp>
      <p:sp>
        <p:nvSpPr>
          <p:cNvPr id="107" name="Rectangle 823"/>
          <p:cNvSpPr>
            <a:spLocks noChangeArrowheads="1"/>
          </p:cNvSpPr>
          <p:nvPr/>
        </p:nvSpPr>
        <p:spPr bwMode="auto">
          <a:xfrm>
            <a:off x="5867400" y="4655894"/>
            <a:ext cx="3067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400" dirty="0" smtClean="0">
                <a:latin typeface="+mn-lt"/>
              </a:rPr>
              <a:t>Die </a:t>
            </a:r>
            <a:r>
              <a:rPr lang="de-CH" altLang="de-DE" sz="1400" dirty="0">
                <a:latin typeface="+mn-lt"/>
              </a:rPr>
              <a:t>RessourcenBilanz </a:t>
            </a:r>
            <a:r>
              <a:rPr lang="de-CH" altLang="de-DE" sz="1400" dirty="0" smtClean="0">
                <a:latin typeface="+mn-lt"/>
              </a:rPr>
              <a:t>verknüpft die konkreten Angaben aus der </a:t>
            </a:r>
            <a:r>
              <a:rPr lang="de-CH" altLang="de-DE" sz="1400" dirty="0" err="1" smtClean="0">
                <a:latin typeface="+mn-lt"/>
              </a:rPr>
              <a:t>SachBilanz</a:t>
            </a:r>
            <a:r>
              <a:rPr lang="de-CH" altLang="de-DE" sz="1400" dirty="0" smtClean="0">
                <a:latin typeface="+mn-lt"/>
              </a:rPr>
              <a:t> mit den Standardangaben zu den einzelnen Ressourcen. </a:t>
            </a:r>
            <a:endParaRPr lang="de-CH" altLang="de-DE" sz="1400" dirty="0">
              <a:latin typeface="+mn-lt"/>
            </a:endParaRPr>
          </a:p>
        </p:txBody>
      </p:sp>
      <p:pic>
        <p:nvPicPr>
          <p:cNvPr id="22" name="Picture 2" descr="X:\Regeneration\Event\Agrikulturfestival\2017\Modell_AES.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47937" y="947207"/>
            <a:ext cx="3242469" cy="218425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823"/>
          <p:cNvSpPr>
            <a:spLocks noChangeArrowheads="1"/>
          </p:cNvSpPr>
          <p:nvPr/>
        </p:nvSpPr>
        <p:spPr bwMode="auto">
          <a:xfrm>
            <a:off x="6134100" y="2819400"/>
            <a:ext cx="3067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400" dirty="0" smtClean="0">
                <a:latin typeface="+mn-lt"/>
              </a:rPr>
              <a:t>Verzeichnis mit allen wichtigen Eigenschaften typischer Ressourcen</a:t>
            </a:r>
            <a:endParaRPr lang="de-CH" altLang="de-DE" sz="1400" dirty="0">
              <a:latin typeface="+mn-lt"/>
            </a:endParaRPr>
          </a:p>
        </p:txBody>
      </p:sp>
    </p:spTree>
    <p:extLst>
      <p:ext uri="{BB962C8B-B14F-4D97-AF65-F5344CB8AC3E}">
        <p14:creationId xmlns:p14="http://schemas.microsoft.com/office/powerpoint/2010/main" val="24115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5" grpId="0"/>
      <p:bldP spid="165" grpId="0"/>
      <p:bldP spid="181" grpId="0"/>
      <p:bldP spid="103" grpId="0"/>
      <p:bldP spid="104" grpId="0"/>
      <p:bldP spid="107"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Koordinatensystem</a:t>
            </a:r>
            <a:endParaRPr lang="de-CH" b="1" dirty="0"/>
          </a:p>
        </p:txBody>
      </p:sp>
      <p:cxnSp>
        <p:nvCxnSpPr>
          <p:cNvPr id="53" name="Gerade Verbindung mit Pfeil 52"/>
          <p:cNvCxnSpPr/>
          <p:nvPr/>
        </p:nvCxnSpPr>
        <p:spPr bwMode="auto">
          <a:xfrm>
            <a:off x="8129949" y="6869702"/>
            <a:ext cx="2520000"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 name="Group 574"/>
          <p:cNvGrpSpPr>
            <a:grpSpLocks/>
          </p:cNvGrpSpPr>
          <p:nvPr/>
        </p:nvGrpSpPr>
        <p:grpSpPr bwMode="auto">
          <a:xfrm>
            <a:off x="1119407" y="3196352"/>
            <a:ext cx="1369380" cy="1370839"/>
            <a:chOff x="3780" y="1094"/>
            <a:chExt cx="750" cy="743"/>
          </a:xfrm>
        </p:grpSpPr>
        <p:sp>
          <p:nvSpPr>
            <p:cNvPr id="74" name="Oval 575"/>
            <p:cNvSpPr>
              <a:spLocks noChangeArrowheads="1"/>
            </p:cNvSpPr>
            <p:nvPr/>
          </p:nvSpPr>
          <p:spPr bwMode="auto">
            <a:xfrm>
              <a:off x="3782" y="1096"/>
              <a:ext cx="745"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5" name="Oval 576"/>
            <p:cNvSpPr>
              <a:spLocks noChangeArrowheads="1"/>
            </p:cNvSpPr>
            <p:nvPr/>
          </p:nvSpPr>
          <p:spPr bwMode="auto">
            <a:xfrm>
              <a:off x="3870" y="1095"/>
              <a:ext cx="57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6" name="Oval 577"/>
            <p:cNvSpPr>
              <a:spLocks noChangeArrowheads="1"/>
            </p:cNvSpPr>
            <p:nvPr/>
          </p:nvSpPr>
          <p:spPr bwMode="auto">
            <a:xfrm>
              <a:off x="3972" y="1094"/>
              <a:ext cx="367"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7" name="Oval 578"/>
            <p:cNvSpPr>
              <a:spLocks noChangeArrowheads="1"/>
            </p:cNvSpPr>
            <p:nvPr/>
          </p:nvSpPr>
          <p:spPr bwMode="auto">
            <a:xfrm>
              <a:off x="4065" y="1099"/>
              <a:ext cx="181" cy="7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78" name="Line 579"/>
            <p:cNvSpPr>
              <a:spLocks noChangeShapeType="1"/>
            </p:cNvSpPr>
            <p:nvPr/>
          </p:nvSpPr>
          <p:spPr bwMode="auto">
            <a:xfrm>
              <a:off x="4155" y="1098"/>
              <a:ext cx="0" cy="7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79" name="Line 580"/>
            <p:cNvSpPr>
              <a:spLocks noChangeShapeType="1"/>
            </p:cNvSpPr>
            <p:nvPr/>
          </p:nvSpPr>
          <p:spPr bwMode="auto">
            <a:xfrm>
              <a:off x="3780" y="1464"/>
              <a:ext cx="7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0" name="Line 581"/>
            <p:cNvSpPr>
              <a:spLocks noChangeShapeType="1"/>
            </p:cNvSpPr>
            <p:nvPr/>
          </p:nvSpPr>
          <p:spPr bwMode="auto">
            <a:xfrm flipV="1">
              <a:off x="3792" y="1555"/>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1" name="Line 582"/>
            <p:cNvSpPr>
              <a:spLocks noChangeShapeType="1"/>
            </p:cNvSpPr>
            <p:nvPr/>
          </p:nvSpPr>
          <p:spPr bwMode="auto">
            <a:xfrm flipV="1">
              <a:off x="3825" y="1646"/>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2" name="Line 583"/>
            <p:cNvSpPr>
              <a:spLocks noChangeShapeType="1"/>
            </p:cNvSpPr>
            <p:nvPr/>
          </p:nvSpPr>
          <p:spPr bwMode="auto">
            <a:xfrm flipV="1">
              <a:off x="3897" y="1737"/>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3" name="Line 584"/>
            <p:cNvSpPr>
              <a:spLocks noChangeShapeType="1"/>
            </p:cNvSpPr>
            <p:nvPr/>
          </p:nvSpPr>
          <p:spPr bwMode="auto">
            <a:xfrm flipH="1" flipV="1">
              <a:off x="3792" y="1373"/>
              <a:ext cx="7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4" name="Line 585"/>
            <p:cNvSpPr>
              <a:spLocks noChangeShapeType="1"/>
            </p:cNvSpPr>
            <p:nvPr/>
          </p:nvSpPr>
          <p:spPr bwMode="auto">
            <a:xfrm flipH="1" flipV="1">
              <a:off x="3825" y="1282"/>
              <a:ext cx="6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5" name="Line 586"/>
            <p:cNvSpPr>
              <a:spLocks noChangeShapeType="1"/>
            </p:cNvSpPr>
            <p:nvPr/>
          </p:nvSpPr>
          <p:spPr bwMode="auto">
            <a:xfrm flipH="1" flipV="1">
              <a:off x="3897" y="1192"/>
              <a:ext cx="5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cxnSp>
        <p:nvCxnSpPr>
          <p:cNvPr id="87" name="Gerade Verbindung mit Pfeil 86"/>
          <p:cNvCxnSpPr/>
          <p:nvPr/>
        </p:nvCxnSpPr>
        <p:spPr bwMode="auto">
          <a:xfrm rot="16200000">
            <a:off x="1141572" y="3235989"/>
            <a:ext cx="1320229"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p:cNvCxnSpPr/>
          <p:nvPr/>
        </p:nvCxnSpPr>
        <p:spPr bwMode="auto">
          <a:xfrm rot="705458">
            <a:off x="1809410" y="4022837"/>
            <a:ext cx="1291235"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88"/>
          <p:cNvCxnSpPr/>
          <p:nvPr/>
        </p:nvCxnSpPr>
        <p:spPr bwMode="auto">
          <a:xfrm rot="21105458">
            <a:off x="1804579" y="3801447"/>
            <a:ext cx="1291235"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 Verbindung mit Pfeil 89"/>
          <p:cNvCxnSpPr/>
          <p:nvPr/>
        </p:nvCxnSpPr>
        <p:spPr bwMode="auto">
          <a:xfrm rot="17400000">
            <a:off x="1373324" y="3266897"/>
            <a:ext cx="1320229"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rot="19783186">
            <a:off x="1721693" y="3560037"/>
            <a:ext cx="1291235"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p:nvPr/>
        </p:nvCxnSpPr>
        <p:spPr bwMode="auto">
          <a:xfrm rot="18583186">
            <a:off x="1569858" y="3398845"/>
            <a:ext cx="1291235"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p:nvPr/>
        </p:nvCxnSpPr>
        <p:spPr bwMode="auto">
          <a:xfrm rot="3046148">
            <a:off x="1585817" y="4410707"/>
            <a:ext cx="1320228" cy="0"/>
          </a:xfrm>
          <a:prstGeom prst="straightConnector1">
            <a:avLst/>
          </a:prstGeom>
          <a:noFill/>
          <a:ln w="12700" cap="flat" cmpd="sng" algn="ctr">
            <a:solidFill>
              <a:schemeClr val="tx1"/>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p:nvPr/>
        </p:nvCxnSpPr>
        <p:spPr bwMode="auto">
          <a:xfrm rot="1846148">
            <a:off x="1717045" y="4237771"/>
            <a:ext cx="1320228" cy="0"/>
          </a:xfrm>
          <a:prstGeom prst="straightConnector1">
            <a:avLst/>
          </a:prstGeom>
          <a:noFill/>
          <a:ln w="12700" cap="flat" cmpd="sng" algn="ctr">
            <a:solidFill>
              <a:schemeClr val="tx1"/>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p:cNvSpPr txBox="1"/>
          <p:nvPr/>
        </p:nvSpPr>
        <p:spPr>
          <a:xfrm>
            <a:off x="1639771" y="1603408"/>
            <a:ext cx="6420577" cy="553998"/>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b="1" dirty="0"/>
              <a:t>Z	Zeitraum</a:t>
            </a:r>
            <a:r>
              <a:rPr lang="de-CH" dirty="0"/>
              <a:t>	</a:t>
            </a:r>
            <a:r>
              <a:rPr lang="de-CH" sz="1400" dirty="0"/>
              <a:t>Jahr-Millionen, -Tausende, -Zehnte, Jahre...</a:t>
            </a:r>
            <a:br>
              <a:rPr lang="de-CH" sz="1400" dirty="0"/>
            </a:br>
            <a:r>
              <a:rPr lang="de-CH" sz="1400" dirty="0"/>
              <a:t>		Perioden, Epochen...</a:t>
            </a:r>
          </a:p>
        </p:txBody>
      </p:sp>
      <p:sp>
        <p:nvSpPr>
          <p:cNvPr id="100" name="Textfeld 99"/>
          <p:cNvSpPr txBox="1"/>
          <p:nvPr/>
        </p:nvSpPr>
        <p:spPr>
          <a:xfrm>
            <a:off x="2123428" y="2051496"/>
            <a:ext cx="6372872" cy="553998"/>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R	Region	</a:t>
            </a:r>
            <a:r>
              <a:rPr lang="de-CH" sz="1400" b="0" dirty="0"/>
              <a:t>Land, Wasser, Gebirge, Ebenen... </a:t>
            </a:r>
            <a:br>
              <a:rPr lang="de-CH" sz="1400" b="0" dirty="0"/>
            </a:br>
            <a:r>
              <a:rPr lang="de-CH" sz="1400" b="0" dirty="0"/>
              <a:t>		Erdteile, Staaten, Provinzen, Gemeinden...</a:t>
            </a:r>
          </a:p>
        </p:txBody>
      </p:sp>
      <p:sp>
        <p:nvSpPr>
          <p:cNvPr id="101" name="Textfeld 100"/>
          <p:cNvSpPr txBox="1"/>
          <p:nvPr/>
        </p:nvSpPr>
        <p:spPr>
          <a:xfrm>
            <a:off x="2619777" y="2525312"/>
            <a:ext cx="5943198" cy="553998"/>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P	Prozess	</a:t>
            </a:r>
            <a:r>
              <a:rPr lang="de-CH" sz="1400" b="0" dirty="0"/>
              <a:t>Natur, Gesellschaft, </a:t>
            </a:r>
            <a:r>
              <a:rPr lang="de-CH" sz="1400" b="0" dirty="0" smtClean="0">
                <a:solidFill>
                  <a:srgbClr val="0000FF"/>
                </a:solidFill>
              </a:rPr>
              <a:t>Systeme, Ressourcen, </a:t>
            </a:r>
            <a:r>
              <a:rPr lang="de-CH" sz="1400" b="0" dirty="0">
                <a:solidFill>
                  <a:srgbClr val="0000FF"/>
                </a:solidFill>
              </a:rPr>
              <a:t/>
            </a:r>
            <a:br>
              <a:rPr lang="de-CH" sz="1400" b="0" dirty="0">
                <a:solidFill>
                  <a:srgbClr val="0000FF"/>
                </a:solidFill>
              </a:rPr>
            </a:br>
            <a:r>
              <a:rPr lang="de-CH" sz="1400" b="0" dirty="0"/>
              <a:t>		Wirtschaft, Branchen, Produkte...</a:t>
            </a:r>
            <a:endParaRPr lang="de-CH" b="0" dirty="0"/>
          </a:p>
        </p:txBody>
      </p:sp>
      <p:sp>
        <p:nvSpPr>
          <p:cNvPr id="102" name="Textfeld 101"/>
          <p:cNvSpPr txBox="1"/>
          <p:nvPr/>
        </p:nvSpPr>
        <p:spPr>
          <a:xfrm>
            <a:off x="2932251" y="3091237"/>
            <a:ext cx="5178591" cy="338554"/>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L	Label	</a:t>
            </a:r>
            <a:r>
              <a:rPr lang="de-CH" sz="1400" b="0" dirty="0"/>
              <a:t>Produktionsverfahren, </a:t>
            </a:r>
            <a:r>
              <a:rPr lang="de-CH" sz="1400" b="0" dirty="0" smtClean="0"/>
              <a:t>Qualitäten...</a:t>
            </a:r>
            <a:endParaRPr lang="de-CH" sz="1400" b="0" dirty="0"/>
          </a:p>
        </p:txBody>
      </p:sp>
      <p:sp>
        <p:nvSpPr>
          <p:cNvPr id="103" name="Textfeld 102"/>
          <p:cNvSpPr txBox="1"/>
          <p:nvPr/>
        </p:nvSpPr>
        <p:spPr>
          <a:xfrm>
            <a:off x="3073317" y="3532636"/>
            <a:ext cx="5613483" cy="338554"/>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A	Akteur	</a:t>
            </a:r>
            <a:r>
              <a:rPr lang="de-CH" sz="1400" b="0" dirty="0" smtClean="0"/>
              <a:t>Organisationen, Gruppen, Personen, </a:t>
            </a:r>
            <a:r>
              <a:rPr lang="de-CH" sz="1400" b="0" dirty="0"/>
              <a:t>Lebewesen</a:t>
            </a:r>
          </a:p>
        </p:txBody>
      </p:sp>
      <p:sp>
        <p:nvSpPr>
          <p:cNvPr id="104" name="Textfeld 103"/>
          <p:cNvSpPr txBox="1"/>
          <p:nvPr/>
        </p:nvSpPr>
        <p:spPr>
          <a:xfrm>
            <a:off x="3093469" y="3996245"/>
            <a:ext cx="5469506" cy="338554"/>
          </a:xfrm>
          <a:prstGeom prst="rect">
            <a:avLst/>
          </a:prstGeom>
          <a:noFill/>
        </p:spPr>
        <p:txBody>
          <a:bodyPr wrap="square" rtlCol="0">
            <a:spAutoFit/>
          </a:bodyPr>
          <a:lstStyle>
            <a:defPPr>
              <a:defRPr lang="de-DE"/>
            </a:defPPr>
            <a:lvl1pPr fontAlgn="base">
              <a:spcBef>
                <a:spcPct val="0"/>
              </a:spcBef>
              <a:spcAft>
                <a:spcPct val="0"/>
              </a:spcAft>
              <a:tabLst>
                <a:tab pos="361950" algn="l"/>
                <a:tab pos="1793875" algn="l"/>
              </a:tabLst>
              <a:defRPr sz="1600" b="1">
                <a:cs typeface="Arial" charset="0"/>
              </a:defRPr>
            </a:lvl1pPr>
            <a:lvl2pPr fontAlgn="base">
              <a:spcBef>
                <a:spcPct val="0"/>
              </a:spcBef>
              <a:spcAft>
                <a:spcPct val="0"/>
              </a:spcAft>
              <a:defRPr sz="1200">
                <a:latin typeface="Times New Roman" pitchFamily="18" charset="0"/>
                <a:cs typeface="Arial" charset="0"/>
              </a:defRPr>
            </a:lvl2pPr>
            <a:lvl3pPr fontAlgn="base">
              <a:spcBef>
                <a:spcPct val="0"/>
              </a:spcBef>
              <a:spcAft>
                <a:spcPct val="0"/>
              </a:spcAft>
              <a:defRPr sz="1200">
                <a:latin typeface="Times New Roman" pitchFamily="18" charset="0"/>
                <a:cs typeface="Arial" charset="0"/>
              </a:defRPr>
            </a:lvl3pPr>
            <a:lvl4pPr fontAlgn="base">
              <a:spcBef>
                <a:spcPct val="0"/>
              </a:spcBef>
              <a:spcAft>
                <a:spcPct val="0"/>
              </a:spcAft>
              <a:defRPr sz="1200">
                <a:latin typeface="Times New Roman" pitchFamily="18" charset="0"/>
                <a:cs typeface="Arial" charset="0"/>
              </a:defRPr>
            </a:lvl4pPr>
            <a:lvl5pPr fontAlgn="base">
              <a:spcBef>
                <a:spcPct val="0"/>
              </a:spcBef>
              <a:spcAft>
                <a:spcPct val="0"/>
              </a:spcAft>
              <a:defRPr sz="1200">
                <a:latin typeface="Times New Roman" pitchFamily="18" charset="0"/>
                <a:cs typeface="Arial" charset="0"/>
              </a:defRPr>
            </a:lvl5pPr>
            <a:lvl6pPr>
              <a:defRPr sz="1200">
                <a:latin typeface="Times New Roman" pitchFamily="18" charset="0"/>
                <a:cs typeface="Arial" charset="0"/>
              </a:defRPr>
            </a:lvl6pPr>
            <a:lvl7pPr>
              <a:defRPr sz="1200">
                <a:latin typeface="Times New Roman" pitchFamily="18" charset="0"/>
                <a:cs typeface="Arial" charset="0"/>
              </a:defRPr>
            </a:lvl7pPr>
            <a:lvl8pPr>
              <a:defRPr sz="1200">
                <a:latin typeface="Times New Roman" pitchFamily="18" charset="0"/>
                <a:cs typeface="Arial" charset="0"/>
              </a:defRPr>
            </a:lvl8pPr>
            <a:lvl9pPr>
              <a:defRPr sz="1200">
                <a:latin typeface="Times New Roman" pitchFamily="18" charset="0"/>
                <a:cs typeface="Arial" charset="0"/>
              </a:defRPr>
            </a:lvl9pPr>
          </a:lstStyle>
          <a:p>
            <a:r>
              <a:rPr lang="de-CH" dirty="0"/>
              <a:t>I	Indikator	</a:t>
            </a:r>
            <a:r>
              <a:rPr lang="de-CH" sz="1400" b="0" dirty="0" smtClean="0"/>
              <a:t>Dimensionen, Einheiten, Quantitäten</a:t>
            </a:r>
            <a:endParaRPr lang="de-CH" b="0" dirty="0"/>
          </a:p>
        </p:txBody>
      </p:sp>
      <p:sp>
        <p:nvSpPr>
          <p:cNvPr id="31" name="Rechteck 30"/>
          <p:cNvSpPr/>
          <p:nvPr/>
        </p:nvSpPr>
        <p:spPr>
          <a:xfrm>
            <a:off x="8522" y="5938361"/>
            <a:ext cx="9144000" cy="954107"/>
          </a:xfrm>
          <a:prstGeom prst="rect">
            <a:avLst/>
          </a:prstGeom>
        </p:spPr>
        <p:txBody>
          <a:bodyPr wrap="square">
            <a:spAutoFit/>
          </a:bodyPr>
          <a:lstStyle/>
          <a:p>
            <a:r>
              <a:rPr lang="de-CH" sz="1400" b="1" dirty="0" smtClean="0"/>
              <a:t>Über die Erde ziehen wir ein mehrdimensionales Netz an Koordinaten. </a:t>
            </a:r>
            <a:br>
              <a:rPr lang="de-CH" sz="1400" b="1" dirty="0" smtClean="0"/>
            </a:br>
            <a:r>
              <a:rPr lang="de-CH" sz="1400" dirty="0" smtClean="0"/>
              <a:t>In jeder Dimension nutzt man ein oder mehrere hierarchische Strukturen um Zeitraum, Region, Systeme, Ressourcen, Verfahren, Qualitäten, Akteure und Indikatoren mit genau definierten Schlüssel-Begriffen </a:t>
            </a:r>
            <a:r>
              <a:rPr lang="de-CH" sz="1400" b="1" dirty="0" smtClean="0"/>
              <a:t>eindeutig</a:t>
            </a:r>
            <a:r>
              <a:rPr lang="de-CH" sz="1400" dirty="0" smtClean="0"/>
              <a:t> </a:t>
            </a:r>
            <a:r>
              <a:rPr lang="de-CH" sz="1400" b="1" dirty="0" smtClean="0"/>
              <a:t>zu beschreiben</a:t>
            </a:r>
            <a:r>
              <a:rPr lang="de-CH" sz="1400" dirty="0" smtClean="0"/>
              <a:t>. </a:t>
            </a:r>
            <a:br>
              <a:rPr lang="de-CH" sz="1400" dirty="0" smtClean="0"/>
            </a:br>
            <a:r>
              <a:rPr lang="de-CH" sz="1400" dirty="0" smtClean="0"/>
              <a:t>Das Netz hat grobe und feine Maschen, sodass man ganz nach Bedarf mit groben oder feinen Angaben arbeiten kann.</a:t>
            </a:r>
            <a:endParaRPr lang="de-CH" altLang="de-DE" sz="1400" dirty="0"/>
          </a:p>
        </p:txBody>
      </p:sp>
    </p:spTree>
    <p:extLst>
      <p:ext uri="{BB962C8B-B14F-4D97-AF65-F5344CB8AC3E}">
        <p14:creationId xmlns:p14="http://schemas.microsoft.com/office/powerpoint/2010/main" val="797746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2" grpId="0"/>
      <p:bldP spid="103" grpId="0"/>
      <p:bldP spid="104"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95299" y="5829300"/>
            <a:ext cx="8229600" cy="609601"/>
          </a:xfrm>
        </p:spPr>
        <p:txBody>
          <a:bodyPr vert="horz" lIns="91440" tIns="45720" rIns="91440" bIns="45720" rtlCol="0" anchor="ctr">
            <a:noAutofit/>
          </a:bodyPr>
          <a:lstStyle/>
          <a:p>
            <a:r>
              <a:rPr lang="de-DE" sz="4000" dirty="0" smtClean="0">
                <a:solidFill>
                  <a:srgbClr val="FF0000"/>
                </a:solidFill>
              </a:rPr>
              <a:t>Raubbau</a:t>
            </a:r>
            <a:endParaRPr lang="de-DE" sz="4000" dirty="0">
              <a:solidFill>
                <a:srgbClr val="FF0000"/>
              </a:solidFill>
            </a:endParaRPr>
          </a:p>
        </p:txBody>
      </p:sp>
      <p:cxnSp>
        <p:nvCxnSpPr>
          <p:cNvPr id="9" name="Gerade Verbindung 8"/>
          <p:cNvCxnSpPr/>
          <p:nvPr/>
        </p:nvCxnSpPr>
        <p:spPr>
          <a:xfrm flipV="1">
            <a:off x="938213" y="3789490"/>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0" name="Pfeil nach oben 9"/>
          <p:cNvSpPr/>
          <p:nvPr/>
        </p:nvSpPr>
        <p:spPr>
          <a:xfrm flipV="1">
            <a:off x="5029200" y="2322641"/>
            <a:ext cx="733425" cy="1476375"/>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 name="Gerade Verbindung 24"/>
          <p:cNvCxnSpPr/>
          <p:nvPr/>
        </p:nvCxnSpPr>
        <p:spPr>
          <a:xfrm flipV="1">
            <a:off x="938213" y="2313115"/>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731042" y="3831789"/>
            <a:ext cx="2759872" cy="369332"/>
          </a:xfrm>
          <a:prstGeom prst="rect">
            <a:avLst/>
          </a:prstGeom>
          <a:noFill/>
        </p:spPr>
        <p:txBody>
          <a:bodyPr wrap="square" rtlCol="0">
            <a:spAutoFit/>
          </a:bodyPr>
          <a:lstStyle>
            <a:defPPr>
              <a:defRPr lang="de-DE"/>
            </a:defPPr>
            <a:lvl1pPr>
              <a:defRPr b="1">
                <a:solidFill>
                  <a:srgbClr val="04A458"/>
                </a:solidFill>
              </a:defRPr>
            </a:lvl1pPr>
          </a:lstStyle>
          <a:p>
            <a:r>
              <a:rPr lang="de-DE" dirty="0">
                <a:solidFill>
                  <a:srgbClr val="33CC33"/>
                </a:solidFill>
              </a:rPr>
              <a:t>Nachwachsen / Produktion</a:t>
            </a:r>
          </a:p>
        </p:txBody>
      </p:sp>
      <p:sp>
        <p:nvSpPr>
          <p:cNvPr id="21" name="Textfeld 20"/>
          <p:cNvSpPr txBox="1"/>
          <p:nvPr/>
        </p:nvSpPr>
        <p:spPr>
          <a:xfrm>
            <a:off x="3490914" y="3831789"/>
            <a:ext cx="2924175" cy="369332"/>
          </a:xfrm>
          <a:prstGeom prst="rect">
            <a:avLst/>
          </a:prstGeom>
          <a:noFill/>
        </p:spPr>
        <p:txBody>
          <a:bodyPr wrap="square" rtlCol="0">
            <a:spAutoFit/>
          </a:bodyPr>
          <a:lstStyle/>
          <a:p>
            <a:r>
              <a:rPr lang="de-DE" b="1" dirty="0" smtClean="0">
                <a:solidFill>
                  <a:srgbClr val="FF0000"/>
                </a:solidFill>
              </a:rPr>
              <a:t>Verluste und Verbrauch</a:t>
            </a:r>
            <a:endParaRPr lang="de-DE" b="1" dirty="0">
              <a:solidFill>
                <a:srgbClr val="FF0000"/>
              </a:solidFill>
            </a:endParaRPr>
          </a:p>
        </p:txBody>
      </p:sp>
      <p:sp>
        <p:nvSpPr>
          <p:cNvPr id="29" name="Textfeld 28"/>
          <p:cNvSpPr txBox="1"/>
          <p:nvPr/>
        </p:nvSpPr>
        <p:spPr>
          <a:xfrm>
            <a:off x="731042" y="4400550"/>
            <a:ext cx="7993857" cy="1326031"/>
          </a:xfrm>
          <a:prstGeom prst="rect">
            <a:avLst/>
          </a:prstGeom>
          <a:noFill/>
        </p:spPr>
        <p:txBody>
          <a:bodyPr wrap="square" rtlCol="0">
            <a:noAutofit/>
          </a:bodyPr>
          <a:lstStyle/>
          <a:p>
            <a:r>
              <a:rPr lang="de-DE" sz="2000" i="1" dirty="0" smtClean="0">
                <a:solidFill>
                  <a:srgbClr val="FF0000"/>
                </a:solidFill>
              </a:rPr>
              <a:t>Raubbau</a:t>
            </a:r>
            <a:r>
              <a:rPr lang="de-DE" sz="2000" dirty="0" smtClean="0">
                <a:solidFill>
                  <a:srgbClr val="FF0000"/>
                </a:solidFill>
              </a:rPr>
              <a:t>:</a:t>
            </a:r>
            <a:r>
              <a:rPr lang="de-DE" sz="2000" dirty="0">
                <a:solidFill>
                  <a:srgbClr val="FF0000"/>
                </a:solidFill>
              </a:rPr>
              <a:t>		Produktion </a:t>
            </a:r>
            <a:r>
              <a:rPr lang="de-DE" sz="2000" dirty="0" smtClean="0">
                <a:solidFill>
                  <a:srgbClr val="FF0000"/>
                </a:solidFill>
              </a:rPr>
              <a:t>&lt;     Verbrauch</a:t>
            </a:r>
            <a:r>
              <a:rPr lang="de-DE" sz="2000" i="1" dirty="0" smtClean="0">
                <a:solidFill>
                  <a:schemeClr val="bg1"/>
                </a:solidFill>
              </a:rPr>
              <a:t>progressiv</a:t>
            </a:r>
            <a:endParaRPr lang="de-DE" sz="2000" i="1" dirty="0">
              <a:solidFill>
                <a:schemeClr val="bg1"/>
              </a:solidFill>
            </a:endParaRPr>
          </a:p>
        </p:txBody>
      </p:sp>
      <p:sp>
        <p:nvSpPr>
          <p:cNvPr id="27" name="Pfeil nach oben 26"/>
          <p:cNvSpPr/>
          <p:nvPr/>
        </p:nvSpPr>
        <p:spPr>
          <a:xfrm>
            <a:off x="2490787" y="3060829"/>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p:cNvSpPr txBox="1"/>
          <p:nvPr/>
        </p:nvSpPr>
        <p:spPr>
          <a:xfrm>
            <a:off x="619123" y="3156465"/>
            <a:ext cx="2776539" cy="369332"/>
          </a:xfrm>
          <a:prstGeom prst="rect">
            <a:avLst/>
          </a:prstGeom>
          <a:noFill/>
        </p:spPr>
        <p:txBody>
          <a:bodyPr wrap="square" rtlCol="0">
            <a:spAutoFit/>
          </a:bodyPr>
          <a:lstStyle/>
          <a:p>
            <a:r>
              <a:rPr lang="de-DE" b="1" dirty="0" smtClean="0">
                <a:solidFill>
                  <a:srgbClr val="FF0000"/>
                </a:solidFill>
              </a:rPr>
              <a:t>Raubbau</a:t>
            </a:r>
            <a:endParaRPr lang="de-DE" dirty="0">
              <a:solidFill>
                <a:srgbClr val="FF0000"/>
              </a:solidFill>
            </a:endParaRPr>
          </a:p>
        </p:txBody>
      </p:sp>
    </p:spTree>
    <p:extLst>
      <p:ext uri="{BB962C8B-B14F-4D97-AF65-F5344CB8AC3E}">
        <p14:creationId xmlns:p14="http://schemas.microsoft.com/office/powerpoint/2010/main" val="2090562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27" grpId="0" animBg="1"/>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1" name="Gerade Verbindung mit Pfeil 550"/>
          <p:cNvCxnSpPr>
            <a:stCxn id="26" idx="0"/>
            <a:endCxn id="242" idx="0"/>
          </p:cNvCxnSpPr>
          <p:nvPr/>
        </p:nvCxnSpPr>
        <p:spPr>
          <a:xfrm flipV="1">
            <a:off x="3116952" y="3508990"/>
            <a:ext cx="54548" cy="1513516"/>
          </a:xfrm>
          <a:prstGeom prst="straightConnector1">
            <a:avLst/>
          </a:prstGeom>
          <a:ln>
            <a:solidFill>
              <a:srgbClr val="7030A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9" name="Gerade Verbindung mit Pfeil 578"/>
          <p:cNvCxnSpPr>
            <a:stCxn id="242" idx="0"/>
            <a:endCxn id="436" idx="2"/>
          </p:cNvCxnSpPr>
          <p:nvPr/>
        </p:nvCxnSpPr>
        <p:spPr>
          <a:xfrm flipV="1">
            <a:off x="3171500" y="1894718"/>
            <a:ext cx="1467127" cy="1614272"/>
          </a:xfrm>
          <a:prstGeom prst="straightConnector1">
            <a:avLst/>
          </a:prstGeom>
          <a:ln>
            <a:solidFill>
              <a:srgbClr val="7030A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8" name="Gerade Verbindung mit Pfeil 437"/>
          <p:cNvCxnSpPr>
            <a:stCxn id="242" idx="0"/>
            <a:endCxn id="252" idx="2"/>
          </p:cNvCxnSpPr>
          <p:nvPr/>
        </p:nvCxnSpPr>
        <p:spPr>
          <a:xfrm flipV="1">
            <a:off x="3171500" y="1894718"/>
            <a:ext cx="25983" cy="1614272"/>
          </a:xfrm>
          <a:prstGeom prst="straightConnector1">
            <a:avLst/>
          </a:prstGeom>
          <a:ln>
            <a:solidFill>
              <a:srgbClr val="7030A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7" name="Gerade Verbindung mit Pfeil 446"/>
          <p:cNvCxnSpPr>
            <a:stCxn id="437" idx="2"/>
            <a:endCxn id="242" idx="0"/>
          </p:cNvCxnSpPr>
          <p:nvPr/>
        </p:nvCxnSpPr>
        <p:spPr>
          <a:xfrm flipH="1">
            <a:off x="3171500" y="1894719"/>
            <a:ext cx="4323222" cy="1614271"/>
          </a:xfrm>
          <a:prstGeom prst="straightConnector1">
            <a:avLst/>
          </a:prstGeom>
          <a:ln>
            <a:solidFill>
              <a:srgbClr val="7030A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8" name="Gerade Verbindung mit Pfeil 577"/>
          <p:cNvCxnSpPr>
            <a:stCxn id="254" idx="2"/>
            <a:endCxn id="242" idx="0"/>
          </p:cNvCxnSpPr>
          <p:nvPr/>
        </p:nvCxnSpPr>
        <p:spPr>
          <a:xfrm flipH="1">
            <a:off x="3171500" y="1894718"/>
            <a:ext cx="2901644" cy="1614272"/>
          </a:xfrm>
          <a:prstGeom prst="straightConnector1">
            <a:avLst/>
          </a:prstGeom>
          <a:ln>
            <a:solidFill>
              <a:srgbClr val="7030A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36" name="Picture 2" descr="X:\AgroEcology\Event\Klima und Regeneration 2016\Hellmut\ZunhmendesSystem.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89904" y="925278"/>
            <a:ext cx="1497446" cy="969440"/>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2"/>
          <p:cNvPicPr/>
          <p:nvPr/>
        </p:nvPicPr>
        <p:blipFill rotWithShape="1">
          <a:blip r:embed="rId4" cstate="print">
            <a:extLst>
              <a:ext uri="{28A0092B-C50C-407E-A947-70E740481C1C}">
                <a14:useLocalDpi xmlns:a14="http://schemas.microsoft.com/office/drawing/2010/main"/>
              </a:ext>
            </a:extLst>
          </a:blip>
          <a:srcRect/>
          <a:stretch/>
        </p:blipFill>
        <p:spPr bwMode="auto">
          <a:xfrm>
            <a:off x="2540246" y="892633"/>
            <a:ext cx="1314473" cy="1002085"/>
          </a:xfrm>
          <a:prstGeom prst="rect">
            <a:avLst/>
          </a:prstGeom>
          <a:noFill/>
          <a:ln>
            <a:noFill/>
          </a:ln>
          <a:extLst/>
        </p:spPr>
      </p:pic>
      <p:pic>
        <p:nvPicPr>
          <p:cNvPr id="254"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376064" y="892633"/>
            <a:ext cx="1394160" cy="1002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788448" y="2195554"/>
            <a:ext cx="1320108" cy="96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0" name="Picture 2"/>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5403144" y="2195555"/>
            <a:ext cx="1286614" cy="96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3" name="Rechteck 242"/>
          <p:cNvSpPr/>
          <p:nvPr/>
        </p:nvSpPr>
        <p:spPr>
          <a:xfrm>
            <a:off x="1440002" y="5091012"/>
            <a:ext cx="1001289" cy="369332"/>
          </a:xfrm>
          <a:prstGeom prst="rect">
            <a:avLst/>
          </a:prstGeom>
        </p:spPr>
        <p:txBody>
          <a:bodyPr wrap="square">
            <a:spAutoFit/>
          </a:bodyPr>
          <a:lstStyle/>
          <a:p>
            <a:pPr algn="r"/>
            <a:r>
              <a:rPr lang="de-DE" b="1" dirty="0" smtClean="0"/>
              <a:t>Quellen</a:t>
            </a:r>
          </a:p>
        </p:txBody>
      </p:sp>
      <p:sp>
        <p:nvSpPr>
          <p:cNvPr id="244" name="Rechteck 243"/>
          <p:cNvSpPr/>
          <p:nvPr/>
        </p:nvSpPr>
        <p:spPr>
          <a:xfrm>
            <a:off x="1205600" y="3644919"/>
            <a:ext cx="1235691" cy="369332"/>
          </a:xfrm>
          <a:prstGeom prst="rect">
            <a:avLst/>
          </a:prstGeom>
        </p:spPr>
        <p:txBody>
          <a:bodyPr wrap="square">
            <a:spAutoFit/>
          </a:bodyPr>
          <a:lstStyle/>
          <a:p>
            <a:pPr algn="r"/>
            <a:r>
              <a:rPr lang="de-DE" b="1" dirty="0" smtClean="0"/>
              <a:t>Datenbasis</a:t>
            </a:r>
          </a:p>
        </p:txBody>
      </p:sp>
      <p:sp>
        <p:nvSpPr>
          <p:cNvPr id="245" name="Rechteck 244"/>
          <p:cNvSpPr/>
          <p:nvPr/>
        </p:nvSpPr>
        <p:spPr>
          <a:xfrm>
            <a:off x="1027261" y="2344404"/>
            <a:ext cx="1414030" cy="646331"/>
          </a:xfrm>
          <a:prstGeom prst="rect">
            <a:avLst/>
          </a:prstGeom>
        </p:spPr>
        <p:txBody>
          <a:bodyPr wrap="square">
            <a:spAutoFit/>
          </a:bodyPr>
          <a:lstStyle/>
          <a:p>
            <a:pPr algn="r"/>
            <a:r>
              <a:rPr lang="de-DE" b="1" dirty="0" smtClean="0"/>
              <a:t>Flexible</a:t>
            </a:r>
          </a:p>
          <a:p>
            <a:pPr algn="r"/>
            <a:r>
              <a:rPr lang="de-DE" b="1" dirty="0" smtClean="0"/>
              <a:t>Auswertung</a:t>
            </a:r>
          </a:p>
        </p:txBody>
      </p:sp>
      <p:sp>
        <p:nvSpPr>
          <p:cNvPr id="246" name="Rechteck 245"/>
          <p:cNvSpPr/>
          <p:nvPr/>
        </p:nvSpPr>
        <p:spPr>
          <a:xfrm>
            <a:off x="1098348" y="1182160"/>
            <a:ext cx="1342943" cy="646331"/>
          </a:xfrm>
          <a:prstGeom prst="rect">
            <a:avLst/>
          </a:prstGeom>
        </p:spPr>
        <p:txBody>
          <a:bodyPr wrap="square">
            <a:spAutoFit/>
          </a:bodyPr>
          <a:lstStyle/>
          <a:p>
            <a:pPr algn="r"/>
            <a:r>
              <a:rPr lang="de-DE" b="1" dirty="0" smtClean="0"/>
              <a:t>Intuitive</a:t>
            </a:r>
          </a:p>
          <a:p>
            <a:pPr algn="r"/>
            <a:r>
              <a:rPr lang="de-DE" b="1" dirty="0" smtClean="0"/>
              <a:t>Darstellung</a:t>
            </a:r>
          </a:p>
        </p:txBody>
      </p:sp>
      <p:grpSp>
        <p:nvGrpSpPr>
          <p:cNvPr id="221" name="Gruppieren 220"/>
          <p:cNvGrpSpPr/>
          <p:nvPr/>
        </p:nvGrpSpPr>
        <p:grpSpPr>
          <a:xfrm>
            <a:off x="2477397" y="3508990"/>
            <a:ext cx="1388206" cy="1068511"/>
            <a:chOff x="-6029" y="3168746"/>
            <a:chExt cx="1781944" cy="1728129"/>
          </a:xfrm>
        </p:grpSpPr>
        <p:sp>
          <p:nvSpPr>
            <p:cNvPr id="242" name="Rechteck 241"/>
            <p:cNvSpPr/>
            <p:nvPr/>
          </p:nvSpPr>
          <p:spPr>
            <a:xfrm>
              <a:off x="-6029" y="3168746"/>
              <a:ext cx="1781944" cy="307777"/>
            </a:xfrm>
            <a:prstGeom prst="rect">
              <a:avLst/>
            </a:prstGeom>
          </p:spPr>
          <p:txBody>
            <a:bodyPr wrap="square">
              <a:spAutoFit/>
            </a:bodyPr>
            <a:lstStyle/>
            <a:p>
              <a:r>
                <a:rPr lang="de-DE" sz="1400" dirty="0" err="1" smtClean="0"/>
                <a:t>DatenPool</a:t>
              </a:r>
              <a:endParaRPr lang="de-DE" sz="1400" dirty="0" smtClean="0"/>
            </a:p>
          </p:txBody>
        </p:sp>
        <p:grpSp>
          <p:nvGrpSpPr>
            <p:cNvPr id="345" name="Gruppieren 344"/>
            <p:cNvGrpSpPr/>
            <p:nvPr/>
          </p:nvGrpSpPr>
          <p:grpSpPr>
            <a:xfrm>
              <a:off x="51047" y="3573016"/>
              <a:ext cx="1586342" cy="1323859"/>
              <a:chOff x="1199072" y="1457864"/>
              <a:chExt cx="1322501" cy="1106316"/>
            </a:xfrm>
          </p:grpSpPr>
          <p:grpSp>
            <p:nvGrpSpPr>
              <p:cNvPr id="346" name="Group 120"/>
              <p:cNvGrpSpPr>
                <a:grpSpLocks/>
              </p:cNvGrpSpPr>
              <p:nvPr/>
            </p:nvGrpSpPr>
            <p:grpSpPr bwMode="auto">
              <a:xfrm>
                <a:off x="1199072" y="1791160"/>
                <a:ext cx="1322501" cy="330057"/>
                <a:chOff x="934" y="1584"/>
                <a:chExt cx="3740" cy="868"/>
              </a:xfrm>
            </p:grpSpPr>
            <p:grpSp>
              <p:nvGrpSpPr>
                <p:cNvPr id="427" name="Group 121"/>
                <p:cNvGrpSpPr>
                  <a:grpSpLocks/>
                </p:cNvGrpSpPr>
                <p:nvPr/>
              </p:nvGrpSpPr>
              <p:grpSpPr bwMode="auto">
                <a:xfrm>
                  <a:off x="934" y="1584"/>
                  <a:ext cx="1626" cy="852"/>
                  <a:chOff x="1006" y="1568"/>
                  <a:chExt cx="1626" cy="852"/>
                </a:xfrm>
              </p:grpSpPr>
              <p:sp>
                <p:nvSpPr>
                  <p:cNvPr id="432" name="Arc 122"/>
                  <p:cNvSpPr>
                    <a:spLocks/>
                  </p:cNvSpPr>
                  <p:nvPr/>
                </p:nvSpPr>
                <p:spPr bwMode="auto">
                  <a:xfrm rot="-5400000">
                    <a:off x="1510" y="1352"/>
                    <a:ext cx="580" cy="1445"/>
                  </a:xfrm>
                  <a:custGeom>
                    <a:avLst/>
                    <a:gdLst>
                      <a:gd name="T0" fmla="*/ 0 w 23067"/>
                      <a:gd name="T1" fmla="*/ 0 h 33315"/>
                      <a:gd name="T2" fmla="*/ 0 w 23067"/>
                      <a:gd name="T3" fmla="*/ 0 h 33315"/>
                      <a:gd name="T4" fmla="*/ 0 w 23067"/>
                      <a:gd name="T5" fmla="*/ 0 h 33315"/>
                      <a:gd name="T6" fmla="*/ 0 60000 65536"/>
                      <a:gd name="T7" fmla="*/ 0 60000 65536"/>
                      <a:gd name="T8" fmla="*/ 0 60000 65536"/>
                    </a:gdLst>
                    <a:ahLst/>
                    <a:cxnLst>
                      <a:cxn ang="T6">
                        <a:pos x="T0" y="T1"/>
                      </a:cxn>
                      <a:cxn ang="T7">
                        <a:pos x="T2" y="T3"/>
                      </a:cxn>
                      <a:cxn ang="T8">
                        <a:pos x="T4" y="T5"/>
                      </a:cxn>
                    </a:cxnLst>
                    <a:rect l="0" t="0" r="r" b="b"/>
                    <a:pathLst>
                      <a:path w="23067" h="33315" fill="none" extrusionOk="0">
                        <a:moveTo>
                          <a:pt x="19614" y="-1"/>
                        </a:moveTo>
                        <a:cubicBezTo>
                          <a:pt x="21868" y="3491"/>
                          <a:pt x="23067" y="7559"/>
                          <a:pt x="23067" y="11715"/>
                        </a:cubicBezTo>
                        <a:cubicBezTo>
                          <a:pt x="23067" y="23644"/>
                          <a:pt x="13396" y="33315"/>
                          <a:pt x="1467" y="33315"/>
                        </a:cubicBezTo>
                        <a:cubicBezTo>
                          <a:pt x="977" y="33314"/>
                          <a:pt x="488" y="33298"/>
                          <a:pt x="-1" y="33265"/>
                        </a:cubicBezTo>
                      </a:path>
                      <a:path w="23067" h="33315" stroke="0" extrusionOk="0">
                        <a:moveTo>
                          <a:pt x="19614" y="-1"/>
                        </a:moveTo>
                        <a:cubicBezTo>
                          <a:pt x="21868" y="3491"/>
                          <a:pt x="23067" y="7559"/>
                          <a:pt x="23067" y="11715"/>
                        </a:cubicBezTo>
                        <a:cubicBezTo>
                          <a:pt x="23067" y="23644"/>
                          <a:pt x="13396" y="33315"/>
                          <a:pt x="1467" y="33315"/>
                        </a:cubicBezTo>
                        <a:cubicBezTo>
                          <a:pt x="977" y="33314"/>
                          <a:pt x="488" y="33298"/>
                          <a:pt x="-1" y="33265"/>
                        </a:cubicBezTo>
                        <a:lnTo>
                          <a:pt x="1467" y="11715"/>
                        </a:lnTo>
                        <a:lnTo>
                          <a:pt x="19614"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3" name="Arc 123"/>
                  <p:cNvSpPr>
                    <a:spLocks/>
                  </p:cNvSpPr>
                  <p:nvPr/>
                </p:nvSpPr>
                <p:spPr bwMode="auto">
                  <a:xfrm rot="-5400000">
                    <a:off x="1501" y="1225"/>
                    <a:ext cx="788" cy="1474"/>
                  </a:xfrm>
                  <a:custGeom>
                    <a:avLst/>
                    <a:gdLst>
                      <a:gd name="T0" fmla="*/ 0 w 23067"/>
                      <a:gd name="T1" fmla="*/ 0 h 30663"/>
                      <a:gd name="T2" fmla="*/ 0 w 23067"/>
                      <a:gd name="T3" fmla="*/ 0 h 30663"/>
                      <a:gd name="T4" fmla="*/ 0 w 23067"/>
                      <a:gd name="T5" fmla="*/ 0 h 30663"/>
                      <a:gd name="T6" fmla="*/ 0 60000 65536"/>
                      <a:gd name="T7" fmla="*/ 0 60000 65536"/>
                      <a:gd name="T8" fmla="*/ 0 60000 65536"/>
                    </a:gdLst>
                    <a:ahLst/>
                    <a:cxnLst>
                      <a:cxn ang="T6">
                        <a:pos x="T0" y="T1"/>
                      </a:cxn>
                      <a:cxn ang="T7">
                        <a:pos x="T2" y="T3"/>
                      </a:cxn>
                      <a:cxn ang="T8">
                        <a:pos x="T4" y="T5"/>
                      </a:cxn>
                    </a:cxnLst>
                    <a:rect l="0" t="0" r="r" b="b"/>
                    <a:pathLst>
                      <a:path w="23067" h="30663" fill="none" extrusionOk="0">
                        <a:moveTo>
                          <a:pt x="21073" y="0"/>
                        </a:moveTo>
                        <a:cubicBezTo>
                          <a:pt x="22386" y="2841"/>
                          <a:pt x="23067" y="5933"/>
                          <a:pt x="23067" y="9063"/>
                        </a:cubicBezTo>
                        <a:cubicBezTo>
                          <a:pt x="23067" y="20992"/>
                          <a:pt x="13396" y="30663"/>
                          <a:pt x="1467" y="30663"/>
                        </a:cubicBezTo>
                        <a:cubicBezTo>
                          <a:pt x="977" y="30662"/>
                          <a:pt x="488" y="30646"/>
                          <a:pt x="-1" y="30613"/>
                        </a:cubicBezTo>
                      </a:path>
                      <a:path w="23067" h="30663" stroke="0" extrusionOk="0">
                        <a:moveTo>
                          <a:pt x="21073" y="0"/>
                        </a:moveTo>
                        <a:cubicBezTo>
                          <a:pt x="22386" y="2841"/>
                          <a:pt x="23067" y="5933"/>
                          <a:pt x="23067" y="9063"/>
                        </a:cubicBezTo>
                        <a:cubicBezTo>
                          <a:pt x="23067" y="20992"/>
                          <a:pt x="13396" y="30663"/>
                          <a:pt x="1467" y="30663"/>
                        </a:cubicBezTo>
                        <a:cubicBezTo>
                          <a:pt x="977" y="30662"/>
                          <a:pt x="488" y="30646"/>
                          <a:pt x="-1" y="30613"/>
                        </a:cubicBezTo>
                        <a:lnTo>
                          <a:pt x="1467" y="9063"/>
                        </a:lnTo>
                        <a:lnTo>
                          <a:pt x="21073" y="0"/>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4" name="Arc 124"/>
                  <p:cNvSpPr>
                    <a:spLocks/>
                  </p:cNvSpPr>
                  <p:nvPr/>
                </p:nvSpPr>
                <p:spPr bwMode="auto">
                  <a:xfrm rot="-5400000">
                    <a:off x="1478" y="1496"/>
                    <a:ext cx="452" cy="1395"/>
                  </a:xfrm>
                  <a:custGeom>
                    <a:avLst/>
                    <a:gdLst>
                      <a:gd name="T0" fmla="*/ 0 w 23067"/>
                      <a:gd name="T1" fmla="*/ 0 h 39533"/>
                      <a:gd name="T2" fmla="*/ 0 w 23067"/>
                      <a:gd name="T3" fmla="*/ 0 h 39533"/>
                      <a:gd name="T4" fmla="*/ 0 w 23067"/>
                      <a:gd name="T5" fmla="*/ 0 h 39533"/>
                      <a:gd name="T6" fmla="*/ 0 60000 65536"/>
                      <a:gd name="T7" fmla="*/ 0 60000 65536"/>
                      <a:gd name="T8" fmla="*/ 0 60000 65536"/>
                    </a:gdLst>
                    <a:ahLst/>
                    <a:cxnLst>
                      <a:cxn ang="T6">
                        <a:pos x="T0" y="T1"/>
                      </a:cxn>
                      <a:cxn ang="T7">
                        <a:pos x="T2" y="T3"/>
                      </a:cxn>
                      <a:cxn ang="T8">
                        <a:pos x="T4" y="T5"/>
                      </a:cxn>
                    </a:cxnLst>
                    <a:rect l="0" t="0" r="r" b="b"/>
                    <a:pathLst>
                      <a:path w="23067" h="39533" fill="none" extrusionOk="0">
                        <a:moveTo>
                          <a:pt x="13507" y="-1"/>
                        </a:moveTo>
                        <a:cubicBezTo>
                          <a:pt x="19482" y="4011"/>
                          <a:pt x="23067" y="10735"/>
                          <a:pt x="23067" y="17933"/>
                        </a:cubicBezTo>
                        <a:cubicBezTo>
                          <a:pt x="23067" y="29862"/>
                          <a:pt x="13396" y="39533"/>
                          <a:pt x="1467" y="39533"/>
                        </a:cubicBezTo>
                        <a:cubicBezTo>
                          <a:pt x="977" y="39532"/>
                          <a:pt x="488" y="39516"/>
                          <a:pt x="-1" y="39483"/>
                        </a:cubicBezTo>
                      </a:path>
                      <a:path w="23067" h="39533" stroke="0" extrusionOk="0">
                        <a:moveTo>
                          <a:pt x="13507" y="-1"/>
                        </a:moveTo>
                        <a:cubicBezTo>
                          <a:pt x="19482" y="4011"/>
                          <a:pt x="23067" y="10735"/>
                          <a:pt x="23067" y="17933"/>
                        </a:cubicBezTo>
                        <a:cubicBezTo>
                          <a:pt x="23067" y="29862"/>
                          <a:pt x="13396" y="39533"/>
                          <a:pt x="1467" y="39533"/>
                        </a:cubicBezTo>
                        <a:cubicBezTo>
                          <a:pt x="977" y="39532"/>
                          <a:pt x="488" y="39516"/>
                          <a:pt x="-1" y="39483"/>
                        </a:cubicBezTo>
                        <a:lnTo>
                          <a:pt x="1467" y="17933"/>
                        </a:lnTo>
                        <a:lnTo>
                          <a:pt x="13507"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428" name="Group 125"/>
                <p:cNvGrpSpPr>
                  <a:grpSpLocks/>
                </p:cNvGrpSpPr>
                <p:nvPr/>
              </p:nvGrpSpPr>
              <p:grpSpPr bwMode="auto">
                <a:xfrm>
                  <a:off x="3048" y="1600"/>
                  <a:ext cx="1626" cy="852"/>
                  <a:chOff x="2816" y="1208"/>
                  <a:chExt cx="1626" cy="852"/>
                </a:xfrm>
              </p:grpSpPr>
              <p:sp>
                <p:nvSpPr>
                  <p:cNvPr id="429" name="Arc 126"/>
                  <p:cNvSpPr>
                    <a:spLocks/>
                  </p:cNvSpPr>
                  <p:nvPr/>
                </p:nvSpPr>
                <p:spPr bwMode="auto">
                  <a:xfrm rot="5400000" flipH="1">
                    <a:off x="3359" y="992"/>
                    <a:ext cx="580" cy="1445"/>
                  </a:xfrm>
                  <a:custGeom>
                    <a:avLst/>
                    <a:gdLst>
                      <a:gd name="T0" fmla="*/ 0 w 23067"/>
                      <a:gd name="T1" fmla="*/ 0 h 33315"/>
                      <a:gd name="T2" fmla="*/ 0 w 23067"/>
                      <a:gd name="T3" fmla="*/ 0 h 33315"/>
                      <a:gd name="T4" fmla="*/ 0 w 23067"/>
                      <a:gd name="T5" fmla="*/ 0 h 33315"/>
                      <a:gd name="T6" fmla="*/ 0 60000 65536"/>
                      <a:gd name="T7" fmla="*/ 0 60000 65536"/>
                      <a:gd name="T8" fmla="*/ 0 60000 65536"/>
                    </a:gdLst>
                    <a:ahLst/>
                    <a:cxnLst>
                      <a:cxn ang="T6">
                        <a:pos x="T0" y="T1"/>
                      </a:cxn>
                      <a:cxn ang="T7">
                        <a:pos x="T2" y="T3"/>
                      </a:cxn>
                      <a:cxn ang="T8">
                        <a:pos x="T4" y="T5"/>
                      </a:cxn>
                    </a:cxnLst>
                    <a:rect l="0" t="0" r="r" b="b"/>
                    <a:pathLst>
                      <a:path w="23067" h="33315" fill="none" extrusionOk="0">
                        <a:moveTo>
                          <a:pt x="19614" y="-1"/>
                        </a:moveTo>
                        <a:cubicBezTo>
                          <a:pt x="21868" y="3491"/>
                          <a:pt x="23067" y="7559"/>
                          <a:pt x="23067" y="11715"/>
                        </a:cubicBezTo>
                        <a:cubicBezTo>
                          <a:pt x="23067" y="23644"/>
                          <a:pt x="13396" y="33315"/>
                          <a:pt x="1467" y="33315"/>
                        </a:cubicBezTo>
                        <a:cubicBezTo>
                          <a:pt x="977" y="33314"/>
                          <a:pt x="488" y="33298"/>
                          <a:pt x="-1" y="33265"/>
                        </a:cubicBezTo>
                      </a:path>
                      <a:path w="23067" h="33315" stroke="0" extrusionOk="0">
                        <a:moveTo>
                          <a:pt x="19614" y="-1"/>
                        </a:moveTo>
                        <a:cubicBezTo>
                          <a:pt x="21868" y="3491"/>
                          <a:pt x="23067" y="7559"/>
                          <a:pt x="23067" y="11715"/>
                        </a:cubicBezTo>
                        <a:cubicBezTo>
                          <a:pt x="23067" y="23644"/>
                          <a:pt x="13396" y="33315"/>
                          <a:pt x="1467" y="33315"/>
                        </a:cubicBezTo>
                        <a:cubicBezTo>
                          <a:pt x="977" y="33314"/>
                          <a:pt x="488" y="33298"/>
                          <a:pt x="-1" y="33265"/>
                        </a:cubicBezTo>
                        <a:lnTo>
                          <a:pt x="1467" y="11715"/>
                        </a:lnTo>
                        <a:lnTo>
                          <a:pt x="19614"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0" name="Arc 127"/>
                  <p:cNvSpPr>
                    <a:spLocks/>
                  </p:cNvSpPr>
                  <p:nvPr/>
                </p:nvSpPr>
                <p:spPr bwMode="auto">
                  <a:xfrm rot="5400000" flipH="1">
                    <a:off x="3159" y="865"/>
                    <a:ext cx="788" cy="1474"/>
                  </a:xfrm>
                  <a:custGeom>
                    <a:avLst/>
                    <a:gdLst>
                      <a:gd name="T0" fmla="*/ 0 w 23067"/>
                      <a:gd name="T1" fmla="*/ 0 h 30663"/>
                      <a:gd name="T2" fmla="*/ 0 w 23067"/>
                      <a:gd name="T3" fmla="*/ 0 h 30663"/>
                      <a:gd name="T4" fmla="*/ 0 w 23067"/>
                      <a:gd name="T5" fmla="*/ 0 h 30663"/>
                      <a:gd name="T6" fmla="*/ 0 60000 65536"/>
                      <a:gd name="T7" fmla="*/ 0 60000 65536"/>
                      <a:gd name="T8" fmla="*/ 0 60000 65536"/>
                    </a:gdLst>
                    <a:ahLst/>
                    <a:cxnLst>
                      <a:cxn ang="T6">
                        <a:pos x="T0" y="T1"/>
                      </a:cxn>
                      <a:cxn ang="T7">
                        <a:pos x="T2" y="T3"/>
                      </a:cxn>
                      <a:cxn ang="T8">
                        <a:pos x="T4" y="T5"/>
                      </a:cxn>
                    </a:cxnLst>
                    <a:rect l="0" t="0" r="r" b="b"/>
                    <a:pathLst>
                      <a:path w="23067" h="30663" fill="none" extrusionOk="0">
                        <a:moveTo>
                          <a:pt x="21073" y="0"/>
                        </a:moveTo>
                        <a:cubicBezTo>
                          <a:pt x="22386" y="2841"/>
                          <a:pt x="23067" y="5933"/>
                          <a:pt x="23067" y="9063"/>
                        </a:cubicBezTo>
                        <a:cubicBezTo>
                          <a:pt x="23067" y="20992"/>
                          <a:pt x="13396" y="30663"/>
                          <a:pt x="1467" y="30663"/>
                        </a:cubicBezTo>
                        <a:cubicBezTo>
                          <a:pt x="977" y="30662"/>
                          <a:pt x="488" y="30646"/>
                          <a:pt x="-1" y="30613"/>
                        </a:cubicBezTo>
                      </a:path>
                      <a:path w="23067" h="30663" stroke="0" extrusionOk="0">
                        <a:moveTo>
                          <a:pt x="21073" y="0"/>
                        </a:moveTo>
                        <a:cubicBezTo>
                          <a:pt x="22386" y="2841"/>
                          <a:pt x="23067" y="5933"/>
                          <a:pt x="23067" y="9063"/>
                        </a:cubicBezTo>
                        <a:cubicBezTo>
                          <a:pt x="23067" y="20992"/>
                          <a:pt x="13396" y="30663"/>
                          <a:pt x="1467" y="30663"/>
                        </a:cubicBezTo>
                        <a:cubicBezTo>
                          <a:pt x="977" y="30662"/>
                          <a:pt x="488" y="30646"/>
                          <a:pt x="-1" y="30613"/>
                        </a:cubicBezTo>
                        <a:lnTo>
                          <a:pt x="1467" y="9063"/>
                        </a:lnTo>
                        <a:lnTo>
                          <a:pt x="21073" y="0"/>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31" name="Arc 128"/>
                  <p:cNvSpPr>
                    <a:spLocks/>
                  </p:cNvSpPr>
                  <p:nvPr/>
                </p:nvSpPr>
                <p:spPr bwMode="auto">
                  <a:xfrm rot="5400000" flipH="1">
                    <a:off x="3519" y="1136"/>
                    <a:ext cx="452" cy="1395"/>
                  </a:xfrm>
                  <a:custGeom>
                    <a:avLst/>
                    <a:gdLst>
                      <a:gd name="T0" fmla="*/ 0 w 23067"/>
                      <a:gd name="T1" fmla="*/ 0 h 39533"/>
                      <a:gd name="T2" fmla="*/ 0 w 23067"/>
                      <a:gd name="T3" fmla="*/ 0 h 39533"/>
                      <a:gd name="T4" fmla="*/ 0 w 23067"/>
                      <a:gd name="T5" fmla="*/ 0 h 39533"/>
                      <a:gd name="T6" fmla="*/ 0 60000 65536"/>
                      <a:gd name="T7" fmla="*/ 0 60000 65536"/>
                      <a:gd name="T8" fmla="*/ 0 60000 65536"/>
                    </a:gdLst>
                    <a:ahLst/>
                    <a:cxnLst>
                      <a:cxn ang="T6">
                        <a:pos x="T0" y="T1"/>
                      </a:cxn>
                      <a:cxn ang="T7">
                        <a:pos x="T2" y="T3"/>
                      </a:cxn>
                      <a:cxn ang="T8">
                        <a:pos x="T4" y="T5"/>
                      </a:cxn>
                    </a:cxnLst>
                    <a:rect l="0" t="0" r="r" b="b"/>
                    <a:pathLst>
                      <a:path w="23067" h="39533" fill="none" extrusionOk="0">
                        <a:moveTo>
                          <a:pt x="13507" y="-1"/>
                        </a:moveTo>
                        <a:cubicBezTo>
                          <a:pt x="19482" y="4011"/>
                          <a:pt x="23067" y="10735"/>
                          <a:pt x="23067" y="17933"/>
                        </a:cubicBezTo>
                        <a:cubicBezTo>
                          <a:pt x="23067" y="29862"/>
                          <a:pt x="13396" y="39533"/>
                          <a:pt x="1467" y="39533"/>
                        </a:cubicBezTo>
                        <a:cubicBezTo>
                          <a:pt x="977" y="39532"/>
                          <a:pt x="488" y="39516"/>
                          <a:pt x="-1" y="39483"/>
                        </a:cubicBezTo>
                      </a:path>
                      <a:path w="23067" h="39533" stroke="0" extrusionOk="0">
                        <a:moveTo>
                          <a:pt x="13507" y="-1"/>
                        </a:moveTo>
                        <a:cubicBezTo>
                          <a:pt x="19482" y="4011"/>
                          <a:pt x="23067" y="10735"/>
                          <a:pt x="23067" y="17933"/>
                        </a:cubicBezTo>
                        <a:cubicBezTo>
                          <a:pt x="23067" y="29862"/>
                          <a:pt x="13396" y="39533"/>
                          <a:pt x="1467" y="39533"/>
                        </a:cubicBezTo>
                        <a:cubicBezTo>
                          <a:pt x="977" y="39532"/>
                          <a:pt x="488" y="39516"/>
                          <a:pt x="-1" y="39483"/>
                        </a:cubicBezTo>
                        <a:lnTo>
                          <a:pt x="1467" y="17933"/>
                        </a:lnTo>
                        <a:lnTo>
                          <a:pt x="13507" y="-1"/>
                        </a:lnTo>
                        <a:close/>
                      </a:path>
                    </a:pathLst>
                  </a:custGeom>
                  <a:noFill/>
                  <a:ln w="3810">
                    <a:solidFill>
                      <a:schemeClr val="tx1"/>
                    </a:solidFill>
                    <a:round/>
                    <a:headEnd w="sm" len="med"/>
                    <a:tailEnd type="arrow" w="sm" len="me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47" name="Group 131"/>
              <p:cNvGrpSpPr>
                <a:grpSpLocks/>
              </p:cNvGrpSpPr>
              <p:nvPr/>
            </p:nvGrpSpPr>
            <p:grpSpPr bwMode="auto">
              <a:xfrm>
                <a:off x="1842417" y="1457864"/>
                <a:ext cx="526954" cy="666590"/>
                <a:chOff x="4508" y="3019"/>
                <a:chExt cx="412" cy="476"/>
              </a:xfrm>
            </p:grpSpPr>
            <p:grpSp>
              <p:nvGrpSpPr>
                <p:cNvPr id="357" name="Group 132"/>
                <p:cNvGrpSpPr>
                  <a:grpSpLocks/>
                </p:cNvGrpSpPr>
                <p:nvPr/>
              </p:nvGrpSpPr>
              <p:grpSpPr bwMode="auto">
                <a:xfrm>
                  <a:off x="4508" y="3044"/>
                  <a:ext cx="114" cy="145"/>
                  <a:chOff x="2921" y="560"/>
                  <a:chExt cx="410" cy="536"/>
                </a:xfrm>
              </p:grpSpPr>
              <p:sp>
                <p:nvSpPr>
                  <p:cNvPr id="412" name="Rectangle 133"/>
                  <p:cNvSpPr>
                    <a:spLocks noChangeArrowheads="1"/>
                  </p:cNvSpPr>
                  <p:nvPr/>
                </p:nvSpPr>
                <p:spPr bwMode="auto">
                  <a:xfrm>
                    <a:off x="2921" y="560"/>
                    <a:ext cx="410" cy="536"/>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13" name="Line 134"/>
                  <p:cNvSpPr>
                    <a:spLocks noChangeShapeType="1"/>
                  </p:cNvSpPr>
                  <p:nvPr/>
                </p:nvSpPr>
                <p:spPr bwMode="auto">
                  <a:xfrm>
                    <a:off x="3019" y="560"/>
                    <a:ext cx="1" cy="536"/>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4" name="Line 135"/>
                  <p:cNvSpPr>
                    <a:spLocks noChangeShapeType="1"/>
                  </p:cNvSpPr>
                  <p:nvPr/>
                </p:nvSpPr>
                <p:spPr bwMode="auto">
                  <a:xfrm>
                    <a:off x="3061" y="614"/>
                    <a:ext cx="253" cy="1"/>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415" name="Group 136"/>
                  <p:cNvGrpSpPr>
                    <a:grpSpLocks/>
                  </p:cNvGrpSpPr>
                  <p:nvPr/>
                </p:nvGrpSpPr>
                <p:grpSpPr bwMode="auto">
                  <a:xfrm>
                    <a:off x="2951" y="619"/>
                    <a:ext cx="47" cy="387"/>
                    <a:chOff x="2951" y="405"/>
                    <a:chExt cx="49" cy="387"/>
                  </a:xfrm>
                </p:grpSpPr>
                <p:sp>
                  <p:nvSpPr>
                    <p:cNvPr id="422" name="Line 137"/>
                    <p:cNvSpPr>
                      <a:spLocks noChangeShapeType="1"/>
                    </p:cNvSpPr>
                    <p:nvPr/>
                  </p:nvSpPr>
                  <p:spPr bwMode="auto">
                    <a:xfrm>
                      <a:off x="2951" y="527"/>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3" name="Line 138"/>
                    <p:cNvSpPr>
                      <a:spLocks noChangeShapeType="1"/>
                    </p:cNvSpPr>
                    <p:nvPr/>
                  </p:nvSpPr>
                  <p:spPr bwMode="auto">
                    <a:xfrm>
                      <a:off x="2951" y="61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4" name="Line 139"/>
                    <p:cNvSpPr>
                      <a:spLocks noChangeShapeType="1"/>
                    </p:cNvSpPr>
                    <p:nvPr/>
                  </p:nvSpPr>
                  <p:spPr bwMode="auto">
                    <a:xfrm>
                      <a:off x="2951" y="704"/>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5" name="Line 140"/>
                    <p:cNvSpPr>
                      <a:spLocks noChangeShapeType="1"/>
                    </p:cNvSpPr>
                    <p:nvPr/>
                  </p:nvSpPr>
                  <p:spPr bwMode="auto">
                    <a:xfrm>
                      <a:off x="2951" y="792"/>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6" name="Line 141"/>
                    <p:cNvSpPr>
                      <a:spLocks noChangeShapeType="1"/>
                    </p:cNvSpPr>
                    <p:nvPr/>
                  </p:nvSpPr>
                  <p:spPr bwMode="auto">
                    <a:xfrm>
                      <a:off x="2951" y="40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416" name="Group 142"/>
                  <p:cNvGrpSpPr>
                    <a:grpSpLocks/>
                  </p:cNvGrpSpPr>
                  <p:nvPr/>
                </p:nvGrpSpPr>
                <p:grpSpPr bwMode="auto">
                  <a:xfrm>
                    <a:off x="2921" y="677"/>
                    <a:ext cx="410" cy="324"/>
                    <a:chOff x="2921" y="463"/>
                    <a:chExt cx="410" cy="324"/>
                  </a:xfrm>
                </p:grpSpPr>
                <p:sp>
                  <p:nvSpPr>
                    <p:cNvPr id="417" name="Line 143"/>
                    <p:cNvSpPr>
                      <a:spLocks noChangeShapeType="1"/>
                    </p:cNvSpPr>
                    <p:nvPr/>
                  </p:nvSpPr>
                  <p:spPr bwMode="auto">
                    <a:xfrm>
                      <a:off x="2921" y="463"/>
                      <a:ext cx="410"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8" name="Line 144"/>
                    <p:cNvSpPr>
                      <a:spLocks noChangeShapeType="1"/>
                    </p:cNvSpPr>
                    <p:nvPr/>
                  </p:nvSpPr>
                  <p:spPr bwMode="auto">
                    <a:xfrm>
                      <a:off x="3061" y="522"/>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9" name="Line 145"/>
                    <p:cNvSpPr>
                      <a:spLocks noChangeShapeType="1"/>
                    </p:cNvSpPr>
                    <p:nvPr/>
                  </p:nvSpPr>
                  <p:spPr bwMode="auto">
                    <a:xfrm>
                      <a:off x="3061" y="610"/>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0" name="Line 146"/>
                    <p:cNvSpPr>
                      <a:spLocks noChangeShapeType="1"/>
                    </p:cNvSpPr>
                    <p:nvPr/>
                  </p:nvSpPr>
                  <p:spPr bwMode="auto">
                    <a:xfrm>
                      <a:off x="3061" y="787"/>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1" name="Line 147"/>
                    <p:cNvSpPr>
                      <a:spLocks noChangeShapeType="1"/>
                    </p:cNvSpPr>
                    <p:nvPr/>
                  </p:nvSpPr>
                  <p:spPr bwMode="auto">
                    <a:xfrm>
                      <a:off x="3061" y="706"/>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58" name="Group 148"/>
                <p:cNvGrpSpPr>
                  <a:grpSpLocks/>
                </p:cNvGrpSpPr>
                <p:nvPr/>
              </p:nvGrpSpPr>
              <p:grpSpPr bwMode="auto">
                <a:xfrm>
                  <a:off x="4771" y="3060"/>
                  <a:ext cx="149" cy="111"/>
                  <a:chOff x="4771" y="3060"/>
                  <a:chExt cx="149" cy="111"/>
                </a:xfrm>
              </p:grpSpPr>
              <p:grpSp>
                <p:nvGrpSpPr>
                  <p:cNvPr id="395" name="Group 149"/>
                  <p:cNvGrpSpPr>
                    <a:grpSpLocks/>
                  </p:cNvGrpSpPr>
                  <p:nvPr/>
                </p:nvGrpSpPr>
                <p:grpSpPr bwMode="auto">
                  <a:xfrm rot="-5400000">
                    <a:off x="4790" y="3041"/>
                    <a:ext cx="111" cy="149"/>
                    <a:chOff x="2845" y="373"/>
                    <a:chExt cx="455" cy="582"/>
                  </a:xfrm>
                </p:grpSpPr>
                <p:sp>
                  <p:nvSpPr>
                    <p:cNvPr id="409" name="Rectangle 150"/>
                    <p:cNvSpPr>
                      <a:spLocks noChangeArrowheads="1"/>
                    </p:cNvSpPr>
                    <p:nvPr/>
                  </p:nvSpPr>
                  <p:spPr bwMode="auto">
                    <a:xfrm>
                      <a:off x="2845" y="373"/>
                      <a:ext cx="455" cy="582"/>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410" name="Line 151"/>
                    <p:cNvSpPr>
                      <a:spLocks noChangeShapeType="1"/>
                    </p:cNvSpPr>
                    <p:nvPr/>
                  </p:nvSpPr>
                  <p:spPr bwMode="auto">
                    <a:xfrm>
                      <a:off x="2845" y="500"/>
                      <a:ext cx="455"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1" name="Line 152"/>
                    <p:cNvSpPr>
                      <a:spLocks noChangeShapeType="1"/>
                    </p:cNvSpPr>
                    <p:nvPr/>
                  </p:nvSpPr>
                  <p:spPr bwMode="auto">
                    <a:xfrm>
                      <a:off x="2954" y="373"/>
                      <a:ext cx="0" cy="582"/>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96" name="Group 153"/>
                  <p:cNvGrpSpPr>
                    <a:grpSpLocks/>
                  </p:cNvGrpSpPr>
                  <p:nvPr/>
                </p:nvGrpSpPr>
                <p:grpSpPr bwMode="auto">
                  <a:xfrm>
                    <a:off x="4777" y="3082"/>
                    <a:ext cx="16" cy="72"/>
                    <a:chOff x="3610" y="487"/>
                    <a:chExt cx="58" cy="265"/>
                  </a:xfrm>
                </p:grpSpPr>
                <p:sp>
                  <p:nvSpPr>
                    <p:cNvPr id="405" name="Line 154"/>
                    <p:cNvSpPr>
                      <a:spLocks noChangeShapeType="1"/>
                    </p:cNvSpPr>
                    <p:nvPr/>
                  </p:nvSpPr>
                  <p:spPr bwMode="auto">
                    <a:xfrm rot="10800000">
                      <a:off x="3610" y="752"/>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6" name="Line 155"/>
                    <p:cNvSpPr>
                      <a:spLocks noChangeShapeType="1"/>
                    </p:cNvSpPr>
                    <p:nvPr/>
                  </p:nvSpPr>
                  <p:spPr bwMode="auto">
                    <a:xfrm rot="10800000">
                      <a:off x="3610" y="664"/>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7" name="Line 156"/>
                    <p:cNvSpPr>
                      <a:spLocks noChangeShapeType="1"/>
                    </p:cNvSpPr>
                    <p:nvPr/>
                  </p:nvSpPr>
                  <p:spPr bwMode="auto">
                    <a:xfrm rot="10800000">
                      <a:off x="3610" y="575"/>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8" name="Line 157"/>
                    <p:cNvSpPr>
                      <a:spLocks noChangeShapeType="1"/>
                    </p:cNvSpPr>
                    <p:nvPr/>
                  </p:nvSpPr>
                  <p:spPr bwMode="auto">
                    <a:xfrm rot="10800000">
                      <a:off x="3610" y="487"/>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97" name="Group 158"/>
                  <p:cNvGrpSpPr>
                    <a:grpSpLocks/>
                  </p:cNvGrpSpPr>
                  <p:nvPr/>
                </p:nvGrpSpPr>
                <p:grpSpPr bwMode="auto">
                  <a:xfrm>
                    <a:off x="4815" y="3072"/>
                    <a:ext cx="93" cy="82"/>
                    <a:chOff x="3746" y="477"/>
                    <a:chExt cx="335" cy="301"/>
                  </a:xfrm>
                </p:grpSpPr>
                <p:sp>
                  <p:nvSpPr>
                    <p:cNvPr id="398" name="Line 159"/>
                    <p:cNvSpPr>
                      <a:spLocks noChangeShapeType="1"/>
                    </p:cNvSpPr>
                    <p:nvPr/>
                  </p:nvSpPr>
                  <p:spPr bwMode="auto">
                    <a:xfrm flipV="1">
                      <a:off x="3746" y="778"/>
                      <a:ext cx="335"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9" name="Line 160"/>
                    <p:cNvSpPr>
                      <a:spLocks noChangeShapeType="1"/>
                    </p:cNvSpPr>
                    <p:nvPr/>
                  </p:nvSpPr>
                  <p:spPr bwMode="auto">
                    <a:xfrm rot="-5400000">
                      <a:off x="3676"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0" name="Line 161"/>
                    <p:cNvSpPr>
                      <a:spLocks noChangeShapeType="1"/>
                    </p:cNvSpPr>
                    <p:nvPr/>
                  </p:nvSpPr>
                  <p:spPr bwMode="auto">
                    <a:xfrm rot="-5400000">
                      <a:off x="3747" y="630"/>
                      <a:ext cx="160" cy="7"/>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1" name="Line 162"/>
                    <p:cNvSpPr>
                      <a:spLocks noChangeShapeType="1"/>
                    </p:cNvSpPr>
                    <p:nvPr/>
                  </p:nvSpPr>
                  <p:spPr bwMode="auto">
                    <a:xfrm rot="-5400000">
                      <a:off x="3791"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2" name="Line 163"/>
                    <p:cNvSpPr>
                      <a:spLocks noChangeShapeType="1"/>
                    </p:cNvSpPr>
                    <p:nvPr/>
                  </p:nvSpPr>
                  <p:spPr bwMode="auto">
                    <a:xfrm rot="-5400000">
                      <a:off x="3828"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3" name="Line 164"/>
                    <p:cNvSpPr>
                      <a:spLocks noChangeShapeType="1"/>
                    </p:cNvSpPr>
                    <p:nvPr/>
                  </p:nvSpPr>
                  <p:spPr bwMode="auto">
                    <a:xfrm rot="-5400000">
                      <a:off x="3884" y="593"/>
                      <a:ext cx="237" cy="5"/>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04" name="Line 165"/>
                    <p:cNvSpPr>
                      <a:spLocks noChangeShapeType="1"/>
                    </p:cNvSpPr>
                    <p:nvPr/>
                  </p:nvSpPr>
                  <p:spPr bwMode="auto">
                    <a:xfrm rot="-5400000">
                      <a:off x="3951"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59" name="Group 166"/>
                <p:cNvGrpSpPr>
                  <a:grpSpLocks/>
                </p:cNvGrpSpPr>
                <p:nvPr/>
              </p:nvGrpSpPr>
              <p:grpSpPr bwMode="auto">
                <a:xfrm>
                  <a:off x="4743" y="3078"/>
                  <a:ext cx="149" cy="111"/>
                  <a:chOff x="4743" y="3078"/>
                  <a:chExt cx="149" cy="111"/>
                </a:xfrm>
              </p:grpSpPr>
              <p:grpSp>
                <p:nvGrpSpPr>
                  <p:cNvPr id="378" name="Group 167"/>
                  <p:cNvGrpSpPr>
                    <a:grpSpLocks/>
                  </p:cNvGrpSpPr>
                  <p:nvPr/>
                </p:nvGrpSpPr>
                <p:grpSpPr bwMode="auto">
                  <a:xfrm rot="-5400000">
                    <a:off x="4762" y="3059"/>
                    <a:ext cx="111" cy="149"/>
                    <a:chOff x="2845" y="373"/>
                    <a:chExt cx="455" cy="582"/>
                  </a:xfrm>
                </p:grpSpPr>
                <p:sp>
                  <p:nvSpPr>
                    <p:cNvPr id="392" name="Rectangle 168"/>
                    <p:cNvSpPr>
                      <a:spLocks noChangeArrowheads="1"/>
                    </p:cNvSpPr>
                    <p:nvPr/>
                  </p:nvSpPr>
                  <p:spPr bwMode="auto">
                    <a:xfrm>
                      <a:off x="2845" y="373"/>
                      <a:ext cx="455" cy="582"/>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393" name="Line 169"/>
                    <p:cNvSpPr>
                      <a:spLocks noChangeShapeType="1"/>
                    </p:cNvSpPr>
                    <p:nvPr/>
                  </p:nvSpPr>
                  <p:spPr bwMode="auto">
                    <a:xfrm>
                      <a:off x="2845" y="500"/>
                      <a:ext cx="455"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4" name="Line 170"/>
                    <p:cNvSpPr>
                      <a:spLocks noChangeShapeType="1"/>
                    </p:cNvSpPr>
                    <p:nvPr/>
                  </p:nvSpPr>
                  <p:spPr bwMode="auto">
                    <a:xfrm>
                      <a:off x="2954" y="373"/>
                      <a:ext cx="0" cy="582"/>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79" name="Group 171"/>
                  <p:cNvGrpSpPr>
                    <a:grpSpLocks/>
                  </p:cNvGrpSpPr>
                  <p:nvPr/>
                </p:nvGrpSpPr>
                <p:grpSpPr bwMode="auto">
                  <a:xfrm>
                    <a:off x="4749" y="3100"/>
                    <a:ext cx="16" cy="72"/>
                    <a:chOff x="3610" y="487"/>
                    <a:chExt cx="58" cy="265"/>
                  </a:xfrm>
                </p:grpSpPr>
                <p:sp>
                  <p:nvSpPr>
                    <p:cNvPr id="388" name="Line 172"/>
                    <p:cNvSpPr>
                      <a:spLocks noChangeShapeType="1"/>
                    </p:cNvSpPr>
                    <p:nvPr/>
                  </p:nvSpPr>
                  <p:spPr bwMode="auto">
                    <a:xfrm rot="10800000">
                      <a:off x="3610" y="752"/>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9" name="Line 173"/>
                    <p:cNvSpPr>
                      <a:spLocks noChangeShapeType="1"/>
                    </p:cNvSpPr>
                    <p:nvPr/>
                  </p:nvSpPr>
                  <p:spPr bwMode="auto">
                    <a:xfrm rot="10800000">
                      <a:off x="3610" y="664"/>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0" name="Line 174"/>
                    <p:cNvSpPr>
                      <a:spLocks noChangeShapeType="1"/>
                    </p:cNvSpPr>
                    <p:nvPr/>
                  </p:nvSpPr>
                  <p:spPr bwMode="auto">
                    <a:xfrm rot="10800000">
                      <a:off x="3610" y="575"/>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1" name="Line 175"/>
                    <p:cNvSpPr>
                      <a:spLocks noChangeShapeType="1"/>
                    </p:cNvSpPr>
                    <p:nvPr/>
                  </p:nvSpPr>
                  <p:spPr bwMode="auto">
                    <a:xfrm rot="10800000">
                      <a:off x="3610" y="487"/>
                      <a:ext cx="58"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80" name="Group 176"/>
                  <p:cNvGrpSpPr>
                    <a:grpSpLocks/>
                  </p:cNvGrpSpPr>
                  <p:nvPr/>
                </p:nvGrpSpPr>
                <p:grpSpPr bwMode="auto">
                  <a:xfrm>
                    <a:off x="4787" y="3090"/>
                    <a:ext cx="93" cy="82"/>
                    <a:chOff x="3746" y="477"/>
                    <a:chExt cx="335" cy="301"/>
                  </a:xfrm>
                </p:grpSpPr>
                <p:sp>
                  <p:nvSpPr>
                    <p:cNvPr id="381" name="Line 177"/>
                    <p:cNvSpPr>
                      <a:spLocks noChangeShapeType="1"/>
                    </p:cNvSpPr>
                    <p:nvPr/>
                  </p:nvSpPr>
                  <p:spPr bwMode="auto">
                    <a:xfrm flipV="1">
                      <a:off x="3746" y="778"/>
                      <a:ext cx="335"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2" name="Line 178"/>
                    <p:cNvSpPr>
                      <a:spLocks noChangeShapeType="1"/>
                    </p:cNvSpPr>
                    <p:nvPr/>
                  </p:nvSpPr>
                  <p:spPr bwMode="auto">
                    <a:xfrm rot="-5400000">
                      <a:off x="3676"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3" name="Line 179"/>
                    <p:cNvSpPr>
                      <a:spLocks noChangeShapeType="1"/>
                    </p:cNvSpPr>
                    <p:nvPr/>
                  </p:nvSpPr>
                  <p:spPr bwMode="auto">
                    <a:xfrm rot="-5400000">
                      <a:off x="3747" y="630"/>
                      <a:ext cx="160" cy="7"/>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4" name="Line 180"/>
                    <p:cNvSpPr>
                      <a:spLocks noChangeShapeType="1"/>
                    </p:cNvSpPr>
                    <p:nvPr/>
                  </p:nvSpPr>
                  <p:spPr bwMode="auto">
                    <a:xfrm rot="-5400000">
                      <a:off x="3791" y="625"/>
                      <a:ext cx="179"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5" name="Line 181"/>
                    <p:cNvSpPr>
                      <a:spLocks noChangeShapeType="1"/>
                    </p:cNvSpPr>
                    <p:nvPr/>
                  </p:nvSpPr>
                  <p:spPr bwMode="auto">
                    <a:xfrm rot="-5400000">
                      <a:off x="3828"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6" name="Line 182"/>
                    <p:cNvSpPr>
                      <a:spLocks noChangeShapeType="1"/>
                    </p:cNvSpPr>
                    <p:nvPr/>
                  </p:nvSpPr>
                  <p:spPr bwMode="auto">
                    <a:xfrm rot="-5400000">
                      <a:off x="3884" y="593"/>
                      <a:ext cx="237" cy="5"/>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7" name="Line 183"/>
                    <p:cNvSpPr>
                      <a:spLocks noChangeShapeType="1"/>
                    </p:cNvSpPr>
                    <p:nvPr/>
                  </p:nvSpPr>
                  <p:spPr bwMode="auto">
                    <a:xfrm rot="-5400000">
                      <a:off x="3951" y="606"/>
                      <a:ext cx="217"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grpSp>
              <p:nvGrpSpPr>
                <p:cNvPr id="360" name="Group 184"/>
                <p:cNvGrpSpPr>
                  <a:grpSpLocks/>
                </p:cNvGrpSpPr>
                <p:nvPr/>
              </p:nvGrpSpPr>
              <p:grpSpPr bwMode="auto">
                <a:xfrm>
                  <a:off x="4538" y="3019"/>
                  <a:ext cx="114" cy="145"/>
                  <a:chOff x="2921" y="560"/>
                  <a:chExt cx="410" cy="536"/>
                </a:xfrm>
              </p:grpSpPr>
              <p:sp>
                <p:nvSpPr>
                  <p:cNvPr id="363" name="Rectangle 185"/>
                  <p:cNvSpPr>
                    <a:spLocks noChangeArrowheads="1"/>
                  </p:cNvSpPr>
                  <p:nvPr/>
                </p:nvSpPr>
                <p:spPr bwMode="auto">
                  <a:xfrm>
                    <a:off x="2921" y="560"/>
                    <a:ext cx="410" cy="536"/>
                  </a:xfrm>
                  <a:prstGeom prst="rect">
                    <a:avLst/>
                  </a:prstGeom>
                  <a:solidFill>
                    <a:schemeClr val="bg1"/>
                  </a:solidFill>
                  <a:ln w="381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364" name="Line 186"/>
                  <p:cNvSpPr>
                    <a:spLocks noChangeShapeType="1"/>
                  </p:cNvSpPr>
                  <p:nvPr/>
                </p:nvSpPr>
                <p:spPr bwMode="auto">
                  <a:xfrm>
                    <a:off x="3019" y="560"/>
                    <a:ext cx="1" cy="536"/>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5" name="Line 187"/>
                  <p:cNvSpPr>
                    <a:spLocks noChangeShapeType="1"/>
                  </p:cNvSpPr>
                  <p:nvPr/>
                </p:nvSpPr>
                <p:spPr bwMode="auto">
                  <a:xfrm>
                    <a:off x="3061" y="614"/>
                    <a:ext cx="253" cy="1"/>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366" name="Group 188"/>
                  <p:cNvGrpSpPr>
                    <a:grpSpLocks/>
                  </p:cNvGrpSpPr>
                  <p:nvPr/>
                </p:nvGrpSpPr>
                <p:grpSpPr bwMode="auto">
                  <a:xfrm>
                    <a:off x="2951" y="619"/>
                    <a:ext cx="47" cy="387"/>
                    <a:chOff x="2951" y="405"/>
                    <a:chExt cx="49" cy="387"/>
                  </a:xfrm>
                </p:grpSpPr>
                <p:sp>
                  <p:nvSpPr>
                    <p:cNvPr id="373" name="Line 189"/>
                    <p:cNvSpPr>
                      <a:spLocks noChangeShapeType="1"/>
                    </p:cNvSpPr>
                    <p:nvPr/>
                  </p:nvSpPr>
                  <p:spPr bwMode="auto">
                    <a:xfrm>
                      <a:off x="2951" y="527"/>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4" name="Line 190"/>
                    <p:cNvSpPr>
                      <a:spLocks noChangeShapeType="1"/>
                    </p:cNvSpPr>
                    <p:nvPr/>
                  </p:nvSpPr>
                  <p:spPr bwMode="auto">
                    <a:xfrm>
                      <a:off x="2951" y="61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5" name="Line 191"/>
                    <p:cNvSpPr>
                      <a:spLocks noChangeShapeType="1"/>
                    </p:cNvSpPr>
                    <p:nvPr/>
                  </p:nvSpPr>
                  <p:spPr bwMode="auto">
                    <a:xfrm>
                      <a:off x="2951" y="704"/>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6" name="Line 192"/>
                    <p:cNvSpPr>
                      <a:spLocks noChangeShapeType="1"/>
                    </p:cNvSpPr>
                    <p:nvPr/>
                  </p:nvSpPr>
                  <p:spPr bwMode="auto">
                    <a:xfrm>
                      <a:off x="2951" y="792"/>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7" name="Line 193"/>
                    <p:cNvSpPr>
                      <a:spLocks noChangeShapeType="1"/>
                    </p:cNvSpPr>
                    <p:nvPr/>
                  </p:nvSpPr>
                  <p:spPr bwMode="auto">
                    <a:xfrm>
                      <a:off x="2951" y="405"/>
                      <a:ext cx="49"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67" name="Group 194"/>
                  <p:cNvGrpSpPr>
                    <a:grpSpLocks/>
                  </p:cNvGrpSpPr>
                  <p:nvPr/>
                </p:nvGrpSpPr>
                <p:grpSpPr bwMode="auto">
                  <a:xfrm>
                    <a:off x="2921" y="677"/>
                    <a:ext cx="410" cy="324"/>
                    <a:chOff x="2921" y="463"/>
                    <a:chExt cx="410" cy="324"/>
                  </a:xfrm>
                </p:grpSpPr>
                <p:sp>
                  <p:nvSpPr>
                    <p:cNvPr id="368" name="Line 195"/>
                    <p:cNvSpPr>
                      <a:spLocks noChangeShapeType="1"/>
                    </p:cNvSpPr>
                    <p:nvPr/>
                  </p:nvSpPr>
                  <p:spPr bwMode="auto">
                    <a:xfrm>
                      <a:off x="2921" y="463"/>
                      <a:ext cx="410" cy="0"/>
                    </a:xfrm>
                    <a:prstGeom prst="line">
                      <a:avLst/>
                    </a:prstGeom>
                    <a:noFill/>
                    <a:ln w="381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9" name="Line 196"/>
                    <p:cNvSpPr>
                      <a:spLocks noChangeShapeType="1"/>
                    </p:cNvSpPr>
                    <p:nvPr/>
                  </p:nvSpPr>
                  <p:spPr bwMode="auto">
                    <a:xfrm>
                      <a:off x="3061" y="522"/>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0" name="Line 197"/>
                    <p:cNvSpPr>
                      <a:spLocks noChangeShapeType="1"/>
                    </p:cNvSpPr>
                    <p:nvPr/>
                  </p:nvSpPr>
                  <p:spPr bwMode="auto">
                    <a:xfrm>
                      <a:off x="3061" y="610"/>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1" name="Line 198"/>
                    <p:cNvSpPr>
                      <a:spLocks noChangeShapeType="1"/>
                    </p:cNvSpPr>
                    <p:nvPr/>
                  </p:nvSpPr>
                  <p:spPr bwMode="auto">
                    <a:xfrm>
                      <a:off x="3061" y="787"/>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2" name="Line 199"/>
                    <p:cNvSpPr>
                      <a:spLocks noChangeShapeType="1"/>
                    </p:cNvSpPr>
                    <p:nvPr/>
                  </p:nvSpPr>
                  <p:spPr bwMode="auto">
                    <a:xfrm>
                      <a:off x="3061" y="706"/>
                      <a:ext cx="253" cy="0"/>
                    </a:xfrm>
                    <a:prstGeom prst="line">
                      <a:avLst/>
                    </a:prstGeom>
                    <a:noFill/>
                    <a:ln w="381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sp>
              <p:nvSpPr>
                <p:cNvPr id="361" name="Arc 200"/>
                <p:cNvSpPr>
                  <a:spLocks/>
                </p:cNvSpPr>
                <p:nvPr/>
              </p:nvSpPr>
              <p:spPr bwMode="auto">
                <a:xfrm rot="21086202" flipH="1">
                  <a:off x="4525" y="3196"/>
                  <a:ext cx="59" cy="266"/>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211" y="0"/>
                      </a:moveTo>
                      <a:cubicBezTo>
                        <a:pt x="12058" y="116"/>
                        <a:pt x="21600" y="9752"/>
                        <a:pt x="21600" y="21599"/>
                      </a:cubicBezTo>
                    </a:path>
                    <a:path w="21600" h="21599" stroke="0" extrusionOk="0">
                      <a:moveTo>
                        <a:pt x="211" y="0"/>
                      </a:moveTo>
                      <a:cubicBezTo>
                        <a:pt x="12058" y="116"/>
                        <a:pt x="21600" y="9752"/>
                        <a:pt x="21600" y="21599"/>
                      </a:cubicBezTo>
                      <a:lnTo>
                        <a:pt x="0" y="21599"/>
                      </a:lnTo>
                      <a:lnTo>
                        <a:pt x="211" y="0"/>
                      </a:lnTo>
                      <a:close/>
                    </a:path>
                  </a:pathLst>
                </a:custGeom>
                <a:noFill/>
                <a:ln w="3810">
                  <a:solidFill>
                    <a:schemeClr val="tx1"/>
                  </a:solidFill>
                  <a:round/>
                  <a:headEnd type="arrow" w="med" len="me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2" name="Arc 201"/>
                <p:cNvSpPr>
                  <a:spLocks/>
                </p:cNvSpPr>
                <p:nvPr/>
              </p:nvSpPr>
              <p:spPr bwMode="auto">
                <a:xfrm flipH="1">
                  <a:off x="4548" y="3174"/>
                  <a:ext cx="210" cy="321"/>
                </a:xfrm>
                <a:custGeom>
                  <a:avLst/>
                  <a:gdLst>
                    <a:gd name="T0" fmla="*/ 0 w 21547"/>
                    <a:gd name="T1" fmla="*/ 0 h 21592"/>
                    <a:gd name="T2" fmla="*/ 0 w 21547"/>
                    <a:gd name="T3" fmla="*/ 0 h 21592"/>
                    <a:gd name="T4" fmla="*/ 0 w 21547"/>
                    <a:gd name="T5" fmla="*/ 0 h 21592"/>
                    <a:gd name="T6" fmla="*/ 0 60000 65536"/>
                    <a:gd name="T7" fmla="*/ 0 60000 65536"/>
                    <a:gd name="T8" fmla="*/ 0 60000 65536"/>
                  </a:gdLst>
                  <a:ahLst/>
                  <a:cxnLst>
                    <a:cxn ang="T6">
                      <a:pos x="T0" y="T1"/>
                    </a:cxn>
                    <a:cxn ang="T7">
                      <a:pos x="T2" y="T3"/>
                    </a:cxn>
                    <a:cxn ang="T8">
                      <a:pos x="T4" y="T5"/>
                    </a:cxn>
                  </a:cxnLst>
                  <a:rect l="0" t="0" r="r" b="b"/>
                  <a:pathLst>
                    <a:path w="21547" h="21592" fill="none" extrusionOk="0">
                      <a:moveTo>
                        <a:pt x="595" y="0"/>
                      </a:moveTo>
                      <a:cubicBezTo>
                        <a:pt x="11705" y="306"/>
                        <a:pt x="20768" y="8992"/>
                        <a:pt x="21546" y="20079"/>
                      </a:cubicBezTo>
                    </a:path>
                    <a:path w="21547" h="21592" stroke="0" extrusionOk="0">
                      <a:moveTo>
                        <a:pt x="595" y="0"/>
                      </a:moveTo>
                      <a:cubicBezTo>
                        <a:pt x="11705" y="306"/>
                        <a:pt x="20768" y="8992"/>
                        <a:pt x="21546" y="20079"/>
                      </a:cubicBezTo>
                      <a:lnTo>
                        <a:pt x="0" y="21592"/>
                      </a:lnTo>
                      <a:lnTo>
                        <a:pt x="595" y="0"/>
                      </a:lnTo>
                      <a:close/>
                    </a:path>
                  </a:pathLst>
                </a:custGeom>
                <a:noFill/>
                <a:ln w="3810">
                  <a:solidFill>
                    <a:schemeClr val="tx1"/>
                  </a:solidFill>
                  <a:round/>
                  <a:headEnd type="arrow" w="med" len="me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348" name="Group 206"/>
              <p:cNvGrpSpPr>
                <a:grpSpLocks/>
              </p:cNvGrpSpPr>
              <p:nvPr/>
            </p:nvGrpSpPr>
            <p:grpSpPr bwMode="auto">
              <a:xfrm>
                <a:off x="1398598" y="2048833"/>
                <a:ext cx="915774" cy="515347"/>
                <a:chOff x="1498" y="2261"/>
                <a:chExt cx="2590" cy="1359"/>
              </a:xfrm>
            </p:grpSpPr>
            <p:sp>
              <p:nvSpPr>
                <p:cNvPr id="349" name="Arc 207"/>
                <p:cNvSpPr>
                  <a:spLocks/>
                </p:cNvSpPr>
                <p:nvPr/>
              </p:nvSpPr>
              <p:spPr bwMode="auto">
                <a:xfrm flipV="1">
                  <a:off x="1624" y="3398"/>
                  <a:ext cx="2464" cy="222"/>
                </a:xfrm>
                <a:custGeom>
                  <a:avLst/>
                  <a:gdLst>
                    <a:gd name="T0" fmla="*/ 0 w 43200"/>
                    <a:gd name="T1" fmla="*/ 0 h 25173"/>
                    <a:gd name="T2" fmla="*/ 0 w 43200"/>
                    <a:gd name="T3" fmla="*/ 0 h 25173"/>
                    <a:gd name="T4" fmla="*/ 0 w 43200"/>
                    <a:gd name="T5" fmla="*/ 0 h 25173"/>
                    <a:gd name="T6" fmla="*/ 0 60000 65536"/>
                    <a:gd name="T7" fmla="*/ 0 60000 65536"/>
                    <a:gd name="T8" fmla="*/ 0 60000 65536"/>
                  </a:gdLst>
                  <a:ahLst/>
                  <a:cxnLst>
                    <a:cxn ang="T6">
                      <a:pos x="T0" y="T1"/>
                    </a:cxn>
                    <a:cxn ang="T7">
                      <a:pos x="T2" y="T3"/>
                    </a:cxn>
                    <a:cxn ang="T8">
                      <a:pos x="T4" y="T5"/>
                    </a:cxn>
                  </a:cxnLst>
                  <a:rect l="0" t="0" r="r" b="b"/>
                  <a:pathLst>
                    <a:path w="43200" h="25173" fill="none" extrusionOk="0">
                      <a:moveTo>
                        <a:pt x="141" y="24072"/>
                      </a:moveTo>
                      <a:cubicBezTo>
                        <a:pt x="47" y="23251"/>
                        <a:pt x="0" y="22426"/>
                        <a:pt x="0" y="21600"/>
                      </a:cubicBezTo>
                      <a:cubicBezTo>
                        <a:pt x="0" y="9670"/>
                        <a:pt x="9670" y="0"/>
                        <a:pt x="21600" y="0"/>
                      </a:cubicBezTo>
                      <a:cubicBezTo>
                        <a:pt x="33529" y="0"/>
                        <a:pt x="43200" y="9670"/>
                        <a:pt x="43200" y="21600"/>
                      </a:cubicBezTo>
                      <a:cubicBezTo>
                        <a:pt x="43199" y="22797"/>
                        <a:pt x="43100" y="23992"/>
                        <a:pt x="42902" y="25173"/>
                      </a:cubicBezTo>
                    </a:path>
                    <a:path w="43200" h="25173" stroke="0" extrusionOk="0">
                      <a:moveTo>
                        <a:pt x="141" y="24072"/>
                      </a:moveTo>
                      <a:cubicBezTo>
                        <a:pt x="47" y="23251"/>
                        <a:pt x="0" y="22426"/>
                        <a:pt x="0" y="21600"/>
                      </a:cubicBezTo>
                      <a:cubicBezTo>
                        <a:pt x="0" y="9670"/>
                        <a:pt x="9670" y="0"/>
                        <a:pt x="21600" y="0"/>
                      </a:cubicBezTo>
                      <a:cubicBezTo>
                        <a:pt x="33529" y="0"/>
                        <a:pt x="43200" y="9670"/>
                        <a:pt x="43200" y="21600"/>
                      </a:cubicBezTo>
                      <a:cubicBezTo>
                        <a:pt x="43199" y="22797"/>
                        <a:pt x="43100" y="23992"/>
                        <a:pt x="42902" y="25173"/>
                      </a:cubicBezTo>
                      <a:lnTo>
                        <a:pt x="21600" y="21600"/>
                      </a:lnTo>
                      <a:lnTo>
                        <a:pt x="141" y="24072"/>
                      </a:lnTo>
                      <a:close/>
                    </a:path>
                  </a:pathLst>
                </a:custGeom>
                <a:solidFill>
                  <a:schemeClr val="folHlink">
                    <a:alpha val="50195"/>
                  </a:schemeClr>
                </a:solidFill>
                <a:ln w="381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0" name="Oval 208"/>
                <p:cNvSpPr>
                  <a:spLocks noChangeArrowheads="1"/>
                </p:cNvSpPr>
                <p:nvPr/>
              </p:nvSpPr>
              <p:spPr bwMode="auto">
                <a:xfrm>
                  <a:off x="1624" y="3218"/>
                  <a:ext cx="2458" cy="341"/>
                </a:xfrm>
                <a:prstGeom prst="ellipse">
                  <a:avLst/>
                </a:prstGeom>
                <a:solidFill>
                  <a:schemeClr val="bg1"/>
                </a:solidFill>
                <a:ln w="3810">
                  <a:solidFill>
                    <a:schemeClr val="tx1"/>
                  </a:solidFill>
                  <a:round/>
                  <a:headEnd/>
                  <a:tailEnd/>
                </a:ln>
                <a:effectLst/>
                <a:extLst>
                  <a:ext uri="{AF507438-7753-43E0-B8FC-AC1667EBCBE1}">
                    <a14:hiddenEffects xmlns:a14="http://schemas.microsoft.com/office/drawing/2010/main">
                      <a:effectLst>
                        <a:outerShdw dist="107763" dir="81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lnSpc>
                      <a:spcPct val="40000"/>
                    </a:lnSpc>
                  </a:pPr>
                  <a:r>
                    <a:rPr lang="de-DE" altLang="de-DE" sz="900" b="1" dirty="0">
                      <a:latin typeface="Arial" charset="0"/>
                    </a:rPr>
                    <a:t>				</a:t>
                  </a:r>
                </a:p>
              </p:txBody>
            </p:sp>
            <p:sp>
              <p:nvSpPr>
                <p:cNvPr id="351" name="AutoShape 209"/>
                <p:cNvSpPr>
                  <a:spLocks noChangeArrowheads="1"/>
                </p:cNvSpPr>
                <p:nvPr/>
              </p:nvSpPr>
              <p:spPr bwMode="auto">
                <a:xfrm>
                  <a:off x="2155" y="3154"/>
                  <a:ext cx="1337" cy="266"/>
                </a:xfrm>
                <a:prstGeom prst="can">
                  <a:avLst>
                    <a:gd name="adj" fmla="val 50000"/>
                  </a:avLst>
                </a:prstGeom>
                <a:solidFill>
                  <a:schemeClr val="bg1"/>
                </a:solidFill>
                <a:ln w="381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spcBef>
                      <a:spcPct val="35000"/>
                    </a:spcBef>
                  </a:pPr>
                  <a:endParaRPr lang="de-DE" altLang="de-DE" sz="900" b="1">
                    <a:latin typeface="Arial" charset="0"/>
                  </a:endParaRPr>
                </a:p>
                <a:p>
                  <a:pPr algn="ctr">
                    <a:spcBef>
                      <a:spcPct val="35000"/>
                    </a:spcBef>
                  </a:pPr>
                  <a:endParaRPr lang="de-DE" altLang="de-DE" sz="900" b="1">
                    <a:latin typeface="Arial" charset="0"/>
                  </a:endParaRPr>
                </a:p>
              </p:txBody>
            </p:sp>
            <p:sp>
              <p:nvSpPr>
                <p:cNvPr id="352" name="Arc 210"/>
                <p:cNvSpPr>
                  <a:spLocks/>
                </p:cNvSpPr>
                <p:nvPr/>
              </p:nvSpPr>
              <p:spPr bwMode="auto">
                <a:xfrm rot="5400000">
                  <a:off x="1438" y="2497"/>
                  <a:ext cx="881" cy="762"/>
                </a:xfrm>
                <a:custGeom>
                  <a:avLst/>
                  <a:gdLst>
                    <a:gd name="T0" fmla="*/ 0 w 21381"/>
                    <a:gd name="T1" fmla="*/ 0 h 21600"/>
                    <a:gd name="T2" fmla="*/ 0 w 21381"/>
                    <a:gd name="T3" fmla="*/ 0 h 21600"/>
                    <a:gd name="T4" fmla="*/ 0 w 21381"/>
                    <a:gd name="T5" fmla="*/ 0 h 21600"/>
                    <a:gd name="T6" fmla="*/ 0 60000 65536"/>
                    <a:gd name="T7" fmla="*/ 0 60000 65536"/>
                    <a:gd name="T8" fmla="*/ 0 60000 65536"/>
                  </a:gdLst>
                  <a:ahLst/>
                  <a:cxnLst>
                    <a:cxn ang="T6">
                      <a:pos x="T0" y="T1"/>
                    </a:cxn>
                    <a:cxn ang="T7">
                      <a:pos x="T2" y="T3"/>
                    </a:cxn>
                    <a:cxn ang="T8">
                      <a:pos x="T4" y="T5"/>
                    </a:cxn>
                  </a:cxnLst>
                  <a:rect l="0" t="0" r="r" b="b"/>
                  <a:pathLst>
                    <a:path w="21381" h="21600" fill="none" extrusionOk="0">
                      <a:moveTo>
                        <a:pt x="-1" y="5"/>
                      </a:moveTo>
                      <a:cubicBezTo>
                        <a:pt x="167" y="1"/>
                        <a:pt x="335" y="0"/>
                        <a:pt x="504" y="0"/>
                      </a:cubicBezTo>
                      <a:cubicBezTo>
                        <a:pt x="10299" y="0"/>
                        <a:pt x="18868" y="6591"/>
                        <a:pt x="21381" y="16058"/>
                      </a:cubicBezTo>
                    </a:path>
                    <a:path w="21381" h="21600" stroke="0" extrusionOk="0">
                      <a:moveTo>
                        <a:pt x="-1" y="5"/>
                      </a:moveTo>
                      <a:cubicBezTo>
                        <a:pt x="167" y="1"/>
                        <a:pt x="335" y="0"/>
                        <a:pt x="504" y="0"/>
                      </a:cubicBezTo>
                      <a:cubicBezTo>
                        <a:pt x="10299" y="0"/>
                        <a:pt x="18868" y="6591"/>
                        <a:pt x="21381" y="16058"/>
                      </a:cubicBezTo>
                      <a:lnTo>
                        <a:pt x="504" y="21600"/>
                      </a:lnTo>
                      <a:lnTo>
                        <a:pt x="-1" y="5"/>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3" name="Arc 211"/>
                <p:cNvSpPr>
                  <a:spLocks/>
                </p:cNvSpPr>
                <p:nvPr/>
              </p:nvSpPr>
              <p:spPr bwMode="auto">
                <a:xfrm rot="16200000" flipH="1">
                  <a:off x="3266" y="2498"/>
                  <a:ext cx="881" cy="717"/>
                </a:xfrm>
                <a:custGeom>
                  <a:avLst/>
                  <a:gdLst>
                    <a:gd name="T0" fmla="*/ 0 w 20943"/>
                    <a:gd name="T1" fmla="*/ 0 h 21599"/>
                    <a:gd name="T2" fmla="*/ 0 w 20943"/>
                    <a:gd name="T3" fmla="*/ 0 h 21599"/>
                    <a:gd name="T4" fmla="*/ 0 w 20943"/>
                    <a:gd name="T5" fmla="*/ 0 h 21599"/>
                    <a:gd name="T6" fmla="*/ 0 60000 65536"/>
                    <a:gd name="T7" fmla="*/ 0 60000 65536"/>
                    <a:gd name="T8" fmla="*/ 0 60000 65536"/>
                  </a:gdLst>
                  <a:ahLst/>
                  <a:cxnLst>
                    <a:cxn ang="T6">
                      <a:pos x="T0" y="T1"/>
                    </a:cxn>
                    <a:cxn ang="T7">
                      <a:pos x="T2" y="T3"/>
                    </a:cxn>
                    <a:cxn ang="T8">
                      <a:pos x="T4" y="T5"/>
                    </a:cxn>
                  </a:cxnLst>
                  <a:rect l="0" t="0" r="r" b="b"/>
                  <a:pathLst>
                    <a:path w="20943" h="21599" fill="none" extrusionOk="0">
                      <a:moveTo>
                        <a:pt x="208" y="0"/>
                      </a:moveTo>
                      <a:cubicBezTo>
                        <a:pt x="10023" y="94"/>
                        <a:pt x="18539" y="6794"/>
                        <a:pt x="20942" y="16311"/>
                      </a:cubicBezTo>
                    </a:path>
                    <a:path w="20943" h="21599" stroke="0" extrusionOk="0">
                      <a:moveTo>
                        <a:pt x="208" y="0"/>
                      </a:moveTo>
                      <a:cubicBezTo>
                        <a:pt x="10023" y="94"/>
                        <a:pt x="18539" y="6794"/>
                        <a:pt x="20942" y="16311"/>
                      </a:cubicBezTo>
                      <a:lnTo>
                        <a:pt x="0" y="21599"/>
                      </a:lnTo>
                      <a:lnTo>
                        <a:pt x="208" y="0"/>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4" name="Arc 212"/>
                <p:cNvSpPr>
                  <a:spLocks/>
                </p:cNvSpPr>
                <p:nvPr/>
              </p:nvSpPr>
              <p:spPr bwMode="auto">
                <a:xfrm rot="16329003" flipH="1">
                  <a:off x="3078" y="2664"/>
                  <a:ext cx="798" cy="285"/>
                </a:xfrm>
                <a:custGeom>
                  <a:avLst/>
                  <a:gdLst>
                    <a:gd name="T0" fmla="*/ 0 w 19440"/>
                    <a:gd name="T1" fmla="*/ 0 h 21600"/>
                    <a:gd name="T2" fmla="*/ 0 w 19440"/>
                    <a:gd name="T3" fmla="*/ 0 h 21600"/>
                    <a:gd name="T4" fmla="*/ 0 w 19440"/>
                    <a:gd name="T5" fmla="*/ 0 h 21600"/>
                    <a:gd name="T6" fmla="*/ 0 60000 65536"/>
                    <a:gd name="T7" fmla="*/ 0 60000 65536"/>
                    <a:gd name="T8" fmla="*/ 0 60000 65536"/>
                  </a:gdLst>
                  <a:ahLst/>
                  <a:cxnLst>
                    <a:cxn ang="T6">
                      <a:pos x="T0" y="T1"/>
                    </a:cxn>
                    <a:cxn ang="T7">
                      <a:pos x="T2" y="T3"/>
                    </a:cxn>
                    <a:cxn ang="T8">
                      <a:pos x="T4" y="T5"/>
                    </a:cxn>
                  </a:cxnLst>
                  <a:rect l="0" t="0" r="r" b="b"/>
                  <a:pathLst>
                    <a:path w="19440" h="21600" fill="none" extrusionOk="0">
                      <a:moveTo>
                        <a:pt x="0" y="0"/>
                      </a:moveTo>
                      <a:cubicBezTo>
                        <a:pt x="47" y="0"/>
                        <a:pt x="94" y="0"/>
                        <a:pt x="141" y="0"/>
                      </a:cubicBezTo>
                      <a:cubicBezTo>
                        <a:pt x="8305" y="0"/>
                        <a:pt x="15772" y="4603"/>
                        <a:pt x="19439" y="11898"/>
                      </a:cubicBezTo>
                    </a:path>
                    <a:path w="19440" h="21600" stroke="0" extrusionOk="0">
                      <a:moveTo>
                        <a:pt x="0" y="0"/>
                      </a:moveTo>
                      <a:cubicBezTo>
                        <a:pt x="47" y="0"/>
                        <a:pt x="94" y="0"/>
                        <a:pt x="141" y="0"/>
                      </a:cubicBezTo>
                      <a:cubicBezTo>
                        <a:pt x="8305" y="0"/>
                        <a:pt x="15772" y="4603"/>
                        <a:pt x="19439" y="11898"/>
                      </a:cubicBezTo>
                      <a:lnTo>
                        <a:pt x="141" y="21600"/>
                      </a:lnTo>
                      <a:lnTo>
                        <a:pt x="0" y="0"/>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5" name="Arc 213"/>
                <p:cNvSpPr>
                  <a:spLocks/>
                </p:cNvSpPr>
                <p:nvPr/>
              </p:nvSpPr>
              <p:spPr bwMode="auto">
                <a:xfrm rot="5400000">
                  <a:off x="1758" y="2724"/>
                  <a:ext cx="815" cy="194"/>
                </a:xfrm>
                <a:custGeom>
                  <a:avLst/>
                  <a:gdLst>
                    <a:gd name="T0" fmla="*/ 0 w 19954"/>
                    <a:gd name="T1" fmla="*/ 0 h 21600"/>
                    <a:gd name="T2" fmla="*/ 0 w 19954"/>
                    <a:gd name="T3" fmla="*/ 0 h 21600"/>
                    <a:gd name="T4" fmla="*/ 0 w 19954"/>
                    <a:gd name="T5" fmla="*/ 0 h 21600"/>
                    <a:gd name="T6" fmla="*/ 0 60000 65536"/>
                    <a:gd name="T7" fmla="*/ 0 60000 65536"/>
                    <a:gd name="T8" fmla="*/ 0 60000 65536"/>
                  </a:gdLst>
                  <a:ahLst/>
                  <a:cxnLst>
                    <a:cxn ang="T6">
                      <a:pos x="T0" y="T1"/>
                    </a:cxn>
                    <a:cxn ang="T7">
                      <a:pos x="T2" y="T3"/>
                    </a:cxn>
                    <a:cxn ang="T8">
                      <a:pos x="T4" y="T5"/>
                    </a:cxn>
                  </a:cxnLst>
                  <a:rect l="0" t="0" r="r" b="b"/>
                  <a:pathLst>
                    <a:path w="19954" h="21600" fill="none" extrusionOk="0">
                      <a:moveTo>
                        <a:pt x="-1" y="12"/>
                      </a:moveTo>
                      <a:cubicBezTo>
                        <a:pt x="248" y="4"/>
                        <a:pt x="497" y="0"/>
                        <a:pt x="747" y="0"/>
                      </a:cubicBezTo>
                      <a:cubicBezTo>
                        <a:pt x="8838" y="0"/>
                        <a:pt x="16251" y="4522"/>
                        <a:pt x="19953" y="11718"/>
                      </a:cubicBezTo>
                    </a:path>
                    <a:path w="19954" h="21600" stroke="0" extrusionOk="0">
                      <a:moveTo>
                        <a:pt x="-1" y="12"/>
                      </a:moveTo>
                      <a:cubicBezTo>
                        <a:pt x="248" y="4"/>
                        <a:pt x="497" y="0"/>
                        <a:pt x="747" y="0"/>
                      </a:cubicBezTo>
                      <a:cubicBezTo>
                        <a:pt x="8838" y="0"/>
                        <a:pt x="16251" y="4522"/>
                        <a:pt x="19953" y="11718"/>
                      </a:cubicBezTo>
                      <a:lnTo>
                        <a:pt x="747" y="21600"/>
                      </a:lnTo>
                      <a:lnTo>
                        <a:pt x="-1" y="12"/>
                      </a:lnTo>
                      <a:close/>
                    </a:path>
                  </a:pathLst>
                </a:cu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6" name="Oval 214"/>
                <p:cNvSpPr>
                  <a:spLocks noChangeArrowheads="1"/>
                </p:cNvSpPr>
                <p:nvPr/>
              </p:nvSpPr>
              <p:spPr bwMode="auto">
                <a:xfrm>
                  <a:off x="2258" y="2261"/>
                  <a:ext cx="1088" cy="307"/>
                </a:xfrm>
                <a:prstGeom prst="ellipse">
                  <a:avLst/>
                </a:prstGeom>
                <a:noFill/>
                <a:ln w="3810">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grpSp>
        </p:grpSp>
      </p:grpSp>
      <p:grpSp>
        <p:nvGrpSpPr>
          <p:cNvPr id="223" name="Gruppieren 222"/>
          <p:cNvGrpSpPr/>
          <p:nvPr/>
        </p:nvGrpSpPr>
        <p:grpSpPr>
          <a:xfrm>
            <a:off x="5539306" y="4795863"/>
            <a:ext cx="2058925" cy="1320358"/>
            <a:chOff x="1738095" y="4509120"/>
            <a:chExt cx="2058925" cy="1320358"/>
          </a:xfrm>
        </p:grpSpPr>
        <p:grpSp>
          <p:nvGrpSpPr>
            <p:cNvPr id="83" name="Gruppieren 82"/>
            <p:cNvGrpSpPr/>
            <p:nvPr/>
          </p:nvGrpSpPr>
          <p:grpSpPr>
            <a:xfrm>
              <a:off x="1748666" y="4509120"/>
              <a:ext cx="2048354" cy="1099063"/>
              <a:chOff x="1748666" y="4509120"/>
              <a:chExt cx="2048354" cy="1099063"/>
            </a:xfrm>
          </p:grpSpPr>
          <p:grpSp>
            <p:nvGrpSpPr>
              <p:cNvPr id="31" name="Group 574"/>
              <p:cNvGrpSpPr>
                <a:grpSpLocks/>
              </p:cNvGrpSpPr>
              <p:nvPr/>
            </p:nvGrpSpPr>
            <p:grpSpPr bwMode="auto">
              <a:xfrm>
                <a:off x="1748666" y="5038243"/>
                <a:ext cx="453566" cy="430827"/>
                <a:chOff x="3780" y="1094"/>
                <a:chExt cx="750" cy="743"/>
              </a:xfrm>
            </p:grpSpPr>
            <p:sp>
              <p:nvSpPr>
                <p:cNvPr id="50" name="Oval 575"/>
                <p:cNvSpPr>
                  <a:spLocks noChangeArrowheads="1"/>
                </p:cNvSpPr>
                <p:nvPr/>
              </p:nvSpPr>
              <p:spPr bwMode="auto">
                <a:xfrm>
                  <a:off x="3782" y="1096"/>
                  <a:ext cx="745"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1" name="Oval 576"/>
                <p:cNvSpPr>
                  <a:spLocks noChangeArrowheads="1"/>
                </p:cNvSpPr>
                <p:nvPr/>
              </p:nvSpPr>
              <p:spPr bwMode="auto">
                <a:xfrm>
                  <a:off x="3870" y="1095"/>
                  <a:ext cx="57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2" name="Oval 577"/>
                <p:cNvSpPr>
                  <a:spLocks noChangeArrowheads="1"/>
                </p:cNvSpPr>
                <p:nvPr/>
              </p:nvSpPr>
              <p:spPr bwMode="auto">
                <a:xfrm>
                  <a:off x="3972" y="1094"/>
                  <a:ext cx="367"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3" name="Oval 578"/>
                <p:cNvSpPr>
                  <a:spLocks noChangeArrowheads="1"/>
                </p:cNvSpPr>
                <p:nvPr/>
              </p:nvSpPr>
              <p:spPr bwMode="auto">
                <a:xfrm>
                  <a:off x="4065" y="1099"/>
                  <a:ext cx="18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sz="600"/>
                </a:p>
              </p:txBody>
            </p:sp>
            <p:sp>
              <p:nvSpPr>
                <p:cNvPr id="54" name="Line 579"/>
                <p:cNvSpPr>
                  <a:spLocks noChangeShapeType="1"/>
                </p:cNvSpPr>
                <p:nvPr/>
              </p:nvSpPr>
              <p:spPr bwMode="auto">
                <a:xfrm>
                  <a:off x="4155" y="1098"/>
                  <a:ext cx="0" cy="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5" name="Line 580"/>
                <p:cNvSpPr>
                  <a:spLocks noChangeShapeType="1"/>
                </p:cNvSpPr>
                <p:nvPr/>
              </p:nvSpPr>
              <p:spPr bwMode="auto">
                <a:xfrm>
                  <a:off x="3780" y="1464"/>
                  <a:ext cx="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6" name="Line 581"/>
                <p:cNvSpPr>
                  <a:spLocks noChangeShapeType="1"/>
                </p:cNvSpPr>
                <p:nvPr/>
              </p:nvSpPr>
              <p:spPr bwMode="auto">
                <a:xfrm flipV="1">
                  <a:off x="3792" y="1555"/>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7" name="Line 582"/>
                <p:cNvSpPr>
                  <a:spLocks noChangeShapeType="1"/>
                </p:cNvSpPr>
                <p:nvPr/>
              </p:nvSpPr>
              <p:spPr bwMode="auto">
                <a:xfrm flipV="1">
                  <a:off x="3825" y="1646"/>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8" name="Line 583"/>
                <p:cNvSpPr>
                  <a:spLocks noChangeShapeType="1"/>
                </p:cNvSpPr>
                <p:nvPr/>
              </p:nvSpPr>
              <p:spPr bwMode="auto">
                <a:xfrm flipV="1">
                  <a:off x="3897" y="1737"/>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59" name="Line 584"/>
                <p:cNvSpPr>
                  <a:spLocks noChangeShapeType="1"/>
                </p:cNvSpPr>
                <p:nvPr/>
              </p:nvSpPr>
              <p:spPr bwMode="auto">
                <a:xfrm flipH="1" flipV="1">
                  <a:off x="3792" y="1373"/>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60" name="Line 585"/>
                <p:cNvSpPr>
                  <a:spLocks noChangeShapeType="1"/>
                </p:cNvSpPr>
                <p:nvPr/>
              </p:nvSpPr>
              <p:spPr bwMode="auto">
                <a:xfrm flipH="1" flipV="1">
                  <a:off x="3825" y="1282"/>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sp>
              <p:nvSpPr>
                <p:cNvPr id="61" name="Line 586"/>
                <p:cNvSpPr>
                  <a:spLocks noChangeShapeType="1"/>
                </p:cNvSpPr>
                <p:nvPr/>
              </p:nvSpPr>
              <p:spPr bwMode="auto">
                <a:xfrm flipH="1" flipV="1">
                  <a:off x="3897" y="1192"/>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600"/>
                </a:p>
              </p:txBody>
            </p:sp>
          </p:grpSp>
          <p:grpSp>
            <p:nvGrpSpPr>
              <p:cNvPr id="32" name="Gruppieren 31"/>
              <p:cNvGrpSpPr/>
              <p:nvPr/>
            </p:nvGrpSpPr>
            <p:grpSpPr>
              <a:xfrm>
                <a:off x="1914756" y="4843240"/>
                <a:ext cx="497590" cy="764943"/>
                <a:chOff x="6144113" y="4763536"/>
                <a:chExt cx="453686" cy="699933"/>
              </a:xfrm>
            </p:grpSpPr>
            <p:cxnSp>
              <p:nvCxnSpPr>
                <p:cNvPr id="39" name="Gerade Verbindung mit Pfeil 38"/>
                <p:cNvCxnSpPr/>
                <p:nvPr/>
              </p:nvCxnSpPr>
              <p:spPr bwMode="auto">
                <a:xfrm rot="16200000">
                  <a:off x="6008895" y="4953365"/>
                  <a:ext cx="379658"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rot="705458">
                  <a:off x="6192800" y="5116783"/>
                  <a:ext cx="404999" cy="62046"/>
                  <a:chOff x="4454334" y="1883716"/>
                  <a:chExt cx="1267720" cy="199479"/>
                </a:xfrm>
              </p:grpSpPr>
              <p:cxnSp>
                <p:nvCxnSpPr>
                  <p:cNvPr id="48" name="Gerade Verbindung mit Pfeil 47"/>
                  <p:cNvCxnSpPr/>
                  <p:nvPr/>
                </p:nvCxnSpPr>
                <p:spPr bwMode="auto">
                  <a:xfrm>
                    <a:off x="4501450" y="2083195"/>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p:cNvCxnSpPr/>
                  <p:nvPr/>
                </p:nvCxnSpPr>
                <p:spPr bwMode="auto">
                  <a:xfrm rot="-1200000">
                    <a:off x="4454334" y="1883716"/>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 name="Gerade Verbindung mit Pfeil 40"/>
                <p:cNvCxnSpPr/>
                <p:nvPr/>
              </p:nvCxnSpPr>
              <p:spPr bwMode="auto">
                <a:xfrm rot="17400000">
                  <a:off x="6078883" y="4962253"/>
                  <a:ext cx="379658"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uppieren 41"/>
                <p:cNvGrpSpPr/>
                <p:nvPr/>
              </p:nvGrpSpPr>
              <p:grpSpPr>
                <a:xfrm rot="19783186">
                  <a:off x="6144113" y="4992351"/>
                  <a:ext cx="404999" cy="62046"/>
                  <a:chOff x="4454334" y="1883716"/>
                  <a:chExt cx="1267720" cy="199479"/>
                </a:xfrm>
              </p:grpSpPr>
              <p:cxnSp>
                <p:nvCxnSpPr>
                  <p:cNvPr id="46" name="Gerade Verbindung mit Pfeil 45"/>
                  <p:cNvCxnSpPr/>
                  <p:nvPr/>
                </p:nvCxnSpPr>
                <p:spPr bwMode="auto">
                  <a:xfrm>
                    <a:off x="4501450" y="2083195"/>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p:cNvCxnSpPr/>
                  <p:nvPr/>
                </p:nvCxnSpPr>
                <p:spPr bwMode="auto">
                  <a:xfrm rot="-1200000">
                    <a:off x="4454334" y="1883716"/>
                    <a:ext cx="1220604" cy="0"/>
                  </a:xfrm>
                  <a:prstGeom prst="straightConnector1">
                    <a:avLst/>
                  </a:prstGeom>
                  <a:noFill/>
                  <a:ln w="9525" cap="flat" cmpd="sng" algn="ctr">
                    <a:solidFill>
                      <a:schemeClr val="tx1"/>
                    </a:solidFill>
                    <a:prstDash val="solid"/>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p:cNvGrpSpPr/>
                <p:nvPr/>
              </p:nvGrpSpPr>
              <p:grpSpPr>
                <a:xfrm rot="3046148">
                  <a:off x="6155542" y="5234449"/>
                  <a:ext cx="394313" cy="63728"/>
                  <a:chOff x="4454334" y="1883716"/>
                  <a:chExt cx="1267720" cy="199479"/>
                </a:xfrm>
              </p:grpSpPr>
              <p:cxnSp>
                <p:nvCxnSpPr>
                  <p:cNvPr id="44" name="Gerade Verbindung mit Pfeil 43"/>
                  <p:cNvCxnSpPr/>
                  <p:nvPr/>
                </p:nvCxnSpPr>
                <p:spPr bwMode="auto">
                  <a:xfrm>
                    <a:off x="4501450" y="2083195"/>
                    <a:ext cx="1220604" cy="0"/>
                  </a:xfrm>
                  <a:prstGeom prst="straightConnector1">
                    <a:avLst/>
                  </a:prstGeom>
                  <a:noFill/>
                  <a:ln w="9525" cap="flat" cmpd="sng" algn="ctr">
                    <a:solidFill>
                      <a:schemeClr val="tx1"/>
                    </a:solidFill>
                    <a:prstDash val="dash"/>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mit Pfeil 44"/>
                  <p:cNvCxnSpPr/>
                  <p:nvPr/>
                </p:nvCxnSpPr>
                <p:spPr bwMode="auto">
                  <a:xfrm rot="-1200000">
                    <a:off x="4454334" y="1883716"/>
                    <a:ext cx="1220604" cy="0"/>
                  </a:xfrm>
                  <a:prstGeom prst="straightConnector1">
                    <a:avLst/>
                  </a:prstGeom>
                  <a:noFill/>
                  <a:ln w="9525" cap="flat" cmpd="sng" algn="ctr">
                    <a:solidFill>
                      <a:schemeClr val="tx1"/>
                    </a:solidFill>
                    <a:prstDash val="dash"/>
                    <a:round/>
                    <a:headEnd type="none" w="sm" len="sm"/>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3" name="Textfeld 32"/>
              <p:cNvSpPr txBox="1"/>
              <p:nvPr/>
            </p:nvSpPr>
            <p:spPr>
              <a:xfrm>
                <a:off x="1847894" y="4509120"/>
                <a:ext cx="591437" cy="218636"/>
              </a:xfrm>
              <a:prstGeom prst="rect">
                <a:avLst/>
              </a:prstGeom>
              <a:noFill/>
            </p:spPr>
            <p:txBody>
              <a:bodyPr wrap="square" rtlCol="0">
                <a:spAutoFit/>
              </a:bodyPr>
              <a:lstStyle/>
              <a:p>
                <a:pPr>
                  <a:tabLst>
                    <a:tab pos="361950" algn="l"/>
                    <a:tab pos="2152650" algn="l"/>
                  </a:tabLst>
                </a:pPr>
                <a:r>
                  <a:rPr lang="de-CH" sz="800" dirty="0" smtClean="0">
                    <a:latin typeface="+mn-lt"/>
                  </a:rPr>
                  <a:t>Zeitraum	</a:t>
                </a:r>
                <a:endParaRPr lang="de-CH" sz="800" dirty="0">
                  <a:latin typeface="+mn-lt"/>
                </a:endParaRPr>
              </a:p>
            </p:txBody>
          </p:sp>
          <p:sp>
            <p:nvSpPr>
              <p:cNvPr id="34" name="Textfeld 33"/>
              <p:cNvSpPr txBox="1"/>
              <p:nvPr/>
            </p:nvSpPr>
            <p:spPr>
              <a:xfrm>
                <a:off x="2028983" y="4646921"/>
                <a:ext cx="527392" cy="218636"/>
              </a:xfrm>
              <a:prstGeom prst="rect">
                <a:avLst/>
              </a:prstGeom>
              <a:noFill/>
            </p:spPr>
            <p:txBody>
              <a:bodyPr wrap="square" rtlCol="0">
                <a:spAutoFit/>
              </a:bodyPr>
              <a:lstStyle/>
              <a:p>
                <a:pPr>
                  <a:tabLst>
                    <a:tab pos="361950" algn="l"/>
                    <a:tab pos="1971675" algn="l"/>
                  </a:tabLst>
                </a:pPr>
                <a:r>
                  <a:rPr lang="de-CH" sz="800" dirty="0" smtClean="0">
                    <a:latin typeface="+mn-lt"/>
                  </a:rPr>
                  <a:t>Region</a:t>
                </a:r>
                <a:endParaRPr lang="de-CH" sz="800" dirty="0">
                  <a:latin typeface="+mn-lt"/>
                </a:endParaRPr>
              </a:p>
            </p:txBody>
          </p:sp>
          <p:sp>
            <p:nvSpPr>
              <p:cNvPr id="35" name="Textfeld 34"/>
              <p:cNvSpPr txBox="1"/>
              <p:nvPr/>
            </p:nvSpPr>
            <p:spPr>
              <a:xfrm>
                <a:off x="2203830" y="4788951"/>
                <a:ext cx="1593190" cy="215444"/>
              </a:xfrm>
              <a:prstGeom prst="rect">
                <a:avLst/>
              </a:prstGeom>
              <a:noFill/>
            </p:spPr>
            <p:txBody>
              <a:bodyPr wrap="square" rtlCol="0">
                <a:spAutoFit/>
              </a:bodyPr>
              <a:lstStyle/>
              <a:p>
                <a:pPr>
                  <a:tabLst>
                    <a:tab pos="361950" algn="l"/>
                    <a:tab pos="1704975" algn="l"/>
                  </a:tabLst>
                </a:pPr>
                <a:r>
                  <a:rPr lang="de-CH" sz="800" dirty="0" smtClean="0">
                    <a:latin typeface="+mn-lt"/>
                  </a:rPr>
                  <a:t>Prozess	 - </a:t>
                </a:r>
                <a:r>
                  <a:rPr lang="de-CH" sz="800" dirty="0" smtClean="0">
                    <a:solidFill>
                      <a:srgbClr val="0000FF"/>
                    </a:solidFill>
                    <a:latin typeface="+mn-lt"/>
                  </a:rPr>
                  <a:t>System - Ressource</a:t>
                </a:r>
                <a:endParaRPr lang="de-CH" sz="800" dirty="0">
                  <a:solidFill>
                    <a:srgbClr val="0000FF"/>
                  </a:solidFill>
                  <a:latin typeface="+mn-lt"/>
                </a:endParaRPr>
              </a:p>
            </p:txBody>
          </p:sp>
          <p:sp>
            <p:nvSpPr>
              <p:cNvPr id="36" name="Textfeld 35"/>
              <p:cNvSpPr txBox="1"/>
              <p:nvPr/>
            </p:nvSpPr>
            <p:spPr>
              <a:xfrm>
                <a:off x="2338669" y="4926981"/>
                <a:ext cx="477030" cy="218636"/>
              </a:xfrm>
              <a:prstGeom prst="rect">
                <a:avLst/>
              </a:prstGeom>
              <a:noFill/>
            </p:spPr>
            <p:txBody>
              <a:bodyPr wrap="square" rtlCol="0">
                <a:spAutoFit/>
              </a:bodyPr>
              <a:lstStyle/>
              <a:p>
                <a:pPr>
                  <a:tabLst>
                    <a:tab pos="361950" algn="l"/>
                    <a:tab pos="1524000" algn="l"/>
                  </a:tabLst>
                </a:pPr>
                <a:r>
                  <a:rPr lang="de-CH" sz="800" dirty="0" smtClean="0">
                    <a:latin typeface="+mn-lt"/>
                  </a:rPr>
                  <a:t>Label	</a:t>
                </a:r>
                <a:endParaRPr lang="de-CH" sz="800" dirty="0">
                  <a:latin typeface="+mn-lt"/>
                </a:endParaRPr>
              </a:p>
            </p:txBody>
          </p:sp>
          <p:sp>
            <p:nvSpPr>
              <p:cNvPr id="37" name="Textfeld 36"/>
              <p:cNvSpPr txBox="1"/>
              <p:nvPr/>
            </p:nvSpPr>
            <p:spPr>
              <a:xfrm>
                <a:off x="2374947" y="5074215"/>
                <a:ext cx="541309" cy="218636"/>
              </a:xfrm>
              <a:prstGeom prst="rect">
                <a:avLst/>
              </a:prstGeom>
              <a:noFill/>
            </p:spPr>
            <p:txBody>
              <a:bodyPr wrap="square" rtlCol="0">
                <a:spAutoFit/>
              </a:bodyPr>
              <a:lstStyle/>
              <a:p>
                <a:pPr>
                  <a:tabLst>
                    <a:tab pos="361950" algn="l"/>
                    <a:tab pos="1524000" algn="l"/>
                  </a:tabLst>
                </a:pPr>
                <a:r>
                  <a:rPr lang="de-CH" sz="800" dirty="0" smtClean="0">
                    <a:latin typeface="+mn-lt"/>
                  </a:rPr>
                  <a:t>Akteur	</a:t>
                </a:r>
                <a:endParaRPr lang="de-CH" sz="800" dirty="0">
                  <a:latin typeface="+mn-lt"/>
                </a:endParaRPr>
              </a:p>
            </p:txBody>
          </p:sp>
          <p:sp>
            <p:nvSpPr>
              <p:cNvPr id="38" name="Textfeld 37"/>
              <p:cNvSpPr txBox="1"/>
              <p:nvPr/>
            </p:nvSpPr>
            <p:spPr>
              <a:xfrm>
                <a:off x="2393793" y="5245897"/>
                <a:ext cx="624810" cy="218636"/>
              </a:xfrm>
              <a:prstGeom prst="rect">
                <a:avLst/>
              </a:prstGeom>
              <a:noFill/>
            </p:spPr>
            <p:txBody>
              <a:bodyPr wrap="square" rtlCol="0">
                <a:spAutoFit/>
              </a:bodyPr>
              <a:lstStyle/>
              <a:p>
                <a:pPr>
                  <a:tabLst>
                    <a:tab pos="361950" algn="l"/>
                    <a:tab pos="1524000" algn="l"/>
                  </a:tabLst>
                </a:pPr>
                <a:r>
                  <a:rPr lang="de-CH" sz="800" dirty="0" smtClean="0">
                    <a:latin typeface="+mn-lt"/>
                  </a:rPr>
                  <a:t>Indikator	</a:t>
                </a:r>
                <a:endParaRPr lang="de-CH" sz="800" dirty="0">
                  <a:latin typeface="+mn-lt"/>
                </a:endParaRPr>
              </a:p>
            </p:txBody>
          </p:sp>
        </p:grpSp>
        <p:sp>
          <p:nvSpPr>
            <p:cNvPr id="525" name="Rechteck 524">
              <a:hlinkClick r:id="rId8" action="ppaction://hlinksldjump"/>
            </p:cNvPr>
            <p:cNvSpPr/>
            <p:nvPr/>
          </p:nvSpPr>
          <p:spPr>
            <a:xfrm>
              <a:off x="1738095" y="5521701"/>
              <a:ext cx="1781944" cy="307777"/>
            </a:xfrm>
            <a:prstGeom prst="rect">
              <a:avLst/>
            </a:prstGeom>
          </p:spPr>
          <p:txBody>
            <a:bodyPr wrap="square">
              <a:spAutoFit/>
            </a:bodyPr>
            <a:lstStyle/>
            <a:p>
              <a:r>
                <a:rPr lang="de-DE" sz="1400" dirty="0" smtClean="0"/>
                <a:t>Koordinaten</a:t>
              </a:r>
            </a:p>
          </p:txBody>
        </p:sp>
      </p:grpSp>
      <p:grpSp>
        <p:nvGrpSpPr>
          <p:cNvPr id="222" name="Gruppieren 221"/>
          <p:cNvGrpSpPr/>
          <p:nvPr/>
        </p:nvGrpSpPr>
        <p:grpSpPr>
          <a:xfrm>
            <a:off x="4310673" y="3595863"/>
            <a:ext cx="1898337" cy="1297990"/>
            <a:chOff x="-20417" y="4993834"/>
            <a:chExt cx="1898337" cy="1297990"/>
          </a:xfrm>
        </p:grpSpPr>
        <p:pic>
          <p:nvPicPr>
            <p:cNvPr id="255" name="Picture 2">
              <a:hlinkClick r:id="" action="ppaction://noaction"/>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0417" y="4993834"/>
              <a:ext cx="1492907" cy="105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6" name="Rechteck 525"/>
            <p:cNvSpPr/>
            <p:nvPr/>
          </p:nvSpPr>
          <p:spPr>
            <a:xfrm>
              <a:off x="95976" y="5984047"/>
              <a:ext cx="1781944" cy="307777"/>
            </a:xfrm>
            <a:prstGeom prst="rect">
              <a:avLst/>
            </a:prstGeom>
          </p:spPr>
          <p:txBody>
            <a:bodyPr wrap="square">
              <a:spAutoFit/>
            </a:bodyPr>
            <a:lstStyle/>
            <a:p>
              <a:r>
                <a:rPr lang="de-DE" sz="1400" dirty="0" smtClean="0"/>
                <a:t>Design</a:t>
              </a:r>
            </a:p>
          </p:txBody>
        </p:sp>
      </p:grpSp>
      <p:grpSp>
        <p:nvGrpSpPr>
          <p:cNvPr id="224" name="Gruppieren 223"/>
          <p:cNvGrpSpPr/>
          <p:nvPr/>
        </p:nvGrpSpPr>
        <p:grpSpPr>
          <a:xfrm>
            <a:off x="3767933" y="5091308"/>
            <a:ext cx="1781944" cy="882692"/>
            <a:chOff x="1311260" y="5974538"/>
            <a:chExt cx="1781944" cy="882692"/>
          </a:xfrm>
        </p:grpSpPr>
        <p:grpSp>
          <p:nvGrpSpPr>
            <p:cNvPr id="257" name="Gruppieren 256"/>
            <p:cNvGrpSpPr/>
            <p:nvPr/>
          </p:nvGrpSpPr>
          <p:grpSpPr>
            <a:xfrm>
              <a:off x="1762883" y="5974538"/>
              <a:ext cx="676448" cy="831363"/>
              <a:chOff x="1119407" y="2705100"/>
              <a:chExt cx="1906409" cy="2714898"/>
            </a:xfrm>
          </p:grpSpPr>
          <p:grpSp>
            <p:nvGrpSpPr>
              <p:cNvPr id="258" name="Group 574"/>
              <p:cNvGrpSpPr>
                <a:grpSpLocks/>
              </p:cNvGrpSpPr>
              <p:nvPr/>
            </p:nvGrpSpPr>
            <p:grpSpPr bwMode="auto">
              <a:xfrm>
                <a:off x="1119407" y="3444002"/>
                <a:ext cx="1369380" cy="1370839"/>
                <a:chOff x="3780" y="1094"/>
                <a:chExt cx="750" cy="743"/>
              </a:xfrm>
            </p:grpSpPr>
            <p:sp>
              <p:nvSpPr>
                <p:cNvPr id="267" name="Oval 575"/>
                <p:cNvSpPr>
                  <a:spLocks noChangeArrowheads="1"/>
                </p:cNvSpPr>
                <p:nvPr/>
              </p:nvSpPr>
              <p:spPr bwMode="auto">
                <a:xfrm>
                  <a:off x="3782" y="1096"/>
                  <a:ext cx="745"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68" name="Oval 576"/>
                <p:cNvSpPr>
                  <a:spLocks noChangeArrowheads="1"/>
                </p:cNvSpPr>
                <p:nvPr/>
              </p:nvSpPr>
              <p:spPr bwMode="auto">
                <a:xfrm>
                  <a:off x="3870" y="1095"/>
                  <a:ext cx="57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69" name="Oval 577"/>
                <p:cNvSpPr>
                  <a:spLocks noChangeArrowheads="1"/>
                </p:cNvSpPr>
                <p:nvPr/>
              </p:nvSpPr>
              <p:spPr bwMode="auto">
                <a:xfrm>
                  <a:off x="3972" y="1094"/>
                  <a:ext cx="367"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70" name="Oval 578"/>
                <p:cNvSpPr>
                  <a:spLocks noChangeArrowheads="1"/>
                </p:cNvSpPr>
                <p:nvPr/>
              </p:nvSpPr>
              <p:spPr bwMode="auto">
                <a:xfrm>
                  <a:off x="4065" y="1099"/>
                  <a:ext cx="181" cy="7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endParaRPr lang="de-DE" altLang="de-DE"/>
                </a:p>
              </p:txBody>
            </p:sp>
            <p:sp>
              <p:nvSpPr>
                <p:cNvPr id="271" name="Line 579"/>
                <p:cNvSpPr>
                  <a:spLocks noChangeShapeType="1"/>
                </p:cNvSpPr>
                <p:nvPr/>
              </p:nvSpPr>
              <p:spPr bwMode="auto">
                <a:xfrm>
                  <a:off x="4155" y="1098"/>
                  <a:ext cx="0" cy="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2" name="Line 580"/>
                <p:cNvSpPr>
                  <a:spLocks noChangeShapeType="1"/>
                </p:cNvSpPr>
                <p:nvPr/>
              </p:nvSpPr>
              <p:spPr bwMode="auto">
                <a:xfrm>
                  <a:off x="3780" y="1464"/>
                  <a:ext cx="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3" name="Line 581"/>
                <p:cNvSpPr>
                  <a:spLocks noChangeShapeType="1"/>
                </p:cNvSpPr>
                <p:nvPr/>
              </p:nvSpPr>
              <p:spPr bwMode="auto">
                <a:xfrm flipV="1">
                  <a:off x="3792" y="1555"/>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4" name="Line 582"/>
                <p:cNvSpPr>
                  <a:spLocks noChangeShapeType="1"/>
                </p:cNvSpPr>
                <p:nvPr/>
              </p:nvSpPr>
              <p:spPr bwMode="auto">
                <a:xfrm flipV="1">
                  <a:off x="3825" y="1646"/>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5" name="Line 583"/>
                <p:cNvSpPr>
                  <a:spLocks noChangeShapeType="1"/>
                </p:cNvSpPr>
                <p:nvPr/>
              </p:nvSpPr>
              <p:spPr bwMode="auto">
                <a:xfrm flipV="1">
                  <a:off x="3897" y="1737"/>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6" name="Line 584"/>
                <p:cNvSpPr>
                  <a:spLocks noChangeShapeType="1"/>
                </p:cNvSpPr>
                <p:nvPr/>
              </p:nvSpPr>
              <p:spPr bwMode="auto">
                <a:xfrm flipH="1" flipV="1">
                  <a:off x="3792" y="1373"/>
                  <a:ext cx="7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7" name="Line 585"/>
                <p:cNvSpPr>
                  <a:spLocks noChangeShapeType="1"/>
                </p:cNvSpPr>
                <p:nvPr/>
              </p:nvSpPr>
              <p:spPr bwMode="auto">
                <a:xfrm flipH="1" flipV="1">
                  <a:off x="3825" y="1282"/>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8" name="Line 586"/>
                <p:cNvSpPr>
                  <a:spLocks noChangeShapeType="1"/>
                </p:cNvSpPr>
                <p:nvPr/>
              </p:nvSpPr>
              <p:spPr bwMode="auto">
                <a:xfrm flipH="1" flipV="1">
                  <a:off x="3897" y="1192"/>
                  <a:ext cx="5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cxnSp>
            <p:nvCxnSpPr>
              <p:cNvPr id="259" name="Gerade Verbindung mit Pfeil 87"/>
              <p:cNvCxnSpPr/>
              <p:nvPr/>
            </p:nvCxnSpPr>
            <p:spPr bwMode="auto">
              <a:xfrm>
                <a:off x="1822956" y="4138928"/>
                <a:ext cx="1202860" cy="323517"/>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Gerade Verbindung mit Pfeil 88"/>
              <p:cNvCxnSpPr/>
              <p:nvPr/>
            </p:nvCxnSpPr>
            <p:spPr bwMode="auto">
              <a:xfrm flipV="1">
                <a:off x="1811248" y="3956541"/>
                <a:ext cx="1214568" cy="185112"/>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 Verbindung mit Pfeil 89"/>
              <p:cNvCxnSpPr/>
              <p:nvPr/>
            </p:nvCxnSpPr>
            <p:spPr bwMode="auto">
              <a:xfrm rot="5400000" flipH="1" flipV="1">
                <a:off x="1359644" y="3270389"/>
                <a:ext cx="1312489" cy="416444"/>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Gerade Verbindung mit Pfeil 92"/>
              <p:cNvCxnSpPr/>
              <p:nvPr/>
            </p:nvCxnSpPr>
            <p:spPr bwMode="auto">
              <a:xfrm flipV="1">
                <a:off x="1809776" y="3482146"/>
                <a:ext cx="1115071" cy="651079"/>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Gerade Verbindung mit Pfeil 93"/>
              <p:cNvCxnSpPr/>
              <p:nvPr/>
            </p:nvCxnSpPr>
            <p:spPr bwMode="auto">
              <a:xfrm rot="5400000" flipH="1" flipV="1">
                <a:off x="1714745" y="3238060"/>
                <a:ext cx="993192" cy="816871"/>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Gerade Verbindung mit Pfeil 95"/>
              <p:cNvCxnSpPr/>
              <p:nvPr/>
            </p:nvCxnSpPr>
            <p:spPr bwMode="auto">
              <a:xfrm rot="16200000" flipH="1">
                <a:off x="1587626" y="4387847"/>
                <a:ext cx="1272969" cy="791333"/>
              </a:xfrm>
              <a:prstGeom prst="curvedConnector3">
                <a:avLst>
                  <a:gd name="adj1" fmla="val 50000"/>
                </a:avLst>
              </a:prstGeom>
              <a:noFill/>
              <a:ln w="9525" cap="flat" cmpd="sng" algn="ctr">
                <a:solidFill>
                  <a:srgbClr val="0000FF"/>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Gerade Verbindung mit Pfeil 96"/>
              <p:cNvCxnSpPr/>
              <p:nvPr/>
            </p:nvCxnSpPr>
            <p:spPr bwMode="auto">
              <a:xfrm>
                <a:off x="1809966" y="4147720"/>
                <a:ext cx="1134386" cy="675402"/>
              </a:xfrm>
              <a:prstGeom prst="curvedConnector3">
                <a:avLst>
                  <a:gd name="adj1" fmla="val 50000"/>
                </a:avLst>
              </a:prstGeom>
              <a:noFill/>
              <a:ln w="9525" cap="flat" cmpd="sng" algn="ctr">
                <a:solidFill>
                  <a:srgbClr val="0000FF"/>
                </a:solidFill>
                <a:prstDash val="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 Verbindung mit Pfeil 89"/>
              <p:cNvCxnSpPr/>
              <p:nvPr/>
            </p:nvCxnSpPr>
            <p:spPr bwMode="auto">
              <a:xfrm rot="5400000" flipH="1" flipV="1">
                <a:off x="1137259" y="3366597"/>
                <a:ext cx="1419715" cy="96722"/>
              </a:xfrm>
              <a:prstGeom prst="curvedConnector3">
                <a:avLst>
                  <a:gd name="adj1" fmla="val 50000"/>
                </a:avLst>
              </a:prstGeom>
              <a:noFill/>
              <a:ln w="952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27" name="Rechteck 526"/>
            <p:cNvSpPr/>
            <p:nvPr/>
          </p:nvSpPr>
          <p:spPr>
            <a:xfrm>
              <a:off x="1311260" y="6549453"/>
              <a:ext cx="1781944" cy="307777"/>
            </a:xfrm>
            <a:prstGeom prst="rect">
              <a:avLst/>
            </a:prstGeom>
          </p:spPr>
          <p:txBody>
            <a:bodyPr wrap="square">
              <a:spAutoFit/>
            </a:bodyPr>
            <a:lstStyle/>
            <a:p>
              <a:r>
                <a:rPr lang="de-DE" sz="1400" dirty="0" smtClean="0"/>
                <a:t>Begriffe</a:t>
              </a:r>
            </a:p>
          </p:txBody>
        </p:sp>
      </p:grpSp>
      <p:cxnSp>
        <p:nvCxnSpPr>
          <p:cNvPr id="556" name="Gerade Verbindung mit Pfeil 555"/>
          <p:cNvCxnSpPr>
            <a:stCxn id="61" idx="1"/>
          </p:cNvCxnSpPr>
          <p:nvPr/>
        </p:nvCxnSpPr>
        <p:spPr>
          <a:xfrm flipH="1" flipV="1">
            <a:off x="4751930" y="4302641"/>
            <a:ext cx="868703" cy="1079169"/>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9" name="Gerade Verbindung mit Pfeil 558"/>
          <p:cNvCxnSpPr>
            <a:stCxn id="59" idx="1"/>
            <a:endCxn id="276" idx="0"/>
          </p:cNvCxnSpPr>
          <p:nvPr/>
        </p:nvCxnSpPr>
        <p:spPr>
          <a:xfrm flipH="1" flipV="1">
            <a:off x="4697676" y="5475206"/>
            <a:ext cx="859458" cy="1155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63" name="Gerade Verbindung mit Pfeil 562"/>
          <p:cNvCxnSpPr>
            <a:stCxn id="276" idx="1"/>
            <a:endCxn id="26" idx="3"/>
          </p:cNvCxnSpPr>
          <p:nvPr/>
        </p:nvCxnSpPr>
        <p:spPr>
          <a:xfrm flipH="1" flipV="1">
            <a:off x="3734390" y="5391838"/>
            <a:ext cx="492940" cy="8336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7" name="Gerade Verbindung mit Pfeil 576"/>
          <p:cNvCxnSpPr>
            <a:stCxn id="267" idx="0"/>
          </p:cNvCxnSpPr>
          <p:nvPr/>
        </p:nvCxnSpPr>
        <p:spPr>
          <a:xfrm flipH="1" flipV="1">
            <a:off x="4460608" y="4586076"/>
            <a:ext cx="1572" cy="732630"/>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5" name="Gerade Verbindung mit Pfeil 434"/>
          <p:cNvCxnSpPr>
            <a:stCxn id="33" idx="0"/>
          </p:cNvCxnSpPr>
          <p:nvPr/>
        </p:nvCxnSpPr>
        <p:spPr>
          <a:xfrm flipH="1" flipV="1">
            <a:off x="5186282" y="3906852"/>
            <a:ext cx="758542" cy="889011"/>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37" name="Picture 3" descr="X:\AgroEcology\Event\Klima und Regeneration 2016\Wasser\WatershedingIndien.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842232" y="904991"/>
            <a:ext cx="1304980" cy="989728"/>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25"/>
          <p:cNvSpPr txBox="1"/>
          <p:nvPr/>
        </p:nvSpPr>
        <p:spPr>
          <a:xfrm>
            <a:off x="2499514" y="5022506"/>
            <a:ext cx="1234876" cy="738664"/>
          </a:xfrm>
          <a:prstGeom prst="rect">
            <a:avLst/>
          </a:prstGeom>
          <a:noFill/>
        </p:spPr>
        <p:txBody>
          <a:bodyPr wrap="square" rtlCol="0">
            <a:spAutoFit/>
          </a:bodyPr>
          <a:lstStyle/>
          <a:p>
            <a:r>
              <a:rPr lang="de-DE" sz="1400" dirty="0" smtClean="0"/>
              <a:t>Dokumente u.</a:t>
            </a:r>
          </a:p>
          <a:p>
            <a:r>
              <a:rPr lang="de-DE" sz="1400" dirty="0" smtClean="0"/>
              <a:t>Daten zu</a:t>
            </a:r>
          </a:p>
          <a:p>
            <a:r>
              <a:rPr lang="de-DE" sz="1400" dirty="0" smtClean="0"/>
              <a:t>einem Thema</a:t>
            </a:r>
            <a:endParaRPr lang="de-DE" sz="1400" dirty="0"/>
          </a:p>
        </p:txBody>
      </p:sp>
      <p:cxnSp>
        <p:nvCxnSpPr>
          <p:cNvPr id="441" name="Gerade Verbindung mit Pfeil 440"/>
          <p:cNvCxnSpPr>
            <a:endCxn id="431" idx="0"/>
          </p:cNvCxnSpPr>
          <p:nvPr/>
        </p:nvCxnSpPr>
        <p:spPr>
          <a:xfrm flipH="1">
            <a:off x="3757852" y="4248132"/>
            <a:ext cx="552821" cy="1486"/>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42" name="Picture 225">
            <a:hlinkClick r:id="rId11" action="ppaction://hlinkfile"/>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6439450" y="4012124"/>
            <a:ext cx="1980112" cy="9295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43" name="Gerade Verbindung mit Pfeil 442"/>
          <p:cNvCxnSpPr>
            <a:stCxn id="442" idx="1"/>
            <a:endCxn id="26" idx="3"/>
          </p:cNvCxnSpPr>
          <p:nvPr/>
        </p:nvCxnSpPr>
        <p:spPr>
          <a:xfrm flipH="1">
            <a:off x="3734390" y="4476901"/>
            <a:ext cx="2705060" cy="91493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4" name="Gerade Verbindung mit Pfeil 443"/>
          <p:cNvCxnSpPr/>
          <p:nvPr/>
        </p:nvCxnSpPr>
        <p:spPr>
          <a:xfrm flipH="1" flipV="1">
            <a:off x="5620633" y="4182943"/>
            <a:ext cx="818817" cy="236808"/>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29" name="Titel 528"/>
          <p:cNvSpPr>
            <a:spLocks noGrp="1"/>
          </p:cNvSpPr>
          <p:nvPr>
            <p:ph type="title" idx="4294967295"/>
          </p:nvPr>
        </p:nvSpPr>
        <p:spPr>
          <a:xfrm>
            <a:off x="0" y="305118"/>
            <a:ext cx="9144000" cy="447357"/>
          </a:xfrm>
        </p:spPr>
        <p:txBody>
          <a:bodyPr/>
          <a:lstStyle/>
          <a:p>
            <a:r>
              <a:rPr lang="de-DE" b="1" dirty="0" smtClean="0"/>
              <a:t>ThemenPool </a:t>
            </a:r>
            <a:r>
              <a:rPr lang="de-DE" sz="2400" b="1" dirty="0" smtClean="0"/>
              <a:t>–</a:t>
            </a:r>
            <a:r>
              <a:rPr lang="de-DE" b="1" dirty="0" smtClean="0"/>
              <a:t> </a:t>
            </a:r>
            <a:r>
              <a:rPr lang="de-DE" sz="2000" b="1" dirty="0" smtClean="0"/>
              <a:t>transparente, vernetzte Information zu einem Thema</a:t>
            </a:r>
            <a:endParaRPr lang="de-DE" b="1" dirty="0"/>
          </a:p>
        </p:txBody>
      </p:sp>
      <p:sp>
        <p:nvSpPr>
          <p:cNvPr id="445" name="Textfeld 444"/>
          <p:cNvSpPr txBox="1"/>
          <p:nvPr/>
        </p:nvSpPr>
        <p:spPr>
          <a:xfrm>
            <a:off x="7184563" y="4930011"/>
            <a:ext cx="1224113" cy="523220"/>
          </a:xfrm>
          <a:prstGeom prst="rect">
            <a:avLst/>
          </a:prstGeom>
          <a:noFill/>
        </p:spPr>
        <p:txBody>
          <a:bodyPr wrap="square" rtlCol="0">
            <a:spAutoFit/>
          </a:bodyPr>
          <a:lstStyle/>
          <a:p>
            <a:pPr algn="r"/>
            <a:r>
              <a:rPr lang="de-DE" sz="1400" dirty="0" smtClean="0"/>
              <a:t>Grundtabelle</a:t>
            </a:r>
            <a:br>
              <a:rPr lang="de-DE" sz="1400" dirty="0" smtClean="0"/>
            </a:br>
            <a:r>
              <a:rPr lang="de-DE" sz="1400" dirty="0" smtClean="0"/>
              <a:t>- alle Daten</a:t>
            </a:r>
            <a:endParaRPr lang="de-DE" sz="1400" dirty="0"/>
          </a:p>
        </p:txBody>
      </p:sp>
      <p:cxnSp>
        <p:nvCxnSpPr>
          <p:cNvPr id="448" name="Gerade Verbindung mit Pfeil 447"/>
          <p:cNvCxnSpPr>
            <a:stCxn id="256" idx="2"/>
            <a:endCxn id="242" idx="0"/>
          </p:cNvCxnSpPr>
          <p:nvPr/>
        </p:nvCxnSpPr>
        <p:spPr>
          <a:xfrm flipH="1">
            <a:off x="3171500" y="3165027"/>
            <a:ext cx="4277002" cy="34396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85" name="Gerade Verbindung mit Pfeil 284"/>
          <p:cNvCxnSpPr>
            <a:stCxn id="436" idx="2"/>
            <a:endCxn id="256" idx="0"/>
          </p:cNvCxnSpPr>
          <p:nvPr/>
        </p:nvCxnSpPr>
        <p:spPr>
          <a:xfrm>
            <a:off x="4638627" y="1894718"/>
            <a:ext cx="2809875" cy="300836"/>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86" name="Gerade Verbindung mit Pfeil 285"/>
          <p:cNvCxnSpPr>
            <a:stCxn id="252" idx="2"/>
            <a:endCxn id="240" idx="0"/>
          </p:cNvCxnSpPr>
          <p:nvPr/>
        </p:nvCxnSpPr>
        <p:spPr>
          <a:xfrm>
            <a:off x="3197483" y="1894718"/>
            <a:ext cx="2848968" cy="300837"/>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87" name="Gerade Verbindung mit Pfeil 286"/>
          <p:cNvCxnSpPr>
            <a:stCxn id="240" idx="2"/>
            <a:endCxn id="242" idx="0"/>
          </p:cNvCxnSpPr>
          <p:nvPr/>
        </p:nvCxnSpPr>
        <p:spPr>
          <a:xfrm flipH="1">
            <a:off x="3171500" y="3161577"/>
            <a:ext cx="2874951" cy="347413"/>
          </a:xfrm>
          <a:prstGeom prst="straightConnector1">
            <a:avLst/>
          </a:prstGeom>
          <a:ln>
            <a:solidFill>
              <a:srgbClr val="00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5" name="Rechteck 14">
            <a:hlinkClick r:id="" action="ppaction://noaction"/>
          </p:cNvPr>
          <p:cNvSpPr/>
          <p:nvPr/>
        </p:nvSpPr>
        <p:spPr>
          <a:xfrm>
            <a:off x="-142875" y="925278"/>
            <a:ext cx="1241223" cy="1181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0" name="Rechteck 199"/>
          <p:cNvSpPr/>
          <p:nvPr/>
        </p:nvSpPr>
        <p:spPr>
          <a:xfrm>
            <a:off x="-6358" y="6142427"/>
            <a:ext cx="9144000" cy="307777"/>
          </a:xfrm>
          <a:prstGeom prst="rect">
            <a:avLst/>
          </a:prstGeom>
        </p:spPr>
        <p:txBody>
          <a:bodyPr wrap="square">
            <a:spAutoFit/>
          </a:bodyPr>
          <a:lstStyle/>
          <a:p>
            <a:pPr marL="342900" indent="-342900">
              <a:buFont typeface="+mj-lt"/>
              <a:buAutoNum type="arabicPeriod"/>
            </a:pPr>
            <a:r>
              <a:rPr lang="de-CH" altLang="de-DE" sz="1400" b="1" dirty="0" smtClean="0"/>
              <a:t>Links und Dokumente </a:t>
            </a:r>
            <a:r>
              <a:rPr lang="de-CH" altLang="de-DE" sz="1400" dirty="0" smtClean="0"/>
              <a:t>aus den Quellen werden zusammengeführt und mit </a:t>
            </a:r>
            <a:r>
              <a:rPr lang="de-CH" altLang="de-DE" sz="1400" b="1" dirty="0" smtClean="0"/>
              <a:t>intuitiven Darstellungen </a:t>
            </a:r>
            <a:r>
              <a:rPr lang="de-CH" altLang="de-DE" sz="1400" dirty="0" smtClean="0"/>
              <a:t>verbunden.</a:t>
            </a:r>
            <a:endParaRPr lang="de-CH" altLang="de-DE" sz="1400" dirty="0"/>
          </a:p>
        </p:txBody>
      </p:sp>
      <p:sp>
        <p:nvSpPr>
          <p:cNvPr id="201" name="Rechteck 200"/>
          <p:cNvSpPr/>
          <p:nvPr/>
        </p:nvSpPr>
        <p:spPr>
          <a:xfrm>
            <a:off x="-6358" y="6361747"/>
            <a:ext cx="9144000" cy="523220"/>
          </a:xfrm>
          <a:prstGeom prst="rect">
            <a:avLst/>
          </a:prstGeom>
        </p:spPr>
        <p:txBody>
          <a:bodyPr wrap="square">
            <a:spAutoFit/>
          </a:bodyPr>
          <a:lstStyle/>
          <a:p>
            <a:pPr marL="342900" indent="-342900">
              <a:buFont typeface="+mj-lt"/>
              <a:buAutoNum type="arabicPeriod" startAt="2"/>
            </a:pPr>
            <a:r>
              <a:rPr lang="de-CH" altLang="de-DE" sz="1400" b="1" dirty="0" smtClean="0"/>
              <a:t>Begriffe, Koordinaten und (numerische) Daten </a:t>
            </a:r>
            <a:r>
              <a:rPr lang="de-CH" altLang="de-DE" sz="1400" dirty="0" smtClean="0"/>
              <a:t>aus den Quellen werden in einem DatenPool zusammengefasst </a:t>
            </a:r>
            <a:br>
              <a:rPr lang="de-CH" altLang="de-DE" sz="1400" dirty="0" smtClean="0"/>
            </a:br>
            <a:r>
              <a:rPr lang="de-CH" altLang="de-DE" sz="1400" dirty="0" smtClean="0"/>
              <a:t>und bilden so die Basis für </a:t>
            </a:r>
            <a:r>
              <a:rPr lang="de-CH" altLang="de-DE" sz="1400" b="1" dirty="0" smtClean="0"/>
              <a:t>flexible Auswertungen </a:t>
            </a:r>
            <a:r>
              <a:rPr lang="de-CH" altLang="de-DE" sz="1400" dirty="0" smtClean="0"/>
              <a:t>und die </a:t>
            </a:r>
            <a:r>
              <a:rPr lang="de-CH" altLang="de-DE" sz="1400" b="1" dirty="0" smtClean="0"/>
              <a:t>Vernetzung</a:t>
            </a:r>
            <a:r>
              <a:rPr lang="de-CH" altLang="de-DE" sz="1400" dirty="0" smtClean="0"/>
              <a:t> mit weiteren Themenfeldern.</a:t>
            </a:r>
            <a:endParaRPr lang="de-CH" altLang="de-DE" sz="1400" dirty="0"/>
          </a:p>
        </p:txBody>
      </p:sp>
    </p:spTree>
    <p:extLst>
      <p:ext uri="{BB962C8B-B14F-4D97-AF65-F5344CB8AC3E}">
        <p14:creationId xmlns:p14="http://schemas.microsoft.com/office/powerpoint/2010/main" val="333949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7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4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8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8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5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4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4" grpId="0"/>
      <p:bldP spid="245" grpId="0"/>
      <p:bldP spid="246" grpId="0"/>
      <p:bldP spid="26" grpId="0"/>
      <p:bldP spid="445" grpId="0"/>
      <p:bldP spid="200" grpId="0"/>
      <p:bldP spid="2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133120"/>
            <a:ext cx="8229600" cy="715958"/>
          </a:xfrm>
        </p:spPr>
        <p:txBody>
          <a:bodyPr>
            <a:normAutofit/>
          </a:bodyPr>
          <a:lstStyle/>
          <a:p>
            <a:r>
              <a:rPr lang="de-DE" sz="2800" b="1" dirty="0" smtClean="0"/>
              <a:t>Schwerpunkte Hellmut von Koerber</a:t>
            </a:r>
            <a:r>
              <a:rPr lang="de-DE" sz="2000" b="1" dirty="0" smtClean="0"/>
              <a:t> – nachlesen im Web</a:t>
            </a:r>
            <a:endParaRPr lang="de-DE" sz="2800" b="1" dirty="0"/>
          </a:p>
        </p:txBody>
      </p:sp>
      <p:sp>
        <p:nvSpPr>
          <p:cNvPr id="3" name="Textplatzhalter 2"/>
          <p:cNvSpPr>
            <a:spLocks noGrp="1"/>
          </p:cNvSpPr>
          <p:nvPr>
            <p:ph type="body" idx="4294967295"/>
          </p:nvPr>
        </p:nvSpPr>
        <p:spPr>
          <a:xfrm>
            <a:off x="161924" y="869496"/>
            <a:ext cx="8982076" cy="5988504"/>
          </a:xfrm>
        </p:spPr>
        <p:txBody>
          <a:bodyPr>
            <a:normAutofit/>
          </a:bodyPr>
          <a:lstStyle/>
          <a:p>
            <a:pPr>
              <a:spcBef>
                <a:spcPts val="600"/>
              </a:spcBef>
            </a:pPr>
            <a:r>
              <a:rPr lang="de-DE" sz="1400" b="1" dirty="0" smtClean="0"/>
              <a:t>Zunehmende </a:t>
            </a:r>
            <a:r>
              <a:rPr lang="de-DE" sz="1400" b="1" dirty="0"/>
              <a:t>Agrar-Ökosysteme und ihre </a:t>
            </a:r>
            <a:r>
              <a:rPr lang="de-DE" sz="1400" b="1" dirty="0" smtClean="0"/>
              <a:t>Modellierung		diese Präsentation</a:t>
            </a:r>
            <a:r>
              <a:rPr lang="de-DE" sz="1400" b="1" dirty="0"/>
              <a:t/>
            </a:r>
            <a:br>
              <a:rPr lang="de-DE" sz="1400" b="1" dirty="0"/>
            </a:br>
            <a:r>
              <a:rPr lang="de-DE" sz="1400" dirty="0"/>
              <a:t>Impulsvortrag zur </a:t>
            </a:r>
            <a:r>
              <a:rPr lang="de-DE" sz="1400" dirty="0" smtClean="0"/>
              <a:t>		</a:t>
            </a:r>
            <a:r>
              <a:rPr lang="de-DE" sz="1400" dirty="0" smtClean="0">
                <a:hlinkClick r:id="rId3"/>
              </a:rPr>
              <a:t>ECS </a:t>
            </a:r>
            <a:r>
              <a:rPr lang="de-DE" sz="1400" dirty="0">
                <a:hlinkClick r:id="rId3"/>
              </a:rPr>
              <a:t>Jahrestagung 2017 in </a:t>
            </a:r>
            <a:r>
              <a:rPr lang="de-DE" sz="1400" dirty="0" smtClean="0">
                <a:hlinkClick r:id="rId3"/>
              </a:rPr>
              <a:t>Friedrichshafen</a:t>
            </a:r>
            <a:r>
              <a:rPr lang="de-DE" sz="1400" dirty="0" smtClean="0"/>
              <a:t>	</a:t>
            </a:r>
            <a:r>
              <a:rPr lang="de-DE" sz="1400" dirty="0"/>
              <a:t/>
            </a:r>
            <a:br>
              <a:rPr lang="de-DE" sz="1400" dirty="0"/>
            </a:br>
            <a:r>
              <a:rPr lang="de-DE" sz="1400" dirty="0"/>
              <a:t>Ganze </a:t>
            </a:r>
            <a:r>
              <a:rPr lang="de-DE" sz="1400" dirty="0" smtClean="0"/>
              <a:t>Präsentation (11MB</a:t>
            </a:r>
            <a:r>
              <a:rPr lang="de-DE" sz="1400" dirty="0" smtClean="0"/>
              <a:t>)</a:t>
            </a:r>
            <a:r>
              <a:rPr lang="de-DE" sz="1200" dirty="0"/>
              <a:t>	</a:t>
            </a:r>
            <a:r>
              <a:rPr lang="de-DE" sz="1400" dirty="0" smtClean="0">
                <a:hlinkClick r:id="rId4"/>
              </a:rPr>
              <a:t>www.flexinfo.ch/Regeneration/ZunehmendeSysteme_HvK.pptx</a:t>
            </a:r>
            <a:r>
              <a:rPr lang="de-DE" sz="1100" dirty="0"/>
              <a:t/>
            </a:r>
            <a:br>
              <a:rPr lang="de-DE" sz="1100" dirty="0"/>
            </a:br>
            <a:r>
              <a:rPr lang="de-DE" sz="1400" dirty="0"/>
              <a:t>Broschüre (40 Folien</a:t>
            </a:r>
            <a:r>
              <a:rPr lang="de-DE" sz="1400" dirty="0" smtClean="0"/>
              <a:t>)</a:t>
            </a:r>
            <a:r>
              <a:rPr lang="de-DE" sz="1100" dirty="0"/>
              <a:t>	</a:t>
            </a:r>
            <a:r>
              <a:rPr lang="de-DE" sz="1400" dirty="0" smtClean="0">
                <a:hlinkClick r:id="rId5"/>
              </a:rPr>
              <a:t>www.flexinfo.ch/Regeneration/ZunehmendeSysteme_HvK.pdf</a:t>
            </a:r>
            <a:r>
              <a:rPr lang="de-DE" sz="1400" b="1" dirty="0" smtClean="0"/>
              <a:t/>
            </a:r>
            <a:br>
              <a:rPr lang="de-DE" sz="1400" b="1" dirty="0" smtClean="0"/>
            </a:br>
            <a:r>
              <a:rPr lang="de-DE" sz="1400" dirty="0" smtClean="0"/>
              <a:t>2 Poster (A3)		</a:t>
            </a:r>
            <a:r>
              <a:rPr lang="de-DE" sz="1400" dirty="0" smtClean="0">
                <a:hlinkClick r:id="rId6"/>
              </a:rPr>
              <a:t>www.flexinfo.ch/Regeneration/Poster_Regeneration_HvK.pdf</a:t>
            </a:r>
            <a:endParaRPr lang="de-DE" sz="1400" dirty="0" smtClean="0"/>
          </a:p>
          <a:p>
            <a:pPr>
              <a:spcBef>
                <a:spcPts val="600"/>
              </a:spcBef>
            </a:pPr>
            <a:r>
              <a:rPr lang="de-DE" sz="1400" b="1" dirty="0" smtClean="0"/>
              <a:t>Agrarökosysteme </a:t>
            </a:r>
            <a:r>
              <a:rPr lang="de-DE" sz="1400" b="1" dirty="0"/>
              <a:t>– Vom Ressourcenverbrauch zur Ressourcenquelle</a:t>
            </a:r>
            <a:r>
              <a:rPr lang="de-DE" sz="1400" b="1" dirty="0"/>
              <a:t/>
            </a:r>
            <a:br>
              <a:rPr lang="de-DE" sz="1400" b="1" dirty="0"/>
            </a:br>
            <a:r>
              <a:rPr lang="de-DE" sz="1400" dirty="0"/>
              <a:t>Vortrag zum 		</a:t>
            </a:r>
            <a:r>
              <a:rPr lang="de-DE" sz="1400" dirty="0">
                <a:hlinkClick r:id="rId7"/>
              </a:rPr>
              <a:t>Agrikulturfestival 2017 in Freiburg</a:t>
            </a:r>
            <a:r>
              <a:rPr lang="de-DE" sz="1400" dirty="0"/>
              <a:t/>
            </a:r>
            <a:br>
              <a:rPr lang="de-DE" sz="1400" dirty="0"/>
            </a:br>
            <a:r>
              <a:rPr lang="de-DE" sz="1400" dirty="0"/>
              <a:t>Ganze Präsentation  (37MB):	</a:t>
            </a:r>
            <a:r>
              <a:rPr lang="de-DE" sz="1400" dirty="0">
                <a:hlinkClick r:id="rId8"/>
              </a:rPr>
              <a:t>www.flexinfo.ch/Regeneration/AES_AF_HvK.pptx</a:t>
            </a:r>
            <a:r>
              <a:rPr lang="de-DE" sz="1100" dirty="0"/>
              <a:t/>
            </a:r>
            <a:br>
              <a:rPr lang="de-DE" sz="1100" dirty="0"/>
            </a:br>
            <a:r>
              <a:rPr lang="de-DE" sz="1400" dirty="0"/>
              <a:t>Broschüre (Auszug, 16 Folien):</a:t>
            </a:r>
            <a:r>
              <a:rPr lang="de-DE" sz="1100" dirty="0"/>
              <a:t>	</a:t>
            </a:r>
            <a:r>
              <a:rPr lang="de-DE" sz="1400" dirty="0">
                <a:hlinkClick r:id="rId9"/>
              </a:rPr>
              <a:t>www.flexinfo.ch/Regeneration/AES_AF_Broschüre_HvK.pdf</a:t>
            </a:r>
            <a:endParaRPr lang="de-DE" sz="1400" dirty="0"/>
          </a:p>
          <a:p>
            <a:pPr>
              <a:spcBef>
                <a:spcPts val="600"/>
              </a:spcBef>
            </a:pPr>
            <a:r>
              <a:rPr lang="de-DE" sz="1400" b="1" dirty="0" smtClean="0"/>
              <a:t>Wie </a:t>
            </a:r>
            <a:r>
              <a:rPr lang="de-DE" sz="1400" b="1" dirty="0" smtClean="0"/>
              <a:t>funktioniert </a:t>
            </a:r>
            <a:r>
              <a:rPr lang="de-DE" sz="1400" b="1" baseline="0" dirty="0" smtClean="0"/>
              <a:t>Bodenaufbau? – 4 Interviews </a:t>
            </a:r>
            <a:r>
              <a:rPr lang="de-DE" sz="1400" baseline="0" dirty="0" smtClean="0"/>
              <a:t>2016/2017</a:t>
            </a:r>
          </a:p>
          <a:p>
            <a:pPr marL="355600" lvl="2" indent="0">
              <a:spcBef>
                <a:spcPts val="0"/>
              </a:spcBef>
              <a:buNone/>
            </a:pPr>
            <a:r>
              <a:rPr lang="en-US" sz="1400" dirty="0" smtClean="0"/>
              <a:t>Deutsch		</a:t>
            </a:r>
            <a:r>
              <a:rPr lang="en-US" sz="1400" dirty="0" smtClean="0">
                <a:hlinkClick r:id="rId10"/>
              </a:rPr>
              <a:t>www.flexinfo.ch/Regeneration/Bodenaufbau_4Interviews.pdf</a:t>
            </a:r>
            <a:endParaRPr lang="en-US" sz="1400" dirty="0"/>
          </a:p>
          <a:p>
            <a:pPr marL="355600" lvl="2" indent="0">
              <a:spcBef>
                <a:spcPts val="0"/>
              </a:spcBef>
              <a:buNone/>
            </a:pPr>
            <a:r>
              <a:rPr lang="en-US" sz="1400" dirty="0" smtClean="0"/>
              <a:t>Kurzfassung</a:t>
            </a:r>
            <a:r>
              <a:rPr lang="en-US" sz="1400" dirty="0"/>
              <a:t>	</a:t>
            </a:r>
            <a:r>
              <a:rPr lang="en-US" sz="1400" dirty="0" smtClean="0"/>
              <a:t>	</a:t>
            </a:r>
            <a:r>
              <a:rPr lang="en-US" sz="1400" dirty="0" smtClean="0">
                <a:hlinkClick r:id="rId11"/>
              </a:rPr>
              <a:t>www.flexinfo.ch/Regeneration/Bodenaufbau_4Interviews_kurz.pdf</a:t>
            </a:r>
            <a:endParaRPr lang="en-US" sz="1400" dirty="0"/>
          </a:p>
          <a:p>
            <a:pPr marL="355600" lvl="2" indent="0">
              <a:spcBef>
                <a:spcPts val="0"/>
              </a:spcBef>
              <a:buNone/>
            </a:pPr>
            <a:r>
              <a:rPr lang="en-US" sz="1400" dirty="0" smtClean="0"/>
              <a:t>Short </a:t>
            </a:r>
            <a:r>
              <a:rPr lang="en-US" sz="1400" dirty="0"/>
              <a:t>English </a:t>
            </a:r>
            <a:r>
              <a:rPr lang="en-US" sz="1400" dirty="0" smtClean="0"/>
              <a:t>Version 	</a:t>
            </a:r>
            <a:r>
              <a:rPr lang="en-US" sz="1400" dirty="0" smtClean="0">
                <a:hlinkClick r:id="rId12"/>
              </a:rPr>
              <a:t>www.flexinfo.ch/Regeneration/SoilGeneration_4interviews_short.pdf</a:t>
            </a:r>
            <a:endParaRPr lang="de-DE" sz="1600" dirty="0" smtClean="0"/>
          </a:p>
          <a:p>
            <a:pPr marL="342900" lvl="1" indent="-342900">
              <a:spcBef>
                <a:spcPts val="600"/>
              </a:spcBef>
              <a:buFont typeface="Arial" panose="020B0604020202020204" pitchFamily="34" charset="0"/>
              <a:buChar char="•"/>
              <a:tabLst>
                <a:tab pos="358775" algn="l"/>
                <a:tab pos="4125913" algn="l"/>
              </a:tabLst>
            </a:pPr>
            <a:r>
              <a:rPr lang="de-DE" sz="1400" b="1" dirty="0" smtClean="0"/>
              <a:t>In Arbeit 	</a:t>
            </a:r>
            <a:r>
              <a:rPr lang="de-DE" sz="1200" dirty="0" smtClean="0"/>
              <a:t>2017</a:t>
            </a:r>
          </a:p>
          <a:p>
            <a:pPr lvl="1">
              <a:spcBef>
                <a:spcPts val="0"/>
              </a:spcBef>
              <a:tabLst>
                <a:tab pos="358775" algn="l"/>
                <a:tab pos="4125913" algn="l"/>
              </a:tabLst>
            </a:pPr>
            <a:r>
              <a:rPr lang="de-DE" sz="1400" b="1" dirty="0" smtClean="0"/>
              <a:t>Definition Regenerative Landwirtschaft </a:t>
            </a:r>
            <a:r>
              <a:rPr lang="de-DE" sz="1600" b="1" dirty="0" smtClean="0"/>
              <a:t>	</a:t>
            </a:r>
            <a:r>
              <a:rPr lang="de-DE" sz="1400" dirty="0" smtClean="0">
                <a:hlinkClick r:id="rId13"/>
              </a:rPr>
              <a:t>www.flexinfo.ch/Regeneration/Definition_RL.pdf</a:t>
            </a:r>
            <a:endParaRPr lang="de-DE" sz="1400" dirty="0" smtClean="0"/>
          </a:p>
          <a:p>
            <a:pPr lvl="1">
              <a:spcBef>
                <a:spcPts val="0"/>
              </a:spcBef>
              <a:tabLst>
                <a:tab pos="358775" algn="l"/>
                <a:tab pos="4125913" algn="l"/>
              </a:tabLst>
            </a:pPr>
            <a:r>
              <a:rPr lang="de-DE" sz="1400" b="1" dirty="0" smtClean="0"/>
              <a:t>Linkliste</a:t>
            </a:r>
            <a:r>
              <a:rPr lang="de-DE" sz="1400" dirty="0" smtClean="0"/>
              <a:t> zum Themenfeld</a:t>
            </a:r>
          </a:p>
          <a:p>
            <a:pPr lvl="1">
              <a:spcBef>
                <a:spcPts val="0"/>
              </a:spcBef>
              <a:tabLst>
                <a:tab pos="358775" algn="l"/>
                <a:tab pos="4125913" algn="l"/>
              </a:tabLst>
            </a:pPr>
            <a:r>
              <a:rPr lang="de-DE" sz="1400" dirty="0" smtClean="0"/>
              <a:t>Projektskizze Umsetzungsprojekt </a:t>
            </a:r>
            <a:r>
              <a:rPr lang="de-DE" sz="1400" b="1" dirty="0" smtClean="0"/>
              <a:t>Bodenaufbau erreichen - belegen - breit umsetzen</a:t>
            </a:r>
            <a:endParaRPr lang="de-DE" sz="1400" dirty="0" smtClean="0"/>
          </a:p>
          <a:p>
            <a:pPr lvl="1">
              <a:spcBef>
                <a:spcPts val="0"/>
              </a:spcBef>
              <a:tabLst>
                <a:tab pos="358775" algn="l"/>
                <a:tab pos="4125913" algn="l"/>
              </a:tabLst>
            </a:pPr>
            <a:r>
              <a:rPr lang="de-DE" sz="1400" dirty="0" smtClean="0"/>
              <a:t>Konzept </a:t>
            </a:r>
            <a:r>
              <a:rPr lang="de-DE" sz="1400" b="1" dirty="0" smtClean="0"/>
              <a:t>Ressourcen-Bilanz </a:t>
            </a:r>
            <a:r>
              <a:rPr lang="de-DE" sz="1400" dirty="0"/>
              <a:t>	bis 2018 </a:t>
            </a:r>
            <a:r>
              <a:rPr lang="de-DE" sz="1400" dirty="0" smtClean="0"/>
              <a:t>Prototyp dazu</a:t>
            </a:r>
          </a:p>
          <a:p>
            <a:pPr>
              <a:spcBef>
                <a:spcPts val="600"/>
              </a:spcBef>
              <a:tabLst>
                <a:tab pos="358775" algn="l"/>
                <a:tab pos="4124325" algn="l"/>
                <a:tab pos="4572000" algn="l"/>
              </a:tabLst>
            </a:pPr>
            <a:r>
              <a:rPr lang="de-DE" sz="1400" dirty="0" smtClean="0"/>
              <a:t>Projektskizze </a:t>
            </a:r>
            <a:r>
              <a:rPr lang="de-DE" sz="1400" b="1" dirty="0" smtClean="0"/>
              <a:t>ThemenPool Boden und Biomasse 	</a:t>
            </a:r>
            <a:r>
              <a:rPr lang="de-DE" sz="1400" dirty="0" smtClean="0"/>
              <a:t>2015   </a:t>
            </a:r>
            <a:r>
              <a:rPr lang="de-DE" sz="1400" dirty="0" smtClean="0">
                <a:hlinkClick r:id="rId14"/>
              </a:rPr>
              <a:t>www.flexinfo.ch/WE/Skizze_tpBB.pdf</a:t>
            </a:r>
            <a:r>
              <a:rPr lang="de-DE" sz="1400" dirty="0" smtClean="0"/>
              <a:t> </a:t>
            </a:r>
          </a:p>
          <a:p>
            <a:pPr>
              <a:spcBef>
                <a:spcPts val="600"/>
              </a:spcBef>
              <a:tabLst>
                <a:tab pos="358775" algn="l"/>
                <a:tab pos="4124325" algn="l"/>
                <a:tab pos="4572000" algn="l"/>
              </a:tabLst>
            </a:pPr>
            <a:r>
              <a:rPr lang="de-DE" sz="1400" dirty="0"/>
              <a:t>Projektskizze</a:t>
            </a:r>
            <a:r>
              <a:rPr lang="de-DE" sz="1600" dirty="0"/>
              <a:t> </a:t>
            </a:r>
            <a:r>
              <a:rPr lang="de-DE" sz="1400" b="1" dirty="0" smtClean="0"/>
              <a:t>DatenPool zur Welternährung 	</a:t>
            </a:r>
            <a:r>
              <a:rPr lang="de-DE" sz="1400" dirty="0" smtClean="0"/>
              <a:t>2014  </a:t>
            </a:r>
            <a:r>
              <a:rPr lang="de-DE" sz="1200" dirty="0" smtClean="0"/>
              <a:t> </a:t>
            </a:r>
            <a:r>
              <a:rPr lang="de-DE" sz="1400" dirty="0" smtClean="0">
                <a:hlinkClick r:id="rId15"/>
              </a:rPr>
              <a:t>www.flexinfo.ch/WE/Skizze_dpWE.pdf</a:t>
            </a:r>
            <a:r>
              <a:rPr lang="de-DE" sz="1400" dirty="0" smtClean="0"/>
              <a:t> 	</a:t>
            </a:r>
            <a:endParaRPr lang="de-DE" sz="1000" dirty="0"/>
          </a:p>
          <a:p>
            <a:pPr>
              <a:spcBef>
                <a:spcPts val="600"/>
              </a:spcBef>
              <a:tabLst>
                <a:tab pos="358775" algn="l"/>
                <a:tab pos="4124325" algn="l"/>
                <a:tab pos="4572000" algn="l"/>
              </a:tabLst>
            </a:pPr>
            <a:r>
              <a:rPr lang="de-DE" sz="1400" b="1" dirty="0" smtClean="0"/>
              <a:t>Datenbank</a:t>
            </a:r>
            <a:r>
              <a:rPr lang="de-DE" sz="1400" dirty="0" smtClean="0"/>
              <a:t> für die weltweite </a:t>
            </a:r>
            <a:r>
              <a:rPr lang="de-DE" sz="1400" b="1" dirty="0" smtClean="0"/>
              <a:t>Biolandbau-Statistik</a:t>
            </a:r>
            <a:r>
              <a:rPr lang="de-DE" sz="1400" dirty="0" smtClean="0"/>
              <a:t> 	für FiBL Frick, seit 2006</a:t>
            </a:r>
            <a:br>
              <a:rPr lang="de-DE" sz="1400" dirty="0" smtClean="0"/>
            </a:br>
            <a:r>
              <a:rPr lang="de-DE" sz="1400" dirty="0" smtClean="0"/>
              <a:t>neu auch für </a:t>
            </a:r>
            <a:r>
              <a:rPr lang="de-DE" sz="1400" b="1" dirty="0" smtClean="0"/>
              <a:t>Fair Trade </a:t>
            </a:r>
            <a:r>
              <a:rPr lang="de-DE" sz="1400" dirty="0" smtClean="0"/>
              <a:t>und andere </a:t>
            </a:r>
            <a:r>
              <a:rPr lang="de-DE" sz="1400" b="1" dirty="0" smtClean="0"/>
              <a:t>Nachhaltigkeits-Labels</a:t>
            </a:r>
            <a:r>
              <a:rPr lang="de-DE" sz="1400" dirty="0" smtClean="0"/>
              <a:t>…</a:t>
            </a:r>
          </a:p>
          <a:p>
            <a:pPr>
              <a:spcBef>
                <a:spcPts val="600"/>
              </a:spcBef>
              <a:tabLst>
                <a:tab pos="358775" algn="l"/>
                <a:tab pos="4124325" algn="l"/>
                <a:tab pos="4572000" algn="l"/>
              </a:tabLst>
            </a:pPr>
            <a:r>
              <a:rPr lang="de-DE" sz="1400" dirty="0" smtClean="0"/>
              <a:t>Video, Broschüre, Arbeitskreise und Workshops zu </a:t>
            </a:r>
            <a:r>
              <a:rPr lang="de-DE" sz="1400" b="1" dirty="0" smtClean="0"/>
              <a:t>zunehmenden Systemen</a:t>
            </a:r>
            <a:r>
              <a:rPr lang="de-DE" sz="1400" dirty="0" smtClean="0"/>
              <a:t>  seit 1978</a:t>
            </a:r>
            <a:endParaRPr lang="de-DE" sz="1400" dirty="0"/>
          </a:p>
          <a:p>
            <a:pPr>
              <a:spcBef>
                <a:spcPts val="600"/>
              </a:spcBef>
              <a:tabLst>
                <a:tab pos="358775" algn="l"/>
                <a:tab pos="895350" algn="l"/>
                <a:tab pos="4124325" algn="l"/>
                <a:tab pos="4572000" algn="l"/>
              </a:tabLst>
            </a:pPr>
            <a:r>
              <a:rPr lang="de-DE" sz="1400" dirty="0"/>
              <a:t>Web</a:t>
            </a:r>
            <a:r>
              <a:rPr lang="de-DE" sz="1400" dirty="0" smtClean="0"/>
              <a:t>:</a:t>
            </a:r>
            <a:r>
              <a:rPr lang="de-DE" sz="1400" dirty="0"/>
              <a:t>	</a:t>
            </a:r>
            <a:r>
              <a:rPr lang="de-DE" sz="1400" dirty="0" smtClean="0">
                <a:hlinkClick r:id="rId16"/>
              </a:rPr>
              <a:t>www.flexinfo.ch</a:t>
            </a:r>
            <a:r>
              <a:rPr lang="de-DE" sz="1400" dirty="0"/>
              <a:t>	</a:t>
            </a:r>
            <a:r>
              <a:rPr lang="de-DE" sz="1400" dirty="0" smtClean="0"/>
              <a:t>Mail</a:t>
            </a:r>
            <a:r>
              <a:rPr lang="de-DE" sz="1400" dirty="0"/>
              <a:t>: 	</a:t>
            </a:r>
            <a:r>
              <a:rPr lang="de-DE" sz="1400" dirty="0" smtClean="0">
                <a:hlinkClick r:id="rId17"/>
              </a:rPr>
              <a:t>hellmut.koerber@flexinfo.ch</a:t>
            </a:r>
            <a:endParaRPr lang="de-DE" sz="1400" dirty="0" smtClean="0"/>
          </a:p>
        </p:txBody>
      </p:sp>
    </p:spTree>
    <p:extLst>
      <p:ext uri="{BB962C8B-B14F-4D97-AF65-F5344CB8AC3E}">
        <p14:creationId xmlns:p14="http://schemas.microsoft.com/office/powerpoint/2010/main" val="2521722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76665"/>
            <a:ext cx="8229600" cy="617990"/>
          </a:xfrm>
        </p:spPr>
        <p:txBody>
          <a:bodyPr vert="horz" lIns="91440" tIns="45720" rIns="91440" bIns="45720" rtlCol="0" anchor="ctr">
            <a:normAutofit/>
          </a:bodyPr>
          <a:lstStyle/>
          <a:p>
            <a:r>
              <a:rPr lang="de-DE" b="1" dirty="0"/>
              <a:t>Regenerative</a:t>
            </a:r>
            <a:r>
              <a:rPr lang="de-DE" sz="2800" b="1" dirty="0"/>
              <a:t> </a:t>
            </a:r>
            <a:r>
              <a:rPr lang="de-DE" b="1" dirty="0" smtClean="0"/>
              <a:t>Landwirtschaft</a:t>
            </a:r>
            <a:endParaRPr lang="de-DE" sz="2800" b="1" dirty="0"/>
          </a:p>
        </p:txBody>
      </p:sp>
      <p:sp>
        <p:nvSpPr>
          <p:cNvPr id="3" name="Inhaltsplatzhalter 2"/>
          <p:cNvSpPr>
            <a:spLocks noGrp="1"/>
          </p:cNvSpPr>
          <p:nvPr>
            <p:ph idx="1"/>
          </p:nvPr>
        </p:nvSpPr>
        <p:spPr>
          <a:xfrm>
            <a:off x="337457" y="783766"/>
            <a:ext cx="8512629" cy="5856513"/>
          </a:xfrm>
        </p:spPr>
        <p:txBody>
          <a:bodyPr>
            <a:noAutofit/>
          </a:bodyPr>
          <a:lstStyle/>
          <a:p>
            <a:pPr marL="0" indent="0">
              <a:buNone/>
            </a:pPr>
            <a:r>
              <a:rPr lang="de-DE" sz="1800" b="1" dirty="0" smtClean="0">
                <a:latin typeface="+mj-lt"/>
                <a:ea typeface="+mj-ea"/>
                <a:cs typeface="+mj-cs"/>
              </a:rPr>
              <a:t>Wo </a:t>
            </a:r>
            <a:r>
              <a:rPr lang="de-DE" sz="1800" b="1" i="1" dirty="0" smtClean="0">
                <a:latin typeface="+mj-lt"/>
                <a:ea typeface="+mj-ea"/>
                <a:cs typeface="+mj-cs"/>
              </a:rPr>
              <a:t>Regenerativ </a:t>
            </a:r>
            <a:r>
              <a:rPr lang="de-DE" sz="1800" b="1" dirty="0" smtClean="0">
                <a:latin typeface="+mj-lt"/>
                <a:ea typeface="+mj-ea"/>
                <a:cs typeface="+mj-cs"/>
              </a:rPr>
              <a:t>drauf steht, muss auch Regeneration drin stecken.</a:t>
            </a:r>
          </a:p>
          <a:p>
            <a:pPr marL="539750" lvl="1">
              <a:buFont typeface="Arial" panose="020B0604020202020204" pitchFamily="34" charset="0"/>
              <a:buChar char="•"/>
            </a:pPr>
            <a:r>
              <a:rPr lang="de-DE" sz="1600" dirty="0" smtClean="0">
                <a:latin typeface="+mj-lt"/>
                <a:ea typeface="+mj-ea"/>
                <a:cs typeface="+mj-cs"/>
              </a:rPr>
              <a:t> Also Regeneration </a:t>
            </a:r>
            <a:r>
              <a:rPr lang="de-DE" sz="1600" dirty="0">
                <a:latin typeface="+mj-lt"/>
                <a:ea typeface="+mj-ea"/>
                <a:cs typeface="+mj-cs"/>
              </a:rPr>
              <a:t>auch dokumentieren, belegen, </a:t>
            </a:r>
            <a:r>
              <a:rPr lang="de-DE" sz="1600" dirty="0" smtClean="0">
                <a:latin typeface="+mj-lt"/>
                <a:ea typeface="+mj-ea"/>
                <a:cs typeface="+mj-cs"/>
              </a:rPr>
              <a:t>messen…</a:t>
            </a:r>
            <a:endParaRPr lang="de-DE" sz="1600" dirty="0">
              <a:latin typeface="+mj-lt"/>
              <a:ea typeface="+mj-ea"/>
              <a:cs typeface="+mj-cs"/>
            </a:endParaRPr>
          </a:p>
          <a:p>
            <a:pPr marL="0" indent="0">
              <a:spcBef>
                <a:spcPts val="300"/>
              </a:spcBef>
              <a:buNone/>
            </a:pPr>
            <a:r>
              <a:rPr lang="de-DE" sz="1800" b="1" i="1" dirty="0" smtClean="0">
                <a:latin typeface="+mj-lt"/>
                <a:ea typeface="+mj-ea"/>
                <a:cs typeface="+mj-cs"/>
              </a:rPr>
              <a:t>Regenerative </a:t>
            </a:r>
            <a:r>
              <a:rPr lang="de-DE" sz="1800" b="1" i="1" dirty="0">
                <a:latin typeface="+mj-lt"/>
                <a:ea typeface="+mj-ea"/>
                <a:cs typeface="+mj-cs"/>
              </a:rPr>
              <a:t>Landwirtschaft</a:t>
            </a:r>
            <a:r>
              <a:rPr lang="de-DE" sz="1800" dirty="0">
                <a:latin typeface="+mj-lt"/>
                <a:ea typeface="+mj-ea"/>
                <a:cs typeface="+mj-cs"/>
              </a:rPr>
              <a:t> </a:t>
            </a:r>
            <a:endParaRPr lang="de-DE" sz="1800" dirty="0" smtClean="0">
              <a:latin typeface="+mj-lt"/>
              <a:ea typeface="+mj-ea"/>
              <a:cs typeface="+mj-cs"/>
            </a:endParaRPr>
          </a:p>
          <a:p>
            <a:pPr marL="714375" lvl="1" indent="-174625">
              <a:spcBef>
                <a:spcPts val="300"/>
              </a:spcBef>
              <a:buFont typeface="Arial" panose="020B0604020202020204" pitchFamily="34" charset="0"/>
              <a:buChar char="•"/>
            </a:pPr>
            <a:r>
              <a:rPr lang="de-DE" sz="1600" kern="1200" dirty="0" smtClean="0">
                <a:solidFill>
                  <a:schemeClr val="tx1"/>
                </a:solidFill>
                <a:effectLst/>
                <a:latin typeface="+mj-lt"/>
                <a:ea typeface="+mj-ea"/>
                <a:cs typeface="+mj-cs"/>
              </a:rPr>
              <a:t>hat dieselben umfassenden Zielen für Mensch und Umwelt </a:t>
            </a:r>
            <a:br>
              <a:rPr lang="de-DE" sz="1600" kern="1200" dirty="0" smtClean="0">
                <a:solidFill>
                  <a:schemeClr val="tx1"/>
                </a:solidFill>
                <a:effectLst/>
                <a:latin typeface="+mj-lt"/>
                <a:ea typeface="+mj-ea"/>
                <a:cs typeface="+mj-cs"/>
              </a:rPr>
            </a:br>
            <a:r>
              <a:rPr lang="de-DE" sz="1600" kern="1200" dirty="0" smtClean="0">
                <a:solidFill>
                  <a:schemeClr val="tx1"/>
                </a:solidFill>
                <a:effectLst/>
                <a:latin typeface="+mj-lt"/>
                <a:ea typeface="+mj-ea"/>
                <a:cs typeface="+mj-cs"/>
              </a:rPr>
              <a:t>wie </a:t>
            </a:r>
            <a:r>
              <a:rPr lang="de-DE" sz="1600" b="1" kern="1200" dirty="0" smtClean="0">
                <a:solidFill>
                  <a:schemeClr val="tx1"/>
                </a:solidFill>
                <a:effectLst/>
                <a:latin typeface="+mj-lt"/>
                <a:ea typeface="+mj-ea"/>
                <a:cs typeface="+mj-cs"/>
              </a:rPr>
              <a:t>Öko-Landbau und Agrar-Ökologie</a:t>
            </a:r>
            <a:endParaRPr lang="de-DE" sz="1600" kern="1200" dirty="0" smtClean="0">
              <a:solidFill>
                <a:schemeClr val="tx1"/>
              </a:solidFill>
              <a:effectLst/>
              <a:latin typeface="+mj-lt"/>
              <a:ea typeface="+mj-ea"/>
              <a:cs typeface="+mj-cs"/>
            </a:endParaRPr>
          </a:p>
          <a:p>
            <a:pPr marL="714375" lvl="1" indent="-174625">
              <a:spcBef>
                <a:spcPts val="300"/>
              </a:spcBef>
              <a:buFont typeface="Arial" panose="020B0604020202020204" pitchFamily="34" charset="0"/>
              <a:buChar char="•"/>
            </a:pPr>
            <a:r>
              <a:rPr lang="de-DE" sz="1600" dirty="0" smtClean="0">
                <a:latin typeface="+mj-lt"/>
                <a:ea typeface="+mj-ea"/>
                <a:cs typeface="+mj-cs"/>
              </a:rPr>
              <a:t>will konkret </a:t>
            </a:r>
            <a:r>
              <a:rPr lang="de-DE" sz="1600" b="1" dirty="0" smtClean="0">
                <a:latin typeface="+mj-lt"/>
                <a:ea typeface="+mj-ea"/>
                <a:cs typeface="+mj-cs"/>
              </a:rPr>
              <a:t>geschädigte</a:t>
            </a:r>
            <a:r>
              <a:rPr lang="de-DE" sz="1600" dirty="0" smtClean="0">
                <a:latin typeface="+mj-lt"/>
                <a:ea typeface="+mj-ea"/>
                <a:cs typeface="+mj-cs"/>
              </a:rPr>
              <a:t> </a:t>
            </a:r>
            <a:r>
              <a:rPr lang="de-DE" sz="1600" b="1" dirty="0">
                <a:latin typeface="+mj-lt"/>
                <a:ea typeface="+mj-ea"/>
                <a:cs typeface="+mj-cs"/>
              </a:rPr>
              <a:t>Böden, Vegetation, natürliche und </a:t>
            </a:r>
            <a:r>
              <a:rPr lang="de-DE" sz="1600" b="1" dirty="0" smtClean="0">
                <a:latin typeface="+mj-lt"/>
                <a:ea typeface="+mj-ea"/>
                <a:cs typeface="+mj-cs"/>
              </a:rPr>
              <a:t>produktive Ökosysteme</a:t>
            </a:r>
            <a:r>
              <a:rPr lang="de-DE" sz="1600" b="1" dirty="0">
                <a:latin typeface="+mj-lt"/>
                <a:ea typeface="+mj-ea"/>
                <a:cs typeface="+mj-cs"/>
              </a:rPr>
              <a:t>, </a:t>
            </a:r>
            <a:r>
              <a:rPr lang="de-DE" sz="1600" b="1" dirty="0"/>
              <a:t>ländliche und urbane </a:t>
            </a:r>
            <a:r>
              <a:rPr lang="de-DE" sz="1600" b="1" dirty="0" smtClean="0"/>
              <a:t>Gemeinschaften, </a:t>
            </a:r>
            <a:r>
              <a:rPr lang="de-DE" sz="1600" b="1" dirty="0" smtClean="0">
                <a:latin typeface="+mj-lt"/>
                <a:ea typeface="+mj-ea"/>
                <a:cs typeface="+mj-cs"/>
              </a:rPr>
              <a:t>Wasserzyklen und </a:t>
            </a:r>
            <a:r>
              <a:rPr lang="de-DE" sz="1600" b="1" dirty="0">
                <a:latin typeface="+mj-lt"/>
                <a:ea typeface="+mj-ea"/>
                <a:cs typeface="+mj-cs"/>
              </a:rPr>
              <a:t>Klima wiederherstellen</a:t>
            </a:r>
            <a:r>
              <a:rPr lang="de-DE" sz="1600" dirty="0">
                <a:latin typeface="+mj-lt"/>
                <a:ea typeface="+mj-ea"/>
                <a:cs typeface="+mj-cs"/>
              </a:rPr>
              <a:t> </a:t>
            </a:r>
            <a:r>
              <a:rPr lang="de-DE" sz="1600" dirty="0" smtClean="0">
                <a:latin typeface="+mj-lt"/>
                <a:ea typeface="+mj-ea"/>
                <a:cs typeface="+mj-cs"/>
              </a:rPr>
              <a:t/>
            </a:r>
            <a:br>
              <a:rPr lang="de-DE" sz="1600" dirty="0" smtClean="0">
                <a:latin typeface="+mj-lt"/>
                <a:ea typeface="+mj-ea"/>
                <a:cs typeface="+mj-cs"/>
              </a:rPr>
            </a:br>
            <a:r>
              <a:rPr lang="de-DE" sz="1600" dirty="0" smtClean="0">
                <a:latin typeface="+mj-lt"/>
                <a:ea typeface="+mj-ea"/>
                <a:cs typeface="+mj-cs"/>
              </a:rPr>
              <a:t>und </a:t>
            </a:r>
            <a:r>
              <a:rPr lang="de-DE" sz="1600" b="1" dirty="0" smtClean="0">
                <a:latin typeface="+mj-lt"/>
                <a:ea typeface="+mj-ea"/>
                <a:cs typeface="+mj-cs"/>
              </a:rPr>
              <a:t>kontinuierlich verbessern</a:t>
            </a:r>
            <a:endParaRPr lang="de-DE" sz="1600" dirty="0">
              <a:latin typeface="+mj-lt"/>
              <a:ea typeface="+mj-ea"/>
              <a:cs typeface="+mj-cs"/>
            </a:endParaRPr>
          </a:p>
          <a:p>
            <a:pPr marL="714375" lvl="1" indent="-174625">
              <a:spcBef>
                <a:spcPts val="300"/>
              </a:spcBef>
              <a:buFont typeface="Arial" panose="020B0604020202020204" pitchFamily="34" charset="0"/>
              <a:buChar char="•"/>
            </a:pPr>
            <a:r>
              <a:rPr lang="de-DE" sz="1600" kern="1200" dirty="0" smtClean="0">
                <a:solidFill>
                  <a:schemeClr val="tx1"/>
                </a:solidFill>
                <a:effectLst/>
                <a:latin typeface="+mj-lt"/>
                <a:ea typeface="+mj-ea"/>
                <a:cs typeface="+mj-cs"/>
              </a:rPr>
              <a:t>ersetzt dazu teure Inputs durch </a:t>
            </a:r>
            <a:br>
              <a:rPr lang="de-DE" sz="1600" kern="1200" dirty="0" smtClean="0">
                <a:solidFill>
                  <a:schemeClr val="tx1"/>
                </a:solidFill>
                <a:effectLst/>
                <a:latin typeface="+mj-lt"/>
                <a:ea typeface="+mj-ea"/>
                <a:cs typeface="+mj-cs"/>
              </a:rPr>
            </a:br>
            <a:r>
              <a:rPr lang="de-DE" sz="1600" b="1" kern="1200" dirty="0" smtClean="0">
                <a:solidFill>
                  <a:schemeClr val="tx1"/>
                </a:solidFill>
                <a:effectLst/>
                <a:latin typeface="+mj-lt"/>
                <a:ea typeface="+mj-ea"/>
                <a:cs typeface="+mj-cs"/>
              </a:rPr>
              <a:t>intensivierte Lebensprozesse</a:t>
            </a:r>
            <a:r>
              <a:rPr lang="de-DE" sz="1600" kern="1200" dirty="0" smtClean="0">
                <a:solidFill>
                  <a:schemeClr val="tx1"/>
                </a:solidFill>
                <a:effectLst/>
                <a:latin typeface="+mj-lt"/>
                <a:ea typeface="+mj-ea"/>
                <a:cs typeface="+mj-cs"/>
              </a:rPr>
              <a:t> in </a:t>
            </a:r>
            <a:r>
              <a:rPr lang="de-DE" sz="1600" b="1" kern="1200" dirty="0" smtClean="0">
                <a:solidFill>
                  <a:schemeClr val="tx1"/>
                </a:solidFill>
                <a:effectLst/>
                <a:latin typeface="+mj-lt"/>
                <a:ea typeface="+mj-ea"/>
                <a:cs typeface="+mj-cs"/>
              </a:rPr>
              <a:t>vielfältigen, hochproduktiven Ökosystemen</a:t>
            </a:r>
            <a:endParaRPr lang="de-DE" sz="1600" kern="1200" dirty="0" smtClean="0">
              <a:solidFill>
                <a:schemeClr val="tx1"/>
              </a:solidFill>
              <a:effectLst/>
              <a:latin typeface="+mj-lt"/>
              <a:ea typeface="+mj-ea"/>
              <a:cs typeface="+mj-cs"/>
            </a:endParaRPr>
          </a:p>
          <a:p>
            <a:pPr marL="0" indent="0">
              <a:spcBef>
                <a:spcPts val="300"/>
              </a:spcBef>
              <a:buNone/>
            </a:pPr>
            <a:r>
              <a:rPr lang="de-DE" sz="1800" b="1" dirty="0" smtClean="0">
                <a:latin typeface="+mj-lt"/>
                <a:ea typeface="+mj-ea"/>
                <a:cs typeface="+mj-cs"/>
              </a:rPr>
              <a:t>Wie geht das?</a:t>
            </a:r>
          </a:p>
          <a:p>
            <a:pPr marL="714375" lvl="1" indent="-174625">
              <a:spcBef>
                <a:spcPts val="300"/>
              </a:spcBef>
              <a:buFont typeface="Arial" panose="020B0604020202020204" pitchFamily="34" charset="0"/>
              <a:buChar char="•"/>
            </a:pPr>
            <a:r>
              <a:rPr lang="de-DE" sz="1600" b="1" i="1" dirty="0" smtClean="0">
                <a:latin typeface="+mj-lt"/>
                <a:ea typeface="+mj-ea"/>
                <a:cs typeface="+mj-cs"/>
              </a:rPr>
              <a:t>Zunehmende </a:t>
            </a:r>
            <a:r>
              <a:rPr lang="de-DE" sz="1600" b="1" i="1" dirty="0">
                <a:latin typeface="+mj-lt"/>
                <a:ea typeface="+mj-ea"/>
                <a:cs typeface="+mj-cs"/>
              </a:rPr>
              <a:t>Systeme </a:t>
            </a:r>
            <a:r>
              <a:rPr lang="de-DE" sz="1600" dirty="0">
                <a:latin typeface="+mj-lt"/>
                <a:ea typeface="+mj-ea"/>
                <a:cs typeface="+mj-cs"/>
              </a:rPr>
              <a:t>liefern bei </a:t>
            </a:r>
            <a:r>
              <a:rPr lang="de-DE" sz="1600" dirty="0" smtClean="0">
                <a:latin typeface="+mj-lt"/>
                <a:ea typeface="+mj-ea"/>
                <a:cs typeface="+mj-cs"/>
              </a:rPr>
              <a:t>minimalem </a:t>
            </a:r>
            <a:r>
              <a:rPr lang="de-DE" sz="1600" dirty="0">
                <a:latin typeface="+mj-lt"/>
                <a:ea typeface="+mj-ea"/>
                <a:cs typeface="+mj-cs"/>
              </a:rPr>
              <a:t>externen Input </a:t>
            </a:r>
            <a:r>
              <a:rPr lang="de-DE" sz="1600" b="1" dirty="0">
                <a:latin typeface="+mj-lt"/>
                <a:ea typeface="+mj-ea"/>
                <a:cs typeface="+mj-cs"/>
              </a:rPr>
              <a:t>steigende Erträge an </a:t>
            </a:r>
            <a:r>
              <a:rPr lang="de-DE" sz="1600" b="1" dirty="0" smtClean="0">
                <a:latin typeface="+mj-lt"/>
                <a:ea typeface="+mj-ea"/>
                <a:cs typeface="+mj-cs"/>
              </a:rPr>
              <a:t/>
            </a:r>
            <a:br>
              <a:rPr lang="de-DE" sz="1600" b="1" dirty="0" smtClean="0">
                <a:latin typeface="+mj-lt"/>
                <a:ea typeface="+mj-ea"/>
                <a:cs typeface="+mj-cs"/>
              </a:rPr>
            </a:br>
            <a:r>
              <a:rPr lang="de-DE" sz="1600" b="1" dirty="0" smtClean="0">
                <a:latin typeface="+mj-lt"/>
                <a:ea typeface="+mj-ea"/>
                <a:cs typeface="+mj-cs"/>
              </a:rPr>
              <a:t>Nahrung</a:t>
            </a:r>
            <a:r>
              <a:rPr lang="de-DE" sz="1600" b="1" dirty="0">
                <a:latin typeface="+mj-lt"/>
                <a:ea typeface="+mj-ea"/>
                <a:cs typeface="+mj-cs"/>
              </a:rPr>
              <a:t>, Futter, </a:t>
            </a:r>
            <a:r>
              <a:rPr lang="de-DE" sz="1600" b="1" dirty="0" smtClean="0">
                <a:latin typeface="+mj-lt"/>
                <a:ea typeface="+mj-ea"/>
                <a:cs typeface="+mj-cs"/>
              </a:rPr>
              <a:t>Rohstoffen, Wirkstoffen, </a:t>
            </a:r>
            <a:r>
              <a:rPr lang="de-DE" sz="1600" b="1" dirty="0">
                <a:latin typeface="+mj-lt"/>
                <a:ea typeface="+mj-ea"/>
                <a:cs typeface="+mj-cs"/>
              </a:rPr>
              <a:t>Energie, </a:t>
            </a:r>
            <a:r>
              <a:rPr lang="de-DE" sz="1600" b="1" dirty="0" smtClean="0">
                <a:latin typeface="+mj-lt"/>
                <a:ea typeface="+mj-ea"/>
                <a:cs typeface="+mj-cs"/>
              </a:rPr>
              <a:t>Bodenaufbau und Biodiversität</a:t>
            </a:r>
            <a:endParaRPr lang="de-DE" sz="1600" b="1" dirty="0">
              <a:latin typeface="+mj-lt"/>
              <a:ea typeface="+mj-ea"/>
              <a:cs typeface="+mj-cs"/>
            </a:endParaRPr>
          </a:p>
          <a:p>
            <a:pPr marL="714375" lvl="1" indent="-174625">
              <a:spcBef>
                <a:spcPts val="300"/>
              </a:spcBef>
              <a:buFont typeface="Arial" panose="020B0604020202020204" pitchFamily="34" charset="0"/>
              <a:buChar char="•"/>
            </a:pPr>
            <a:r>
              <a:rPr lang="de-DE" sz="1600" b="1" dirty="0" smtClean="0">
                <a:latin typeface="+mj-lt"/>
                <a:ea typeface="+mj-ea"/>
                <a:cs typeface="+mj-cs"/>
              </a:rPr>
              <a:t>Pflanzen und Boden binden mit Sonnenenergie </a:t>
            </a:r>
            <a:r>
              <a:rPr lang="de-DE" sz="1600" dirty="0" smtClean="0">
                <a:latin typeface="+mj-lt"/>
                <a:ea typeface="+mj-ea"/>
                <a:cs typeface="+mj-cs"/>
              </a:rPr>
              <a:t>Luft</a:t>
            </a:r>
            <a:r>
              <a:rPr lang="de-DE" sz="1600" dirty="0">
                <a:latin typeface="+mj-lt"/>
                <a:ea typeface="+mj-ea"/>
                <a:cs typeface="+mj-cs"/>
              </a:rPr>
              <a:t>, Wasser und Mineralien zu einem </a:t>
            </a:r>
            <a:r>
              <a:rPr lang="de-DE" sz="1600" dirty="0" smtClean="0">
                <a:latin typeface="+mj-lt"/>
                <a:ea typeface="+mj-ea"/>
                <a:cs typeface="+mj-cs"/>
              </a:rPr>
              <a:t/>
            </a:r>
            <a:br>
              <a:rPr lang="de-DE" sz="1600" dirty="0" smtClean="0">
                <a:latin typeface="+mj-lt"/>
                <a:ea typeface="+mj-ea"/>
                <a:cs typeface="+mj-cs"/>
              </a:rPr>
            </a:br>
            <a:r>
              <a:rPr lang="de-DE" sz="1600" b="1" dirty="0" smtClean="0">
                <a:latin typeface="+mj-lt"/>
                <a:ea typeface="+mj-ea"/>
                <a:cs typeface="+mj-cs"/>
              </a:rPr>
              <a:t>immer </a:t>
            </a:r>
            <a:r>
              <a:rPr lang="de-DE" sz="1600" b="1" dirty="0">
                <a:latin typeface="+mj-lt"/>
                <a:ea typeface="+mj-ea"/>
                <a:cs typeface="+mj-cs"/>
              </a:rPr>
              <a:t>wieder </a:t>
            </a:r>
            <a:r>
              <a:rPr lang="de-DE" sz="1600" b="1" dirty="0" smtClean="0">
                <a:latin typeface="+mj-lt"/>
                <a:ea typeface="+mj-ea"/>
                <a:cs typeface="+mj-cs"/>
              </a:rPr>
              <a:t>nachwachsenden </a:t>
            </a:r>
            <a:r>
              <a:rPr lang="de-DE" sz="1600" b="1" i="1" dirty="0">
                <a:latin typeface="+mj-lt"/>
                <a:ea typeface="+mj-ea"/>
                <a:cs typeface="+mj-cs"/>
              </a:rPr>
              <a:t>Überschuss</a:t>
            </a:r>
            <a:r>
              <a:rPr lang="de-DE" sz="1600" b="1" dirty="0">
                <a:latin typeface="+mj-lt"/>
                <a:ea typeface="+mj-ea"/>
                <a:cs typeface="+mj-cs"/>
              </a:rPr>
              <a:t> an organischer </a:t>
            </a:r>
            <a:r>
              <a:rPr lang="de-DE" sz="1600" b="1" dirty="0" smtClean="0">
                <a:latin typeface="+mj-lt"/>
                <a:ea typeface="+mj-ea"/>
                <a:cs typeface="+mj-cs"/>
              </a:rPr>
              <a:t>Substanz</a:t>
            </a:r>
            <a:endParaRPr lang="de-DE" sz="1600" dirty="0">
              <a:latin typeface="+mj-lt"/>
              <a:ea typeface="+mj-ea"/>
              <a:cs typeface="+mj-cs"/>
            </a:endParaRPr>
          </a:p>
          <a:p>
            <a:pPr marL="0" indent="0">
              <a:spcBef>
                <a:spcPts val="300"/>
              </a:spcBef>
              <a:buNone/>
            </a:pPr>
            <a:r>
              <a:rPr lang="de-DE" sz="1800" dirty="0">
                <a:latin typeface="+mj-lt"/>
                <a:ea typeface="+mj-ea"/>
                <a:cs typeface="+mj-cs"/>
              </a:rPr>
              <a:t>Dieser Überschuss bildet die </a:t>
            </a:r>
            <a:r>
              <a:rPr lang="de-DE" sz="1800" b="1" dirty="0">
                <a:latin typeface="+mj-lt"/>
                <a:ea typeface="+mj-ea"/>
                <a:cs typeface="+mj-cs"/>
              </a:rPr>
              <a:t>nachwachsende Grundlage </a:t>
            </a:r>
            <a:r>
              <a:rPr lang="de-DE" sz="1800" dirty="0" smtClean="0">
                <a:latin typeface="+mj-lt"/>
                <a:ea typeface="+mj-ea"/>
                <a:cs typeface="+mj-cs"/>
              </a:rPr>
              <a:t>für</a:t>
            </a:r>
          </a:p>
          <a:p>
            <a:pPr marL="714375" lvl="1" indent="-174625">
              <a:spcBef>
                <a:spcPts val="300"/>
              </a:spcBef>
              <a:buFont typeface="Arial" panose="020B0604020202020204" pitchFamily="34" charset="0"/>
              <a:buChar char="•"/>
            </a:pPr>
            <a:r>
              <a:rPr lang="de-DE" sz="1600" dirty="0" smtClean="0">
                <a:latin typeface="+mj-lt"/>
                <a:ea typeface="+mj-ea"/>
                <a:cs typeface="+mj-cs"/>
              </a:rPr>
              <a:t>ökologisch und ökonomisch </a:t>
            </a:r>
            <a:r>
              <a:rPr lang="de-DE" sz="1600" b="1" dirty="0" smtClean="0">
                <a:latin typeface="+mj-lt"/>
                <a:ea typeface="+mj-ea"/>
                <a:cs typeface="+mj-cs"/>
              </a:rPr>
              <a:t>gesunde Betriebe</a:t>
            </a:r>
          </a:p>
          <a:p>
            <a:pPr marL="714375" lvl="1" indent="-174625">
              <a:spcBef>
                <a:spcPts val="300"/>
              </a:spcBef>
              <a:buFont typeface="Arial" panose="020B0604020202020204" pitchFamily="34" charset="0"/>
              <a:buChar char="•"/>
            </a:pPr>
            <a:r>
              <a:rPr lang="de-DE" sz="1600" b="1" dirty="0" smtClean="0">
                <a:latin typeface="+mj-lt"/>
                <a:ea typeface="+mj-ea"/>
                <a:cs typeface="+mj-cs"/>
              </a:rPr>
              <a:t>eine </a:t>
            </a:r>
            <a:r>
              <a:rPr lang="de-DE" sz="1600" b="1" dirty="0">
                <a:latin typeface="+mj-lt"/>
                <a:ea typeface="+mj-ea"/>
                <a:cs typeface="+mj-cs"/>
              </a:rPr>
              <a:t>nachhaltigen Gesellschaft </a:t>
            </a:r>
            <a:r>
              <a:rPr lang="de-DE" sz="1600" dirty="0">
                <a:latin typeface="+mj-lt"/>
                <a:ea typeface="+mj-ea"/>
                <a:cs typeface="+mj-cs"/>
              </a:rPr>
              <a:t>– nur verbrauchen, was nachwächst  -  und </a:t>
            </a:r>
            <a:r>
              <a:rPr lang="de-DE" sz="1600" dirty="0" smtClean="0">
                <a:latin typeface="+mj-lt"/>
                <a:ea typeface="+mj-ea"/>
                <a:cs typeface="+mj-cs"/>
              </a:rPr>
              <a:t>für</a:t>
            </a:r>
          </a:p>
          <a:p>
            <a:pPr marL="714375" lvl="1" indent="-174625">
              <a:spcBef>
                <a:spcPts val="300"/>
              </a:spcBef>
              <a:buFont typeface="Arial" panose="020B0604020202020204" pitchFamily="34" charset="0"/>
              <a:buChar char="•"/>
            </a:pPr>
            <a:r>
              <a:rPr lang="de-DE" sz="1600" b="1" dirty="0" smtClean="0">
                <a:latin typeface="+mj-lt"/>
                <a:ea typeface="+mj-ea"/>
                <a:cs typeface="+mj-cs"/>
              </a:rPr>
              <a:t>echtes Wachstum </a:t>
            </a:r>
            <a:r>
              <a:rPr lang="de-DE" sz="1600" dirty="0">
                <a:latin typeface="+mj-lt"/>
                <a:ea typeface="+mj-ea"/>
                <a:cs typeface="+mj-cs"/>
              </a:rPr>
              <a:t>über das Reparieren der Schäden </a:t>
            </a:r>
            <a:r>
              <a:rPr lang="de-DE" sz="1600" dirty="0" smtClean="0">
                <a:latin typeface="+mj-lt"/>
                <a:ea typeface="+mj-ea"/>
                <a:cs typeface="+mj-cs"/>
              </a:rPr>
              <a:t>hinaus</a:t>
            </a:r>
            <a:endParaRPr lang="de-DE" sz="1600" dirty="0">
              <a:latin typeface="+mj-lt"/>
              <a:ea typeface="+mj-ea"/>
              <a:cs typeface="+mj-cs"/>
            </a:endParaRPr>
          </a:p>
          <a:p>
            <a:pPr marL="0" indent="0">
              <a:spcBef>
                <a:spcPts val="300"/>
              </a:spcBef>
              <a:buNone/>
            </a:pPr>
            <a:r>
              <a:rPr lang="de-DE" sz="1800" kern="1200" dirty="0" smtClean="0">
                <a:solidFill>
                  <a:schemeClr val="tx1"/>
                </a:solidFill>
                <a:effectLst/>
                <a:latin typeface="+mj-lt"/>
                <a:ea typeface="+mj-ea"/>
                <a:cs typeface="+mj-cs"/>
              </a:rPr>
              <a:t>Regenerativ wird </a:t>
            </a:r>
            <a:r>
              <a:rPr lang="de-DE" sz="1800" b="1" kern="1200" dirty="0" smtClean="0">
                <a:solidFill>
                  <a:schemeClr val="tx1"/>
                </a:solidFill>
                <a:effectLst/>
                <a:latin typeface="+mj-lt"/>
                <a:ea typeface="+mj-ea"/>
                <a:cs typeface="+mj-cs"/>
              </a:rPr>
              <a:t/>
            </a:r>
            <a:br>
              <a:rPr lang="de-DE" sz="1800" b="1" kern="1200" dirty="0" smtClean="0">
                <a:solidFill>
                  <a:schemeClr val="tx1"/>
                </a:solidFill>
                <a:effectLst/>
                <a:latin typeface="+mj-lt"/>
                <a:ea typeface="+mj-ea"/>
                <a:cs typeface="+mj-cs"/>
              </a:rPr>
            </a:br>
            <a:r>
              <a:rPr lang="de-DE" sz="1800" b="1" kern="1200" dirty="0" smtClean="0">
                <a:solidFill>
                  <a:schemeClr val="tx1"/>
                </a:solidFill>
                <a:effectLst/>
                <a:latin typeface="+mj-lt"/>
                <a:ea typeface="+mj-ea"/>
                <a:cs typeface="+mj-cs"/>
              </a:rPr>
              <a:t>Landwirtschaft vom Ressourcenverbraucher zur</a:t>
            </a:r>
            <a:r>
              <a:rPr lang="de-DE" sz="1800" kern="1200" dirty="0" smtClean="0">
                <a:solidFill>
                  <a:schemeClr val="tx1"/>
                </a:solidFill>
                <a:effectLst/>
                <a:latin typeface="+mj-lt"/>
                <a:ea typeface="+mj-ea"/>
                <a:cs typeface="+mj-cs"/>
              </a:rPr>
              <a:t> </a:t>
            </a:r>
            <a:r>
              <a:rPr lang="de-DE" sz="1800" b="1" kern="1200" dirty="0" smtClean="0">
                <a:solidFill>
                  <a:schemeClr val="tx1"/>
                </a:solidFill>
                <a:effectLst/>
                <a:latin typeface="+mj-lt"/>
                <a:ea typeface="+mj-ea"/>
                <a:cs typeface="+mj-cs"/>
              </a:rPr>
              <a:t>dauerhaften Ressourcenquelle</a:t>
            </a:r>
            <a:endParaRPr lang="de-DE" sz="1200" dirty="0"/>
          </a:p>
        </p:txBody>
      </p:sp>
    </p:spTree>
    <p:extLst>
      <p:ext uri="{BB962C8B-B14F-4D97-AF65-F5344CB8AC3E}">
        <p14:creationId xmlns:p14="http://schemas.microsoft.com/office/powerpoint/2010/main" val="3071824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30277"/>
            <a:ext cx="9144000" cy="639762"/>
          </a:xfrm>
        </p:spPr>
        <p:txBody>
          <a:bodyPr vert="horz" lIns="91440" tIns="45720" rIns="91440" bIns="45720" rtlCol="0" anchor="ctr">
            <a:normAutofit/>
          </a:bodyPr>
          <a:lstStyle/>
          <a:p>
            <a:r>
              <a:rPr lang="de-DE" b="1" dirty="0"/>
              <a:t>Schlüsselelemente </a:t>
            </a:r>
            <a:r>
              <a:rPr lang="de-DE" sz="2000" b="1" dirty="0"/>
              <a:t>zum Aufbau von Boden und </a:t>
            </a:r>
            <a:r>
              <a:rPr lang="de-DE" sz="2000" b="1" dirty="0" smtClean="0"/>
              <a:t>Ökosystemen</a:t>
            </a:r>
            <a:endParaRPr lang="de-DE" b="1" dirty="0"/>
          </a:p>
        </p:txBody>
      </p:sp>
      <p:sp>
        <p:nvSpPr>
          <p:cNvPr id="5" name="Notizenplatzhalter 2"/>
          <p:cNvSpPr txBox="1">
            <a:spLocks/>
          </p:cNvSpPr>
          <p:nvPr/>
        </p:nvSpPr>
        <p:spPr>
          <a:xfrm>
            <a:off x="457200" y="881727"/>
            <a:ext cx="8229600" cy="546464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975" indent="-180975"/>
            <a:r>
              <a:rPr lang="de-DE" sz="1400" b="1" dirty="0" smtClean="0"/>
              <a:t>Ganzjähriger, dichter Bewuchs </a:t>
            </a:r>
            <a:r>
              <a:rPr lang="de-DE" sz="1200" b="1" dirty="0" smtClean="0"/>
              <a:t/>
            </a:r>
            <a:br>
              <a:rPr lang="de-DE" sz="1200" b="1" dirty="0" smtClean="0"/>
            </a:br>
            <a:r>
              <a:rPr lang="de-DE" sz="1300" dirty="0" smtClean="0"/>
              <a:t>In Monokulturen wird nur ein Bruchteil der möglichen Sonnenenergie in Zucker und Biomasse umgesetzt. </a:t>
            </a:r>
            <a:r>
              <a:rPr lang="de-DE" sz="1300" b="1" dirty="0" smtClean="0"/>
              <a:t> </a:t>
            </a:r>
            <a:r>
              <a:rPr lang="de-DE" sz="1300" dirty="0" smtClean="0"/>
              <a:t>Untersaaten, Zwischenfrüchten, Mischkulturen und auch mehrjährigen Pflanzen erhöhen die gesamte Blattfläche und </a:t>
            </a:r>
            <a:r>
              <a:rPr lang="de-DE" sz="1300" b="1" dirty="0" smtClean="0"/>
              <a:t>maximieren damit die eingebundene Sonnenenergie</a:t>
            </a:r>
            <a:r>
              <a:rPr lang="de-DE" sz="1300" dirty="0" smtClean="0"/>
              <a:t>. </a:t>
            </a:r>
            <a:br>
              <a:rPr lang="de-DE" sz="1300" dirty="0" smtClean="0"/>
            </a:br>
            <a:r>
              <a:rPr lang="de-DE" sz="1300" dirty="0" smtClean="0"/>
              <a:t>Ein großer Teil des Bodenlebens ist auf die direkte Versorgung durch lebende Pflanzenwurzeln angewiesen. </a:t>
            </a:r>
          </a:p>
          <a:p>
            <a:pPr marL="180975" indent="-180975"/>
            <a:r>
              <a:rPr lang="de-DE" sz="1400" b="1" u="sng" dirty="0" smtClean="0">
                <a:hlinkClick r:id="rId3"/>
              </a:rPr>
              <a:t>Liquid Carbon Pathway</a:t>
            </a:r>
            <a:r>
              <a:rPr lang="de-DE" sz="1400" b="1" dirty="0" smtClean="0"/>
              <a:t> </a:t>
            </a:r>
            <a:r>
              <a:rPr lang="de-DE" sz="1200" dirty="0" smtClean="0"/>
              <a:t>(nach Christine Jones)</a:t>
            </a:r>
            <a:br>
              <a:rPr lang="de-DE" sz="1200" dirty="0" smtClean="0"/>
            </a:br>
            <a:r>
              <a:rPr lang="de-DE" sz="1300" dirty="0" smtClean="0"/>
              <a:t>Pflanzen geben bis zu 70% der Photosynthese-Produkte flüssig in den Boden ab (Exsudate). Sie dienen </a:t>
            </a:r>
            <a:r>
              <a:rPr lang="de-DE" sz="1300" b="1" dirty="0" smtClean="0"/>
              <a:t>der Ernährung des Bodenlebens</a:t>
            </a:r>
            <a:r>
              <a:rPr lang="de-DE" sz="1300" dirty="0" smtClean="0"/>
              <a:t> und dem </a:t>
            </a:r>
            <a:r>
              <a:rPr lang="de-DE" sz="1300" b="1" dirty="0" smtClean="0"/>
              <a:t>Aufbau stabiler Humus-Verbindungen durch Bakterien in den Wurzelpilzen (Mykorrhiza)</a:t>
            </a:r>
            <a:r>
              <a:rPr lang="de-DE" sz="1300" dirty="0" smtClean="0"/>
              <a:t>. </a:t>
            </a:r>
            <a:r>
              <a:rPr lang="de-DE" sz="1300" b="1" dirty="0" smtClean="0"/>
              <a:t>Glomalin </a:t>
            </a:r>
            <a:r>
              <a:rPr lang="de-DE" sz="1300" dirty="0" smtClean="0"/>
              <a:t>z.B.</a:t>
            </a:r>
            <a:r>
              <a:rPr lang="de-DE" sz="1300" b="1" dirty="0" smtClean="0"/>
              <a:t> </a:t>
            </a:r>
            <a:r>
              <a:rPr lang="de-DE" sz="1300" dirty="0" smtClean="0"/>
              <a:t>umgibt die</a:t>
            </a:r>
            <a:r>
              <a:rPr lang="de-DE" sz="1300" b="1" dirty="0" smtClean="0"/>
              <a:t> </a:t>
            </a:r>
            <a:r>
              <a:rPr lang="de-DE" sz="1300" dirty="0" smtClean="0"/>
              <a:t>Feinwurzeln der Pflanzen und dient als Kleber für stabile Bodenkrümel.</a:t>
            </a:r>
            <a:br>
              <a:rPr lang="de-DE" sz="1300" dirty="0" smtClean="0"/>
            </a:br>
            <a:r>
              <a:rPr lang="de-DE" sz="1300" b="1" dirty="0" smtClean="0"/>
              <a:t>Der Schlüssel zum Humusaufbau liegt in diesem riesigen, unsichtbaren Potential an zusätzlicher Energie, Zucker, Kohlenstoff und Biomasse, das lebenden Pflanzen flüssig in den Boden abgeben.</a:t>
            </a:r>
            <a:endParaRPr lang="de-DE" sz="1300" dirty="0" smtClean="0"/>
          </a:p>
          <a:p>
            <a:pPr marL="180975" indent="-180975"/>
            <a:r>
              <a:rPr lang="de-DE" sz="1400" b="1" dirty="0" smtClean="0"/>
              <a:t>Verluste vermeiden</a:t>
            </a:r>
            <a:r>
              <a:rPr lang="de-DE" sz="1200" b="1" dirty="0" smtClean="0"/>
              <a:t/>
            </a:r>
            <a:br>
              <a:rPr lang="de-DE" sz="1200" b="1" dirty="0" smtClean="0"/>
            </a:br>
            <a:r>
              <a:rPr lang="de-DE" sz="1300" dirty="0" smtClean="0"/>
              <a:t>Die üblichen hohen </a:t>
            </a:r>
            <a:r>
              <a:rPr lang="de-DE" sz="1300" b="1" dirty="0" smtClean="0"/>
              <a:t>Düngergaben</a:t>
            </a:r>
            <a:r>
              <a:rPr lang="de-DE" sz="1300" dirty="0" smtClean="0"/>
              <a:t>, </a:t>
            </a:r>
            <a:r>
              <a:rPr lang="de-DE" sz="1300" b="1" dirty="0" smtClean="0"/>
              <a:t>Verdichtungen</a:t>
            </a:r>
            <a:r>
              <a:rPr lang="de-DE" sz="1300" dirty="0" smtClean="0"/>
              <a:t>, </a:t>
            </a:r>
            <a:r>
              <a:rPr lang="de-DE" sz="1300" b="1" dirty="0" smtClean="0"/>
              <a:t>Monokulturen</a:t>
            </a:r>
            <a:r>
              <a:rPr lang="de-DE" sz="1300" dirty="0" smtClean="0"/>
              <a:t>, lange Brachen  und </a:t>
            </a:r>
            <a:r>
              <a:rPr lang="de-DE" sz="1300" b="1" dirty="0" smtClean="0"/>
              <a:t>falsche Boden-bearbeitung</a:t>
            </a:r>
            <a:r>
              <a:rPr lang="de-DE" sz="1300" dirty="0" smtClean="0"/>
              <a:t> bergen große </a:t>
            </a:r>
            <a:r>
              <a:rPr lang="de-DE" sz="1300" b="1" dirty="0" smtClean="0"/>
              <a:t>Risiken</a:t>
            </a:r>
            <a:r>
              <a:rPr lang="de-DE" sz="1300" dirty="0" smtClean="0"/>
              <a:t>, dass Humus im Boden mineralisiert und ausgewaschen und damit ab- statt aufgebaut wird. Wenn die falschen, abbauenden Mikroorganismen Überhand nehmen, kann der Abbau sehr schnell gehen und jahrelangen Aufbau zunichtemachen.</a:t>
            </a:r>
            <a:br>
              <a:rPr lang="de-DE" sz="1300" dirty="0" smtClean="0"/>
            </a:br>
            <a:r>
              <a:rPr lang="de-DE" sz="1300" b="1" dirty="0" smtClean="0"/>
              <a:t>Humusmangel und gestörte</a:t>
            </a:r>
            <a:r>
              <a:rPr lang="de-DE" sz="1300" dirty="0" smtClean="0"/>
              <a:t> </a:t>
            </a:r>
            <a:r>
              <a:rPr lang="de-DE" sz="1300" b="1" dirty="0" smtClean="0"/>
              <a:t>Bodenstruktur</a:t>
            </a:r>
            <a:r>
              <a:rPr lang="de-DE" sz="1300" dirty="0" smtClean="0"/>
              <a:t> vermindern die Bindungsfähigkeit des Bodens für Wasser und Nährstoffe und führen zu Auswaschungen beim nächsten mittelstarken Regen -  im Durchschnitt in Deutschland 1.2t gelöste Salze pro ha und Jahr [</a:t>
            </a:r>
            <a:r>
              <a:rPr lang="de-DE" sz="1300" u="sng" dirty="0" smtClean="0">
                <a:hlinkClick r:id="rId4"/>
              </a:rPr>
              <a:t>Dissertation Christian Hildmann</a:t>
            </a:r>
            <a:r>
              <a:rPr lang="de-DE" sz="1300" u="sng" dirty="0" smtClean="0"/>
              <a:t>]</a:t>
            </a:r>
            <a:r>
              <a:rPr lang="de-DE" sz="1300" dirty="0" smtClean="0"/>
              <a:t>. Die Verluste sind offenbar viel größer als gemeinhin angenommen und ein Vielfaches der Mineralien in Dünger und Ertrag.</a:t>
            </a:r>
          </a:p>
          <a:p>
            <a:pPr marL="180975" indent="-180975"/>
            <a:r>
              <a:rPr lang="de-DE" sz="1400" b="1" dirty="0" smtClean="0"/>
              <a:t>Ausgleich der Elemente</a:t>
            </a:r>
            <a:r>
              <a:rPr lang="de-DE" sz="1200" b="1" dirty="0" smtClean="0"/>
              <a:t/>
            </a:r>
            <a:br>
              <a:rPr lang="de-DE" sz="1200" b="1" dirty="0" smtClean="0"/>
            </a:br>
            <a:r>
              <a:rPr lang="de-DE" sz="1300" dirty="0" smtClean="0"/>
              <a:t>Umfangreiche Literatur und praktische Erfahrung zeigen eine </a:t>
            </a:r>
            <a:r>
              <a:rPr lang="de-DE" sz="1300" b="1" dirty="0" smtClean="0"/>
              <a:t>Verbindung bestimmter Mängel bei den chemischen Elementen mit spezifischen Schadbildern bei Pflanzen, Tieren und Menschen</a:t>
            </a:r>
            <a:r>
              <a:rPr lang="de-DE" sz="1300" dirty="0" smtClean="0"/>
              <a:t>. </a:t>
            </a:r>
            <a:br>
              <a:rPr lang="de-DE" sz="1300" dirty="0" smtClean="0"/>
            </a:br>
            <a:r>
              <a:rPr lang="de-DE" sz="1300" b="1" dirty="0" smtClean="0"/>
              <a:t>Bodenanalysen</a:t>
            </a:r>
            <a:r>
              <a:rPr lang="de-DE" sz="1300" dirty="0" smtClean="0"/>
              <a:t> nach dem Prinzip der Basensättigung (z.B. nach </a:t>
            </a:r>
            <a:r>
              <a:rPr lang="de-DE" sz="1300" b="1" dirty="0" smtClean="0"/>
              <a:t>Neal Kinsey</a:t>
            </a:r>
            <a:r>
              <a:rPr lang="de-DE" sz="1300" dirty="0" smtClean="0"/>
              <a:t>) erfassen alle wichtigen Elemente und geben Empfehlungen zum gezielten Ausgleich. Diese </a:t>
            </a:r>
            <a:r>
              <a:rPr lang="de-DE" sz="1300" b="1" dirty="0" smtClean="0"/>
              <a:t>Zugaben von Mineralien</a:t>
            </a:r>
            <a:r>
              <a:rPr lang="de-DE" sz="1300" dirty="0" smtClean="0"/>
              <a:t> sind </a:t>
            </a:r>
            <a:r>
              <a:rPr lang="de-DE" sz="1300" b="1" dirty="0" smtClean="0"/>
              <a:t>vorübergehende Maßnahmen</a:t>
            </a:r>
            <a:r>
              <a:rPr lang="de-DE" sz="1300" dirty="0" smtClean="0"/>
              <a:t>. Das Bodenleben setzt selber Mineralien aus dem Boden frei – </a:t>
            </a:r>
            <a:r>
              <a:rPr lang="de-DE" sz="1300" i="1" dirty="0" smtClean="0"/>
              <a:t>aktive Mobilisierung </a:t>
            </a:r>
            <a:r>
              <a:rPr lang="de-DE" sz="1300" dirty="0" smtClean="0"/>
              <a:t>[</a:t>
            </a:r>
            <a:r>
              <a:rPr lang="de-DE" sz="1300" u="sng" dirty="0" smtClean="0">
                <a:hlinkClick r:id="rId5"/>
              </a:rPr>
              <a:t>Edwin Scheller</a:t>
            </a:r>
            <a:r>
              <a:rPr lang="de-DE" sz="1300" dirty="0" smtClean="0"/>
              <a:t>],  - und bindet sie ein. Der Bodenaufbau gleicht damit nach und nach die Zusammensetzung der Elemente aus.</a:t>
            </a:r>
            <a:endParaRPr lang="de-DE" sz="1300" dirty="0"/>
          </a:p>
        </p:txBody>
      </p:sp>
    </p:spTree>
    <p:extLst>
      <p:ext uri="{BB962C8B-B14F-4D97-AF65-F5344CB8AC3E}">
        <p14:creationId xmlns:p14="http://schemas.microsoft.com/office/powerpoint/2010/main" val="3198000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230277"/>
            <a:ext cx="9376833" cy="639762"/>
          </a:xfrm>
        </p:spPr>
        <p:txBody>
          <a:bodyPr vert="horz" lIns="91440" tIns="45720" rIns="91440" bIns="45720" rtlCol="0" anchor="ctr">
            <a:normAutofit/>
          </a:bodyPr>
          <a:lstStyle/>
          <a:p>
            <a:r>
              <a:rPr lang="de-DE" b="1" dirty="0" smtClean="0"/>
              <a:t>Schlüsselelemente </a:t>
            </a:r>
            <a:r>
              <a:rPr lang="de-DE" sz="2000" b="1" dirty="0" smtClean="0"/>
              <a:t>zum </a:t>
            </a:r>
            <a:r>
              <a:rPr lang="de-DE" sz="2000" b="1" dirty="0"/>
              <a:t>Aufbau von Boden und </a:t>
            </a:r>
            <a:r>
              <a:rPr lang="de-DE" sz="2000" b="1" dirty="0" smtClean="0"/>
              <a:t>Ökosystemen (2)</a:t>
            </a:r>
            <a:endParaRPr lang="de-DE" sz="2700" b="1" dirty="0"/>
          </a:p>
        </p:txBody>
      </p:sp>
      <p:sp>
        <p:nvSpPr>
          <p:cNvPr id="4" name="Notizenplatzhalter 2"/>
          <p:cNvSpPr>
            <a:spLocks noGrp="1"/>
          </p:cNvSpPr>
          <p:nvPr>
            <p:ph idx="1"/>
          </p:nvPr>
        </p:nvSpPr>
        <p:spPr>
          <a:xfrm>
            <a:off x="457200" y="900778"/>
            <a:ext cx="8439150" cy="5486415"/>
          </a:xfrm>
        </p:spPr>
        <p:txBody>
          <a:bodyPr>
            <a:noAutofit/>
          </a:bodyPr>
          <a:lstStyle/>
          <a:p>
            <a:pPr marL="180975" indent="-180975"/>
            <a:r>
              <a:rPr lang="de-DE" sz="1400" b="1" dirty="0" smtClean="0"/>
              <a:t>Ausgleich </a:t>
            </a:r>
            <a:r>
              <a:rPr lang="de-DE" sz="1400" b="1" dirty="0"/>
              <a:t>der </a:t>
            </a:r>
            <a:r>
              <a:rPr lang="de-DE" sz="1400" b="1" dirty="0" smtClean="0"/>
              <a:t>Mikroorganismen</a:t>
            </a:r>
            <a:r>
              <a:rPr lang="de-DE" sz="1200" b="1" dirty="0"/>
              <a:t/>
            </a:r>
            <a:br>
              <a:rPr lang="de-DE" sz="1200" b="1" dirty="0"/>
            </a:br>
            <a:r>
              <a:rPr lang="de-DE" sz="1300" b="1" dirty="0"/>
              <a:t>Präparate</a:t>
            </a:r>
            <a:r>
              <a:rPr lang="de-DE" sz="1300" dirty="0"/>
              <a:t> wie Hornmist haben im bio-dynamischen Anbau eine lange Tradition. Heute werden </a:t>
            </a:r>
            <a:r>
              <a:rPr lang="de-DE" sz="1300" b="1" dirty="0"/>
              <a:t>Komposttees</a:t>
            </a:r>
            <a:r>
              <a:rPr lang="de-DE" sz="1300" dirty="0"/>
              <a:t> und andere Präparate aus Mineralien, Pflanzen und vielfältigen Mikro-Organismen zur </a:t>
            </a:r>
            <a:r>
              <a:rPr lang="de-DE" sz="1300" b="1" dirty="0"/>
              <a:t>Rottesteuerung</a:t>
            </a:r>
            <a:r>
              <a:rPr lang="de-DE" sz="1300" dirty="0"/>
              <a:t> beim Einarbeiten großer Mengen von Zwischenfrüchten eingesetzt. Das fördert eine schnelle Rotte und die Einbindung durch Lebendverbauung an Stelle von anaerober Fäulnis und kompletter Mineralisierung. Diese </a:t>
            </a:r>
            <a:r>
              <a:rPr lang="de-DE" sz="1300" b="1" dirty="0"/>
              <a:t>Flächenrotte</a:t>
            </a:r>
            <a:r>
              <a:rPr lang="de-DE" sz="1300" dirty="0"/>
              <a:t> dauert 2-3 Wochen. Danach kann ohne Direktsaat-Technik ganz normal gesät werden.</a:t>
            </a:r>
          </a:p>
          <a:p>
            <a:pPr marL="180975" indent="-180975"/>
            <a:r>
              <a:rPr lang="de-DE" sz="1400" b="1" dirty="0"/>
              <a:t>Vitalisierung von </a:t>
            </a:r>
            <a:r>
              <a:rPr lang="de-DE" sz="1400" b="1" dirty="0" smtClean="0"/>
              <a:t>Pflanzen</a:t>
            </a:r>
            <a:r>
              <a:rPr lang="de-DE" sz="1200" b="1" dirty="0"/>
              <a:t/>
            </a:r>
            <a:br>
              <a:rPr lang="de-DE" sz="1200" b="1" dirty="0"/>
            </a:br>
            <a:r>
              <a:rPr lang="de-DE" sz="1300" dirty="0"/>
              <a:t>Bei </a:t>
            </a:r>
            <a:r>
              <a:rPr lang="de-DE" sz="1300" b="1" dirty="0"/>
              <a:t>Stress </a:t>
            </a:r>
            <a:r>
              <a:rPr lang="de-DE" sz="1300" dirty="0"/>
              <a:t>(Trockenheit, Nährstoffmangel…)</a:t>
            </a:r>
            <a:r>
              <a:rPr lang="de-DE" sz="1300" b="1" dirty="0"/>
              <a:t> lässt die Photosynthese in den Pflanzen nach</a:t>
            </a:r>
            <a:r>
              <a:rPr lang="de-DE" sz="1300" dirty="0"/>
              <a:t>. Die Pflanzen versorgen das Bodenleben nicht mehr ausreichend mit Zucker und das Bodenleben die Pflanzen nicht mehr ausreichend mit Wasser und Nährstoffen. Die Aktivität des ganzen Systems fällt stark ab. Das kann später zu Befall durch Krankheiten oder Schadorganismen führen. </a:t>
            </a:r>
            <a:br>
              <a:rPr lang="de-DE" sz="1300" dirty="0"/>
            </a:br>
            <a:r>
              <a:rPr lang="de-DE" sz="1300" b="1" dirty="0"/>
              <a:t>Mit Blattsaft-Analysen kann Stress bei den Pflanzen frühzeitig erkannt </a:t>
            </a:r>
            <a:r>
              <a:rPr lang="de-DE" sz="1300" dirty="0"/>
              <a:t>und</a:t>
            </a:r>
            <a:r>
              <a:rPr lang="de-DE" sz="1300" b="1" dirty="0"/>
              <a:t> </a:t>
            </a:r>
            <a:r>
              <a:rPr lang="de-DE" sz="1300" dirty="0"/>
              <a:t>durch </a:t>
            </a:r>
            <a:r>
              <a:rPr lang="de-DE" sz="1300" b="1" dirty="0"/>
              <a:t>Blattspritzungen </a:t>
            </a:r>
            <a:r>
              <a:rPr lang="de-DE" sz="1300" dirty="0"/>
              <a:t>mit </a:t>
            </a:r>
            <a:r>
              <a:rPr lang="de-DE" sz="1300" b="1" dirty="0"/>
              <a:t>Komposttees</a:t>
            </a:r>
            <a:r>
              <a:rPr lang="de-DE" sz="1300" dirty="0"/>
              <a:t> oder anderen Präparaten rechtzeitig </a:t>
            </a:r>
            <a:r>
              <a:rPr lang="de-DE" sz="1300" b="1" dirty="0"/>
              <a:t>vor einem Befall behandelt</a:t>
            </a:r>
            <a:r>
              <a:rPr lang="de-DE" sz="1300" dirty="0"/>
              <a:t> werden</a:t>
            </a:r>
            <a:r>
              <a:rPr lang="de-DE" sz="1300" b="1" dirty="0"/>
              <a:t>.  </a:t>
            </a:r>
            <a:r>
              <a:rPr lang="de-DE" sz="1300" dirty="0"/>
              <a:t>Die Pflanzen reagieren mit einer </a:t>
            </a:r>
            <a:r>
              <a:rPr lang="de-DE" sz="1300" i="1" dirty="0"/>
              <a:t>messbaren</a:t>
            </a:r>
            <a:r>
              <a:rPr lang="de-DE" sz="1300" dirty="0"/>
              <a:t> Wiederaufnahme der Photosynthese.</a:t>
            </a:r>
            <a:br>
              <a:rPr lang="de-DE" sz="1300" dirty="0"/>
            </a:br>
            <a:r>
              <a:rPr lang="de-DE" sz="1300" dirty="0"/>
              <a:t>Dieser Pflanzenschutz erkennt und </a:t>
            </a:r>
            <a:r>
              <a:rPr lang="de-DE" sz="1300" b="1" dirty="0"/>
              <a:t>behebt die Ursachen</a:t>
            </a:r>
            <a:r>
              <a:rPr lang="de-DE" sz="1300" dirty="0"/>
              <a:t> für Einbrüche in der Aktivität von Pflanzen und Boden. Mit zunehmendem Bodenaufbau werden auch diese Maßnahmen immer seltener nötig. Es werden keine Symptome bekämpft. Krankheitserreger, Unkraut und Schädlinge sind Anzeiger für ein gestörtes Ökosystem und befallen nur geschwächte Organismen. </a:t>
            </a:r>
          </a:p>
          <a:p>
            <a:pPr marL="180975" indent="-180975"/>
            <a:r>
              <a:rPr lang="de-DE" sz="1400" b="1" dirty="0"/>
              <a:t>Holistischer Ansatz </a:t>
            </a:r>
            <a:r>
              <a:rPr lang="de-DE" sz="1200" dirty="0"/>
              <a:t/>
            </a:r>
            <a:br>
              <a:rPr lang="de-DE" sz="1200" dirty="0"/>
            </a:br>
            <a:r>
              <a:rPr lang="de-DE" sz="1300" dirty="0"/>
              <a:t>Wir müssen in unserem Denkmodell </a:t>
            </a:r>
            <a:r>
              <a:rPr lang="de-DE" sz="1300" b="1" dirty="0"/>
              <a:t>wegkommen vom Bekämpfen hin zu Kooperation</a:t>
            </a:r>
            <a:r>
              <a:rPr lang="de-DE" sz="1300" dirty="0"/>
              <a:t>, Symbiosen und Partnerschaft. Wir müssen alles tun, dass es Pflanzen und Tieren gut geht. Dann kommt Gesundheit, Aktivität und Ertrag von selber. </a:t>
            </a:r>
            <a:r>
              <a:rPr lang="de-DE" sz="1300" dirty="0" smtClean="0"/>
              <a:t/>
            </a:r>
            <a:br>
              <a:rPr lang="de-DE" sz="1300" dirty="0" smtClean="0"/>
            </a:br>
            <a:r>
              <a:rPr lang="de-DE" sz="1300" i="1" dirty="0" smtClean="0"/>
              <a:t>Welche </a:t>
            </a:r>
            <a:r>
              <a:rPr lang="de-DE" sz="1300" i="1" dirty="0"/>
              <a:t>Bedürfnisse hat </a:t>
            </a:r>
            <a:r>
              <a:rPr lang="de-DE" sz="1300" i="1" dirty="0" smtClean="0"/>
              <a:t>z.B. Weizen</a:t>
            </a:r>
            <a:r>
              <a:rPr lang="de-DE" sz="1300" i="1" dirty="0"/>
              <a:t>? Wie will er wachsen, als Chef einer Lebensgemeinschaft mit vielen anderen Pflanzen, Tieren und Mikroorganismen</a:t>
            </a:r>
            <a:r>
              <a:rPr lang="de-DE" sz="1300" i="1" dirty="0" smtClean="0"/>
              <a:t>?</a:t>
            </a:r>
            <a:br>
              <a:rPr lang="de-DE" sz="1300" i="1" dirty="0" smtClean="0"/>
            </a:br>
            <a:r>
              <a:rPr lang="de-DE" sz="1300" b="1" dirty="0" smtClean="0"/>
              <a:t>In </a:t>
            </a:r>
            <a:r>
              <a:rPr lang="de-DE" sz="1300" b="1" dirty="0"/>
              <a:t>Agrarpolitik und Forschung ist ein komplettes Umdenken erforderlich.</a:t>
            </a:r>
            <a:r>
              <a:rPr lang="de-DE" sz="1300" dirty="0"/>
              <a:t> Bei den lebenden Systemen ist </a:t>
            </a:r>
            <a:r>
              <a:rPr lang="de-DE" sz="1300" b="1" dirty="0"/>
              <a:t>Kooperation zentral statt Konkurrenz</a:t>
            </a:r>
            <a:r>
              <a:rPr lang="de-DE" sz="1300" dirty="0"/>
              <a:t>. So muss es auch in Landbau-Praxis und -Forschung werden: </a:t>
            </a:r>
            <a:r>
              <a:rPr lang="de-DE" sz="1300" dirty="0" smtClean="0"/>
              <a:t/>
            </a:r>
            <a:br>
              <a:rPr lang="de-DE" sz="1300" dirty="0" smtClean="0"/>
            </a:br>
            <a:r>
              <a:rPr lang="de-DE" sz="1300" b="1" dirty="0" smtClean="0"/>
              <a:t>Ganzheitliches </a:t>
            </a:r>
            <a:r>
              <a:rPr lang="de-DE" sz="1300" b="1" dirty="0"/>
              <a:t>Denken, Überwindung der Schubladen und Austausch mit den Praktikern auf Augenhöhe</a:t>
            </a:r>
            <a:r>
              <a:rPr lang="de-DE" sz="1300" b="1" dirty="0" smtClean="0"/>
              <a:t>.</a:t>
            </a:r>
          </a:p>
          <a:p>
            <a:pPr marL="180975" indent="-180975"/>
            <a:r>
              <a:rPr lang="de-DE" sz="1400" b="1" dirty="0" smtClean="0"/>
              <a:t>Quellen	</a:t>
            </a:r>
            <a:r>
              <a:rPr lang="de-DE" sz="1300" dirty="0" smtClean="0"/>
              <a:t>überwiegend Sepp Braun und Friedrich Wenz, zitiert aus meinen</a:t>
            </a:r>
            <a:r>
              <a:rPr lang="de-DE" sz="1400" b="1" dirty="0" smtClean="0"/>
              <a:t/>
            </a:r>
            <a:br>
              <a:rPr lang="de-DE" sz="1400" b="1" dirty="0" smtClean="0"/>
            </a:br>
            <a:r>
              <a:rPr lang="de-DE" sz="1300" dirty="0" smtClean="0"/>
              <a:t>4 Interviews zum Bodenaufbau - kurz (Seite 3-4)</a:t>
            </a:r>
            <a:r>
              <a:rPr lang="de-DE" sz="1200" dirty="0"/>
              <a:t>	</a:t>
            </a:r>
            <a:r>
              <a:rPr lang="de-DE" sz="1200" dirty="0" smtClean="0">
                <a:hlinkClick r:id="rId3"/>
              </a:rPr>
              <a:t>www.flexinfo.ch/Regeneration/Bodenaufbau_4Interviews_kurz.pdf</a:t>
            </a:r>
            <a:endParaRPr lang="de-DE" sz="1200" dirty="0"/>
          </a:p>
        </p:txBody>
      </p:sp>
    </p:spTree>
    <p:extLst>
      <p:ext uri="{BB962C8B-B14F-4D97-AF65-F5344CB8AC3E}">
        <p14:creationId xmlns:p14="http://schemas.microsoft.com/office/powerpoint/2010/main" val="300390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85737" y="887731"/>
            <a:ext cx="8772525" cy="2923877"/>
          </a:xfrm>
          <a:prstGeom prst="rect">
            <a:avLst/>
          </a:prstGeom>
        </p:spPr>
        <p:txBody>
          <a:bodyPr wrap="square">
            <a:spAutoFit/>
          </a:bodyPr>
          <a:lstStyle/>
          <a:p>
            <a:r>
              <a:rPr lang="de-DE" b="1" dirty="0"/>
              <a:t>Das Wissen, wie man erfolgreich </a:t>
            </a:r>
            <a:r>
              <a:rPr lang="de-DE" b="1" dirty="0" smtClean="0"/>
              <a:t>Boden… </a:t>
            </a:r>
            <a:r>
              <a:rPr lang="de-DE" b="1" dirty="0"/>
              <a:t>aufbaut, </a:t>
            </a:r>
            <a:r>
              <a:rPr lang="de-DE" b="1" dirty="0" smtClean="0"/>
              <a:t>ist </a:t>
            </a:r>
            <a:r>
              <a:rPr lang="de-DE" b="1" dirty="0"/>
              <a:t>vorhanden. </a:t>
            </a:r>
            <a:r>
              <a:rPr lang="de-DE" sz="1600" b="1" dirty="0"/>
              <a:t/>
            </a:r>
            <a:br>
              <a:rPr lang="de-DE" sz="1600" b="1" dirty="0"/>
            </a:br>
            <a:r>
              <a:rPr lang="de-DE" sz="1600" dirty="0"/>
              <a:t>Es liegt vor in einer kleinen aber wachsenden Literatur und in den Erfahrungen von Pionieren und Initiativen rund um den Globus</a:t>
            </a:r>
            <a:r>
              <a:rPr lang="de-DE" sz="1600" b="1" dirty="0"/>
              <a:t>. </a:t>
            </a:r>
            <a:br>
              <a:rPr lang="de-DE" sz="1600" b="1" dirty="0"/>
            </a:br>
            <a:r>
              <a:rPr lang="de-DE" sz="1600" b="1" dirty="0"/>
              <a:t>Wir müssen es nur noch umsetzen</a:t>
            </a:r>
            <a:r>
              <a:rPr lang="de-DE" sz="1600" dirty="0"/>
              <a:t>: </a:t>
            </a:r>
          </a:p>
          <a:p>
            <a:pPr algn="ctr"/>
            <a:r>
              <a:rPr lang="de-DE" sz="1600" b="1" dirty="0"/>
              <a:t>Boden, Vegetation, Wasserkreisläufe, Biodiversität, Produktivität in Klima </a:t>
            </a:r>
            <a:br>
              <a:rPr lang="de-DE" sz="1600" b="1" dirty="0"/>
            </a:br>
            <a:r>
              <a:rPr lang="de-DE" sz="1600" b="1" dirty="0"/>
              <a:t>gleichzeitig kontinuierlich verbessern und damit die </a:t>
            </a:r>
            <a:br>
              <a:rPr lang="de-DE" sz="1600" b="1" dirty="0"/>
            </a:br>
            <a:r>
              <a:rPr lang="de-DE" sz="1600" b="1" dirty="0"/>
              <a:t>Vitalität von Boden, Pflanzen, Mensch und Tier erhöhen.</a:t>
            </a:r>
            <a:endParaRPr lang="de-DE" sz="1600" dirty="0"/>
          </a:p>
          <a:p>
            <a:pPr algn="ctr"/>
            <a:r>
              <a:rPr lang="de-DE" sz="1600" b="1" dirty="0"/>
              <a:t>Konkret: Über ganzjährige, dichte Vegetation viel Sonnenergie ins System einbinden</a:t>
            </a:r>
            <a:br>
              <a:rPr lang="de-DE" sz="1600" b="1" dirty="0"/>
            </a:br>
            <a:r>
              <a:rPr lang="de-DE" sz="1600" b="1" dirty="0"/>
              <a:t>und für Ertrag, Bodenaufbau und Biodiversität nutzen.</a:t>
            </a:r>
            <a:endParaRPr lang="de-DE" sz="1600" dirty="0"/>
          </a:p>
          <a:p>
            <a:pPr algn="ctr"/>
            <a:r>
              <a:rPr lang="de-DE" sz="1600" b="1" dirty="0"/>
              <a:t>Ausweg aus der ökonomischen Tretmühle:</a:t>
            </a:r>
            <a:br>
              <a:rPr lang="de-DE" sz="1600" b="1" dirty="0"/>
            </a:br>
            <a:r>
              <a:rPr lang="de-DE" sz="1600" b="1" dirty="0"/>
              <a:t>Teure externe Inputs durch intensivierte Lebensprozesse</a:t>
            </a:r>
            <a:r>
              <a:rPr lang="de-DE" sz="1600" dirty="0"/>
              <a:t> </a:t>
            </a:r>
            <a:r>
              <a:rPr lang="de-DE" sz="1600" b="1" dirty="0"/>
              <a:t>ersetzen</a:t>
            </a:r>
            <a:r>
              <a:rPr lang="de-DE" sz="1600" b="1" dirty="0" smtClean="0"/>
              <a:t>.</a:t>
            </a:r>
            <a:r>
              <a:rPr lang="de-DE" sz="400" b="1" dirty="0" smtClean="0"/>
              <a:t/>
            </a:r>
            <a:br>
              <a:rPr lang="de-DE" sz="400" b="1" dirty="0" smtClean="0"/>
            </a:br>
            <a:endParaRPr lang="de-DE" sz="600" dirty="0"/>
          </a:p>
        </p:txBody>
      </p:sp>
      <p:sp>
        <p:nvSpPr>
          <p:cNvPr id="3" name="Titel 2"/>
          <p:cNvSpPr>
            <a:spLocks noGrp="1"/>
          </p:cNvSpPr>
          <p:nvPr>
            <p:ph type="title" idx="4294967295"/>
          </p:nvPr>
        </p:nvSpPr>
        <p:spPr>
          <a:xfrm>
            <a:off x="457200" y="286068"/>
            <a:ext cx="8229600" cy="466407"/>
          </a:xfrm>
        </p:spPr>
        <p:txBody>
          <a:bodyPr vert="horz" lIns="91440" tIns="45720" rIns="91440" bIns="45720" rtlCol="0" anchor="ctr">
            <a:noAutofit/>
          </a:bodyPr>
          <a:lstStyle/>
          <a:p>
            <a:r>
              <a:rPr lang="de-DE" b="1" dirty="0"/>
              <a:t>Das Wissen ist da</a:t>
            </a:r>
          </a:p>
        </p:txBody>
      </p:sp>
      <p:sp>
        <p:nvSpPr>
          <p:cNvPr id="4" name="Rechteck 3"/>
          <p:cNvSpPr/>
          <p:nvPr/>
        </p:nvSpPr>
        <p:spPr>
          <a:xfrm>
            <a:off x="185737" y="3809625"/>
            <a:ext cx="8772525" cy="2831544"/>
          </a:xfrm>
          <a:prstGeom prst="rect">
            <a:avLst/>
          </a:prstGeom>
        </p:spPr>
        <p:txBody>
          <a:bodyPr wrap="square">
            <a:spAutoFit/>
          </a:bodyPr>
          <a:lstStyle/>
          <a:p>
            <a:pPr>
              <a:spcBef>
                <a:spcPts val="308"/>
              </a:spcBef>
            </a:pPr>
            <a:r>
              <a:rPr lang="de-DE" b="1" dirty="0" smtClean="0"/>
              <a:t>Zeit </a:t>
            </a:r>
            <a:r>
              <a:rPr lang="de-DE" b="1" dirty="0"/>
              <a:t>für ein Umsetzungs-Projekt</a:t>
            </a:r>
          </a:p>
          <a:p>
            <a:r>
              <a:rPr lang="de-DE" sz="1600" b="1" dirty="0"/>
              <a:t>Bodenaufbau</a:t>
            </a:r>
            <a:r>
              <a:rPr lang="de-DE" sz="1600" dirty="0"/>
              <a:t>  – Wie kann man Bodenaufbau erreichen, belegen und breit umsetzen?</a:t>
            </a:r>
          </a:p>
          <a:p>
            <a:pPr marL="175738" indent="-175738">
              <a:buFont typeface="Arial" panose="020B0604020202020204" pitchFamily="34" charset="0"/>
              <a:buChar char="•"/>
            </a:pPr>
            <a:r>
              <a:rPr lang="de-DE" sz="1600" b="1" dirty="0"/>
              <a:t>Bestandsaufnahme</a:t>
            </a:r>
            <a:r>
              <a:rPr lang="de-DE" sz="1600" dirty="0"/>
              <a:t> - Was ist da? </a:t>
            </a:r>
            <a:br>
              <a:rPr lang="de-DE" sz="1600" dirty="0"/>
            </a:br>
            <a:r>
              <a:rPr lang="de-DE" sz="1600" dirty="0"/>
              <a:t>Ansätze, Beispiele, Definitionen, Dokumente, Belege zusammentragen, zusammenfassen und vergleichen Akteure zusammenbringen</a:t>
            </a:r>
          </a:p>
          <a:p>
            <a:pPr marL="175738" indent="-175738">
              <a:buFont typeface="Arial" panose="020B0604020202020204" pitchFamily="34" charset="0"/>
              <a:buChar char="•"/>
            </a:pPr>
            <a:r>
              <a:rPr lang="de-DE" sz="1600" b="1" dirty="0"/>
              <a:t>Weiterentwicklung</a:t>
            </a:r>
            <a:r>
              <a:rPr lang="de-DE" sz="1600" dirty="0"/>
              <a:t>  - Was fehlt? </a:t>
            </a:r>
            <a:br>
              <a:rPr lang="de-DE" sz="1600" dirty="0"/>
            </a:br>
            <a:r>
              <a:rPr lang="de-DE" sz="1600" dirty="0" smtClean="0"/>
              <a:t>Monitoring- </a:t>
            </a:r>
            <a:r>
              <a:rPr lang="de-DE" sz="1600" dirty="0"/>
              <a:t>und </a:t>
            </a:r>
            <a:r>
              <a:rPr lang="de-DE" sz="1600" dirty="0" smtClean="0"/>
              <a:t>Umsetzungs-Konzept</a:t>
            </a:r>
            <a:r>
              <a:rPr lang="de-DE" sz="1600" dirty="0"/>
              <a:t>, weitere Versuche, Begriffsklärung, Werkzeuge</a:t>
            </a:r>
            <a:br>
              <a:rPr lang="de-DE" sz="1600" dirty="0"/>
            </a:br>
            <a:r>
              <a:rPr lang="de-DE" sz="1600" dirty="0"/>
              <a:t>Inventar verschiedener (Agar-)Ökosysteme und </a:t>
            </a:r>
            <a:r>
              <a:rPr lang="de-DE" sz="1600" dirty="0" smtClean="0"/>
              <a:t>deren </a:t>
            </a:r>
            <a:r>
              <a:rPr lang="de-DE" sz="1600" dirty="0"/>
              <a:t>Ressourcen-Bilanz </a:t>
            </a:r>
          </a:p>
          <a:p>
            <a:pPr marL="175738" indent="-175738">
              <a:buFont typeface="Arial" panose="020B0604020202020204" pitchFamily="34" charset="0"/>
              <a:buChar char="•"/>
            </a:pPr>
            <a:r>
              <a:rPr lang="de-DE" sz="1600" b="1" dirty="0"/>
              <a:t>Breite</a:t>
            </a:r>
            <a:r>
              <a:rPr lang="de-DE" sz="1600" dirty="0"/>
              <a:t> </a:t>
            </a:r>
            <a:r>
              <a:rPr lang="de-DE" sz="1600" b="1" dirty="0"/>
              <a:t>Umsetzung</a:t>
            </a:r>
            <a:r>
              <a:rPr lang="de-DE" sz="1600" dirty="0"/>
              <a:t> – Wie können wir das vorantreiben?</a:t>
            </a:r>
          </a:p>
          <a:p>
            <a:pPr marL="175738" indent="-175738">
              <a:buFont typeface="Arial" panose="020B0604020202020204" pitchFamily="34" charset="0"/>
              <a:buChar char="•"/>
            </a:pPr>
            <a:r>
              <a:rPr lang="de-DE" sz="1600" dirty="0"/>
              <a:t>Die Praktiker haben das längst begonnen. Australien und Österreich z.B. sind voraus.</a:t>
            </a:r>
            <a:br>
              <a:rPr lang="de-DE" sz="1600" dirty="0"/>
            </a:br>
            <a:r>
              <a:rPr lang="de-DE" sz="1600" dirty="0"/>
              <a:t>Zivilgesellschaft, Wissenschaft, Wirtschaft und Politik sind am Ball.</a:t>
            </a:r>
          </a:p>
        </p:txBody>
      </p:sp>
    </p:spTree>
    <p:extLst>
      <p:ext uri="{BB962C8B-B14F-4D97-AF65-F5344CB8AC3E}">
        <p14:creationId xmlns:p14="http://schemas.microsoft.com/office/powerpoint/2010/main" val="27630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035"/>
          <a:stretch/>
        </p:blipFill>
        <p:spPr bwMode="auto">
          <a:xfrm>
            <a:off x="6557547" y="652854"/>
            <a:ext cx="2594252" cy="263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238123" y="2445664"/>
            <a:ext cx="7153277" cy="1569660"/>
          </a:xfrm>
          <a:prstGeom prst="rect">
            <a:avLst/>
          </a:prstGeom>
        </p:spPr>
        <p:txBody>
          <a:bodyPr wrap="square">
            <a:spAutoFit/>
          </a:bodyPr>
          <a:lstStyle/>
          <a:p>
            <a:r>
              <a:rPr lang="de-DE" sz="1600" b="1" dirty="0" smtClean="0"/>
              <a:t>Kern </a:t>
            </a:r>
            <a:r>
              <a:rPr lang="de-DE" sz="1600" b="1" dirty="0"/>
              <a:t>der Lösung sind stets vielfältige, hochproduktive Agrar-Ökosysteme, </a:t>
            </a:r>
            <a:br>
              <a:rPr lang="de-DE" sz="1600" b="1" dirty="0"/>
            </a:br>
            <a:r>
              <a:rPr lang="de-DE" sz="1600" dirty="0"/>
              <a:t>die </a:t>
            </a:r>
            <a:r>
              <a:rPr lang="de-DE" sz="1600" dirty="0" smtClean="0"/>
              <a:t>als </a:t>
            </a:r>
            <a:r>
              <a:rPr lang="de-DE" sz="1600" b="1" dirty="0" smtClean="0"/>
              <a:t>Ressourcenquellen </a:t>
            </a:r>
            <a:r>
              <a:rPr lang="de-DE" sz="1600" dirty="0" smtClean="0"/>
              <a:t>immer </a:t>
            </a:r>
            <a:r>
              <a:rPr lang="de-DE" sz="1600" dirty="0"/>
              <a:t>mehr Energie, Luft, Wasser und Mineralien in </a:t>
            </a:r>
            <a:r>
              <a:rPr lang="de-DE" sz="1600" dirty="0" smtClean="0"/>
              <a:t>ihre </a:t>
            </a:r>
            <a:r>
              <a:rPr lang="de-DE" sz="1600" dirty="0"/>
              <a:t>Lebensprozesse einbinden, Nahrung und Lebensraum für Bodenleben, Pflanzen und Tiere schaffen, dauerhafte Erträge liefern und über </a:t>
            </a:r>
            <a:r>
              <a:rPr lang="de-DE" sz="1600" dirty="0" smtClean="0"/>
              <a:t>Wasserrückhaltung</a:t>
            </a:r>
            <a:r>
              <a:rPr lang="de-DE" sz="1600" dirty="0"/>
              <a:t>, Verdunstung, Temperaturausgleich und Vermeidung von Emissionen direkt vor Ort zur Regeneration von kleinen Wasserkreisläufen und Klima beitragen.</a:t>
            </a:r>
          </a:p>
        </p:txBody>
      </p:sp>
      <p:sp>
        <p:nvSpPr>
          <p:cNvPr id="3" name="Titel 2"/>
          <p:cNvSpPr>
            <a:spLocks noGrp="1"/>
          </p:cNvSpPr>
          <p:nvPr>
            <p:ph type="title" idx="4294967295"/>
          </p:nvPr>
        </p:nvSpPr>
        <p:spPr/>
        <p:txBody>
          <a:bodyPr/>
          <a:lstStyle/>
          <a:p>
            <a:r>
              <a:rPr lang="de-DE" sz="2800" b="1" dirty="0" smtClean="0"/>
              <a:t>Kern der Lösung</a:t>
            </a:r>
            <a:endParaRPr lang="de-DE" sz="2800" b="1" dirty="0"/>
          </a:p>
        </p:txBody>
      </p:sp>
      <p:sp>
        <p:nvSpPr>
          <p:cNvPr id="5" name="Rechteck 4"/>
          <p:cNvSpPr/>
          <p:nvPr/>
        </p:nvSpPr>
        <p:spPr>
          <a:xfrm>
            <a:off x="238124" y="1350322"/>
            <a:ext cx="5905501" cy="830997"/>
          </a:xfrm>
          <a:prstGeom prst="rect">
            <a:avLst/>
          </a:prstGeom>
        </p:spPr>
        <p:txBody>
          <a:bodyPr wrap="square">
            <a:spAutoFit/>
          </a:bodyPr>
          <a:lstStyle/>
          <a:p>
            <a:r>
              <a:rPr lang="de-DE" sz="1600" dirty="0"/>
              <a:t>Ganz gleich, welche Probleme im Vordergrund stehen – </a:t>
            </a:r>
            <a:br>
              <a:rPr lang="de-DE" sz="1600" dirty="0"/>
            </a:br>
            <a:r>
              <a:rPr lang="de-DE" sz="1600" b="1" dirty="0"/>
              <a:t>Bodenschutz, Wasser- oder Hochwasser-Schutz, Biodiversität, Produktivität, Ernährungssicherung, Gesundheit oder Klimawandel</a:t>
            </a:r>
            <a:r>
              <a:rPr lang="de-DE" sz="1600" dirty="0"/>
              <a:t>:</a:t>
            </a:r>
          </a:p>
        </p:txBody>
      </p:sp>
      <p:sp>
        <p:nvSpPr>
          <p:cNvPr id="6" name="Rechteck 5"/>
          <p:cNvSpPr/>
          <p:nvPr/>
        </p:nvSpPr>
        <p:spPr>
          <a:xfrm>
            <a:off x="238125" y="5128789"/>
            <a:ext cx="8470900" cy="954107"/>
          </a:xfrm>
          <a:prstGeom prst="rect">
            <a:avLst/>
          </a:prstGeom>
        </p:spPr>
        <p:txBody>
          <a:bodyPr wrap="square">
            <a:spAutoFit/>
          </a:bodyPr>
          <a:lstStyle/>
          <a:p>
            <a:pPr>
              <a:spcBef>
                <a:spcPts val="600"/>
              </a:spcBef>
            </a:pPr>
            <a:r>
              <a:rPr lang="de-DE" sz="1400" dirty="0" smtClean="0"/>
              <a:t>Ganze Präsentation (11MB) :	</a:t>
            </a:r>
            <a:r>
              <a:rPr lang="de-DE" sz="1400" dirty="0" smtClean="0">
                <a:hlinkClick r:id="rId4"/>
              </a:rPr>
              <a:t>www.flexinfo.ch/Regeneration/ZunehmendeSysteme_HvK.pptx </a:t>
            </a:r>
            <a:r>
              <a:rPr lang="de-DE" sz="1400" dirty="0"/>
              <a:t/>
            </a:r>
            <a:br>
              <a:rPr lang="de-DE" sz="1400" dirty="0"/>
            </a:br>
            <a:r>
              <a:rPr lang="de-DE" sz="1400" dirty="0" smtClean="0"/>
              <a:t>Broschüre (40 Folien):		</a:t>
            </a:r>
            <a:r>
              <a:rPr lang="de-DE" sz="1400" dirty="0" smtClean="0">
                <a:hlinkClick r:id="rId5"/>
              </a:rPr>
              <a:t>www.flexinfo.ch/Regeneration/ZunehmendeSysteme_HvK.pdf</a:t>
            </a:r>
            <a:endParaRPr lang="de-DE" sz="1400" dirty="0"/>
          </a:p>
          <a:p>
            <a:pPr>
              <a:tabLst>
                <a:tab pos="1257300" algn="l"/>
              </a:tabLst>
            </a:pPr>
            <a:r>
              <a:rPr lang="de-DE" sz="1400" dirty="0" smtClean="0"/>
              <a:t>Schwerpunkte:	</a:t>
            </a:r>
            <a:r>
              <a:rPr lang="de-DE" sz="1400" dirty="0"/>
              <a:t>	</a:t>
            </a:r>
            <a:r>
              <a:rPr lang="de-DE" sz="1400" dirty="0" smtClean="0"/>
              <a:t>	</a:t>
            </a:r>
            <a:r>
              <a:rPr lang="de-DE" sz="1400" dirty="0" smtClean="0">
                <a:hlinkClick r:id="rId6"/>
              </a:rPr>
              <a:t>www.flexinfo.ch/Regeneration/Schwerpunkte_HvK.pdf</a:t>
            </a:r>
            <a:r>
              <a:rPr lang="de-DE" sz="1400" dirty="0" smtClean="0"/>
              <a:t/>
            </a:r>
            <a:br>
              <a:rPr lang="de-DE" sz="1400" dirty="0" smtClean="0"/>
            </a:br>
            <a:r>
              <a:rPr lang="de-DE" sz="1400" dirty="0" smtClean="0"/>
              <a:t>Web:   </a:t>
            </a:r>
            <a:r>
              <a:rPr lang="de-DE" sz="1400" dirty="0" smtClean="0">
                <a:hlinkClick r:id="rId7"/>
              </a:rPr>
              <a:t>www.flexinfo.ch</a:t>
            </a:r>
            <a:r>
              <a:rPr lang="de-DE" sz="1400" dirty="0"/>
              <a:t>	</a:t>
            </a:r>
            <a:r>
              <a:rPr lang="de-DE" sz="1400" dirty="0" smtClean="0"/>
              <a:t>Mail: 	</a:t>
            </a:r>
            <a:r>
              <a:rPr lang="de-DE" sz="1400" dirty="0" smtClean="0">
                <a:hlinkClick r:id="rId8"/>
              </a:rPr>
              <a:t>hellmut.koerber@flexinfo.ch</a:t>
            </a:r>
            <a:r>
              <a:rPr lang="de-DE" sz="1400" dirty="0"/>
              <a:t>	</a:t>
            </a:r>
            <a:r>
              <a:rPr lang="de-DE" sz="1400" dirty="0" smtClean="0"/>
              <a:t> </a:t>
            </a:r>
            <a:endParaRPr lang="de-DE" sz="1400" dirty="0"/>
          </a:p>
        </p:txBody>
      </p:sp>
      <p:sp>
        <p:nvSpPr>
          <p:cNvPr id="7" name="Rechteck 6"/>
          <p:cNvSpPr/>
          <p:nvPr/>
        </p:nvSpPr>
        <p:spPr>
          <a:xfrm>
            <a:off x="238123" y="4279669"/>
            <a:ext cx="8229601" cy="584775"/>
          </a:xfrm>
          <a:prstGeom prst="rect">
            <a:avLst/>
          </a:prstGeom>
        </p:spPr>
        <p:txBody>
          <a:bodyPr wrap="square">
            <a:spAutoFit/>
          </a:bodyPr>
          <a:lstStyle/>
          <a:p>
            <a:r>
              <a:rPr lang="de-DE" sz="1600" dirty="0"/>
              <a:t>Als </a:t>
            </a:r>
            <a:r>
              <a:rPr lang="de-DE" sz="1600" b="1" dirty="0"/>
              <a:t>Rahmen dieser Lösungen</a:t>
            </a:r>
            <a:r>
              <a:rPr lang="de-DE" sz="1600" dirty="0"/>
              <a:t> braucht es natürlich einen </a:t>
            </a:r>
            <a:r>
              <a:rPr lang="de-DE" sz="1600" b="1" dirty="0">
                <a:solidFill>
                  <a:srgbClr val="0000FF"/>
                </a:solidFill>
              </a:rPr>
              <a:t>fairen Zugang zu Land, Wissen und anderen Ressourcen</a:t>
            </a:r>
            <a:r>
              <a:rPr lang="de-DE" sz="1600" dirty="0"/>
              <a:t> - ein weiteres, genauso wichtiges Thema.</a:t>
            </a:r>
          </a:p>
        </p:txBody>
      </p:sp>
    </p:spTree>
    <p:extLst>
      <p:ext uri="{BB962C8B-B14F-4D97-AF65-F5344CB8AC3E}">
        <p14:creationId xmlns:p14="http://schemas.microsoft.com/office/powerpoint/2010/main" val="41869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95299" y="5829300"/>
            <a:ext cx="8229600" cy="609601"/>
          </a:xfrm>
        </p:spPr>
        <p:txBody>
          <a:bodyPr vert="horz" lIns="91440" tIns="45720" rIns="91440" bIns="45720" rtlCol="0" anchor="ctr">
            <a:noAutofit/>
          </a:bodyPr>
          <a:lstStyle/>
          <a:p>
            <a:r>
              <a:rPr lang="de-DE" sz="4000" dirty="0"/>
              <a:t>nachhaltig</a:t>
            </a:r>
          </a:p>
        </p:txBody>
      </p:sp>
      <p:cxnSp>
        <p:nvCxnSpPr>
          <p:cNvPr id="9" name="Gerade Verbindung 8"/>
          <p:cNvCxnSpPr/>
          <p:nvPr/>
        </p:nvCxnSpPr>
        <p:spPr>
          <a:xfrm flipV="1">
            <a:off x="938213" y="3789490"/>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0" name="Pfeil nach oben 9"/>
          <p:cNvSpPr/>
          <p:nvPr/>
        </p:nvSpPr>
        <p:spPr>
          <a:xfrm flipV="1">
            <a:off x="5029200" y="2322641"/>
            <a:ext cx="733425" cy="1476375"/>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 name="Gerade Verbindung 24"/>
          <p:cNvCxnSpPr/>
          <p:nvPr/>
        </p:nvCxnSpPr>
        <p:spPr>
          <a:xfrm flipV="1">
            <a:off x="938213" y="2313115"/>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731042" y="3831789"/>
            <a:ext cx="2759872" cy="369332"/>
          </a:xfrm>
          <a:prstGeom prst="rect">
            <a:avLst/>
          </a:prstGeom>
          <a:noFill/>
        </p:spPr>
        <p:txBody>
          <a:bodyPr wrap="square" rtlCol="0">
            <a:spAutoFit/>
          </a:bodyPr>
          <a:lstStyle>
            <a:defPPr>
              <a:defRPr lang="de-DE"/>
            </a:defPPr>
            <a:lvl1pPr>
              <a:defRPr b="1">
                <a:solidFill>
                  <a:srgbClr val="04A458"/>
                </a:solidFill>
              </a:defRPr>
            </a:lvl1pPr>
          </a:lstStyle>
          <a:p>
            <a:r>
              <a:rPr lang="de-DE" dirty="0">
                <a:solidFill>
                  <a:srgbClr val="33CC33"/>
                </a:solidFill>
              </a:rPr>
              <a:t>Nachwachsen / Produktion</a:t>
            </a:r>
          </a:p>
        </p:txBody>
      </p:sp>
      <p:sp>
        <p:nvSpPr>
          <p:cNvPr id="21" name="Textfeld 20"/>
          <p:cNvSpPr txBox="1"/>
          <p:nvPr/>
        </p:nvSpPr>
        <p:spPr>
          <a:xfrm>
            <a:off x="3490914" y="3831789"/>
            <a:ext cx="2924175" cy="369332"/>
          </a:xfrm>
          <a:prstGeom prst="rect">
            <a:avLst/>
          </a:prstGeom>
          <a:noFill/>
        </p:spPr>
        <p:txBody>
          <a:bodyPr wrap="square" rtlCol="0">
            <a:spAutoFit/>
          </a:bodyPr>
          <a:lstStyle/>
          <a:p>
            <a:r>
              <a:rPr lang="de-DE" b="1" dirty="0" smtClean="0">
                <a:solidFill>
                  <a:srgbClr val="FF0000"/>
                </a:solidFill>
              </a:rPr>
              <a:t>Verluste und Verbrauch</a:t>
            </a:r>
            <a:endParaRPr lang="de-DE" b="1" dirty="0">
              <a:solidFill>
                <a:srgbClr val="FF0000"/>
              </a:solidFill>
            </a:endParaRPr>
          </a:p>
        </p:txBody>
      </p:sp>
      <p:sp>
        <p:nvSpPr>
          <p:cNvPr id="29" name="Textfeld 28"/>
          <p:cNvSpPr txBox="1"/>
          <p:nvPr/>
        </p:nvSpPr>
        <p:spPr>
          <a:xfrm>
            <a:off x="731042" y="4400550"/>
            <a:ext cx="7993857" cy="1326031"/>
          </a:xfrm>
          <a:prstGeom prst="rect">
            <a:avLst/>
          </a:prstGeom>
          <a:noFill/>
        </p:spPr>
        <p:txBody>
          <a:bodyPr wrap="square" rtlCol="0">
            <a:noAutofit/>
          </a:bodyPr>
          <a:lstStyle/>
          <a:p>
            <a:r>
              <a:rPr lang="de-DE" sz="2000" i="1" dirty="0" smtClean="0"/>
              <a:t>gerade noch nachhaltig</a:t>
            </a:r>
            <a:r>
              <a:rPr lang="de-DE" sz="2000" dirty="0" smtClean="0"/>
              <a:t>:	Produktion   =   Verbrauch</a:t>
            </a:r>
          </a:p>
          <a:p>
            <a:r>
              <a:rPr lang="de-DE" sz="2000" i="1" dirty="0" smtClean="0"/>
              <a:t>nachhaltig</a:t>
            </a:r>
            <a:r>
              <a:rPr lang="de-DE" sz="2000" dirty="0"/>
              <a:t>:		Produktion  &gt;=  </a:t>
            </a:r>
            <a:r>
              <a:rPr lang="de-DE" sz="2000" dirty="0" err="1" smtClean="0"/>
              <a:t>Verbrauch</a:t>
            </a:r>
            <a:r>
              <a:rPr lang="de-DE" sz="2000" i="1" dirty="0" err="1" smtClean="0">
                <a:solidFill>
                  <a:schemeClr val="bg1"/>
                </a:solidFill>
              </a:rPr>
              <a:t>rogressiv</a:t>
            </a:r>
            <a:endParaRPr lang="de-DE" sz="2000" i="1" dirty="0">
              <a:solidFill>
                <a:schemeClr val="bg1"/>
              </a:solidFill>
            </a:endParaRPr>
          </a:p>
        </p:txBody>
      </p:sp>
      <p:sp>
        <p:nvSpPr>
          <p:cNvPr id="27" name="Pfeil nach oben 26"/>
          <p:cNvSpPr/>
          <p:nvPr/>
        </p:nvSpPr>
        <p:spPr>
          <a:xfrm>
            <a:off x="2490787" y="3060829"/>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p:cNvSpPr txBox="1"/>
          <p:nvPr/>
        </p:nvSpPr>
        <p:spPr>
          <a:xfrm>
            <a:off x="619123" y="3156465"/>
            <a:ext cx="2776539" cy="369332"/>
          </a:xfrm>
          <a:prstGeom prst="rect">
            <a:avLst/>
          </a:prstGeom>
          <a:noFill/>
        </p:spPr>
        <p:txBody>
          <a:bodyPr wrap="square" rtlCol="0">
            <a:spAutoFit/>
          </a:bodyPr>
          <a:lstStyle/>
          <a:p>
            <a:r>
              <a:rPr lang="de-DE" b="1" dirty="0" smtClean="0">
                <a:solidFill>
                  <a:srgbClr val="FF0000"/>
                </a:solidFill>
              </a:rPr>
              <a:t>Raubbau</a:t>
            </a:r>
            <a:endParaRPr lang="de-DE" dirty="0">
              <a:solidFill>
                <a:srgbClr val="FF0000"/>
              </a:solidFill>
            </a:endParaRPr>
          </a:p>
        </p:txBody>
      </p:sp>
      <p:sp>
        <p:nvSpPr>
          <p:cNvPr id="11" name="Textfeld 10"/>
          <p:cNvSpPr txBox="1"/>
          <p:nvPr/>
        </p:nvSpPr>
        <p:spPr>
          <a:xfrm>
            <a:off x="5762625" y="2322641"/>
            <a:ext cx="2924175" cy="646331"/>
          </a:xfrm>
          <a:prstGeom prst="rect">
            <a:avLst/>
          </a:prstGeom>
          <a:noFill/>
        </p:spPr>
        <p:txBody>
          <a:bodyPr wrap="square" rtlCol="0">
            <a:spAutoFit/>
          </a:bodyPr>
          <a:lstStyle/>
          <a:p>
            <a:r>
              <a:rPr lang="de-DE" b="1" dirty="0" smtClean="0"/>
              <a:t>nicht mehr </a:t>
            </a:r>
            <a:r>
              <a:rPr lang="de-DE" dirty="0" smtClean="0"/>
              <a:t>verbrauchen</a:t>
            </a:r>
            <a:br>
              <a:rPr lang="de-DE" dirty="0" smtClean="0"/>
            </a:br>
            <a:r>
              <a:rPr lang="de-DE" dirty="0" smtClean="0"/>
              <a:t>als nachwächst</a:t>
            </a:r>
            <a:endParaRPr lang="de-DE" dirty="0"/>
          </a:p>
        </p:txBody>
      </p:sp>
      <p:sp>
        <p:nvSpPr>
          <p:cNvPr id="12" name="Textfeld 11"/>
          <p:cNvSpPr txBox="1"/>
          <p:nvPr/>
        </p:nvSpPr>
        <p:spPr>
          <a:xfrm>
            <a:off x="619123" y="2461140"/>
            <a:ext cx="2776539" cy="369332"/>
          </a:xfrm>
          <a:prstGeom prst="rect">
            <a:avLst/>
          </a:prstGeom>
          <a:noFill/>
        </p:spPr>
        <p:txBody>
          <a:bodyPr wrap="square" rtlCol="0">
            <a:spAutoFit/>
          </a:bodyPr>
          <a:lstStyle/>
          <a:p>
            <a:r>
              <a:rPr lang="de-DE" b="1" dirty="0" smtClean="0"/>
              <a:t>Nachhaltigkeit</a:t>
            </a:r>
            <a:endParaRPr lang="de-DE" dirty="0"/>
          </a:p>
        </p:txBody>
      </p:sp>
      <p:sp>
        <p:nvSpPr>
          <p:cNvPr id="13" name="Pfeil nach oben 12"/>
          <p:cNvSpPr/>
          <p:nvPr/>
        </p:nvSpPr>
        <p:spPr>
          <a:xfrm>
            <a:off x="2490787" y="2317877"/>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68688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27" grpId="0" animBg="1"/>
      <p:bldP spid="31" grpId="0"/>
      <p:bldP spid="11" grpId="0"/>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95299" y="5829300"/>
            <a:ext cx="8229600" cy="609601"/>
          </a:xfrm>
        </p:spPr>
        <p:txBody>
          <a:bodyPr vert="horz" lIns="91440" tIns="45720" rIns="91440" bIns="45720" rtlCol="0" anchor="ctr">
            <a:noAutofit/>
          </a:bodyPr>
          <a:lstStyle/>
          <a:p>
            <a:r>
              <a:rPr lang="de-DE" sz="4000" dirty="0"/>
              <a:t>regenerativ</a:t>
            </a:r>
          </a:p>
        </p:txBody>
      </p:sp>
      <p:cxnSp>
        <p:nvCxnSpPr>
          <p:cNvPr id="9" name="Gerade Verbindung 8"/>
          <p:cNvCxnSpPr/>
          <p:nvPr/>
        </p:nvCxnSpPr>
        <p:spPr>
          <a:xfrm flipV="1">
            <a:off x="938213" y="3789490"/>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0" name="Pfeil nach oben 9"/>
          <p:cNvSpPr/>
          <p:nvPr/>
        </p:nvSpPr>
        <p:spPr>
          <a:xfrm flipV="1">
            <a:off x="5029200" y="2322641"/>
            <a:ext cx="733425" cy="1476375"/>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 name="Gerade Verbindung 24"/>
          <p:cNvCxnSpPr/>
          <p:nvPr/>
        </p:nvCxnSpPr>
        <p:spPr>
          <a:xfrm flipV="1">
            <a:off x="938213" y="2313115"/>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731042" y="3831789"/>
            <a:ext cx="2759872" cy="369332"/>
          </a:xfrm>
          <a:prstGeom prst="rect">
            <a:avLst/>
          </a:prstGeom>
          <a:noFill/>
        </p:spPr>
        <p:txBody>
          <a:bodyPr wrap="square" rtlCol="0">
            <a:spAutoFit/>
          </a:bodyPr>
          <a:lstStyle>
            <a:defPPr>
              <a:defRPr lang="de-DE"/>
            </a:defPPr>
            <a:lvl1pPr>
              <a:defRPr b="1">
                <a:solidFill>
                  <a:srgbClr val="04A458"/>
                </a:solidFill>
              </a:defRPr>
            </a:lvl1pPr>
          </a:lstStyle>
          <a:p>
            <a:r>
              <a:rPr lang="de-DE" dirty="0">
                <a:solidFill>
                  <a:srgbClr val="33CC33"/>
                </a:solidFill>
              </a:rPr>
              <a:t>Nachwachsen / Produktion</a:t>
            </a:r>
          </a:p>
        </p:txBody>
      </p:sp>
      <p:sp>
        <p:nvSpPr>
          <p:cNvPr id="21" name="Textfeld 20"/>
          <p:cNvSpPr txBox="1"/>
          <p:nvPr/>
        </p:nvSpPr>
        <p:spPr>
          <a:xfrm>
            <a:off x="3490914" y="3831789"/>
            <a:ext cx="2924175" cy="369332"/>
          </a:xfrm>
          <a:prstGeom prst="rect">
            <a:avLst/>
          </a:prstGeom>
          <a:noFill/>
        </p:spPr>
        <p:txBody>
          <a:bodyPr wrap="square" rtlCol="0">
            <a:spAutoFit/>
          </a:bodyPr>
          <a:lstStyle/>
          <a:p>
            <a:r>
              <a:rPr lang="de-DE" b="1" dirty="0" smtClean="0">
                <a:solidFill>
                  <a:srgbClr val="FF0000"/>
                </a:solidFill>
              </a:rPr>
              <a:t>Verluste und Verbrauch</a:t>
            </a:r>
            <a:endParaRPr lang="de-DE" b="1" dirty="0">
              <a:solidFill>
                <a:srgbClr val="FF0000"/>
              </a:solidFill>
            </a:endParaRPr>
          </a:p>
        </p:txBody>
      </p:sp>
      <p:sp>
        <p:nvSpPr>
          <p:cNvPr id="29" name="Textfeld 28"/>
          <p:cNvSpPr txBox="1"/>
          <p:nvPr/>
        </p:nvSpPr>
        <p:spPr>
          <a:xfrm>
            <a:off x="731042" y="4381500"/>
            <a:ext cx="7993857" cy="1326031"/>
          </a:xfrm>
          <a:prstGeom prst="rect">
            <a:avLst/>
          </a:prstGeom>
          <a:noFill/>
        </p:spPr>
        <p:txBody>
          <a:bodyPr wrap="square" rtlCol="0">
            <a:noAutofit/>
          </a:bodyPr>
          <a:lstStyle/>
          <a:p>
            <a:r>
              <a:rPr lang="de-DE" sz="2000" i="1" dirty="0" smtClean="0"/>
              <a:t>regenerativ</a:t>
            </a:r>
            <a:r>
              <a:rPr lang="de-DE" sz="2000" dirty="0"/>
              <a:t>:		Produktion   &gt;   Verbrauch </a:t>
            </a:r>
            <a:r>
              <a:rPr lang="de-DE" sz="2000" i="1" dirty="0" smtClean="0">
                <a:solidFill>
                  <a:schemeClr val="bg1"/>
                </a:solidFill>
              </a:rPr>
              <a:t>progressiv</a:t>
            </a:r>
            <a:endParaRPr lang="de-DE" sz="2000" i="1" dirty="0">
              <a:solidFill>
                <a:schemeClr val="bg1"/>
              </a:solidFill>
            </a:endParaRPr>
          </a:p>
        </p:txBody>
      </p:sp>
      <p:sp>
        <p:nvSpPr>
          <p:cNvPr id="27" name="Pfeil nach oben 26"/>
          <p:cNvSpPr/>
          <p:nvPr/>
        </p:nvSpPr>
        <p:spPr>
          <a:xfrm>
            <a:off x="2490787" y="3060829"/>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p:cNvSpPr txBox="1"/>
          <p:nvPr/>
        </p:nvSpPr>
        <p:spPr>
          <a:xfrm>
            <a:off x="619123" y="3156465"/>
            <a:ext cx="2776539" cy="369332"/>
          </a:xfrm>
          <a:prstGeom prst="rect">
            <a:avLst/>
          </a:prstGeom>
          <a:noFill/>
        </p:spPr>
        <p:txBody>
          <a:bodyPr wrap="square" rtlCol="0">
            <a:spAutoFit/>
          </a:bodyPr>
          <a:lstStyle/>
          <a:p>
            <a:r>
              <a:rPr lang="de-DE" b="1" dirty="0" smtClean="0">
                <a:solidFill>
                  <a:srgbClr val="FF0000"/>
                </a:solidFill>
              </a:rPr>
              <a:t>Raubbau</a:t>
            </a:r>
            <a:endParaRPr lang="de-DE" dirty="0">
              <a:solidFill>
                <a:srgbClr val="FF0000"/>
              </a:solidFill>
            </a:endParaRPr>
          </a:p>
        </p:txBody>
      </p:sp>
      <p:sp>
        <p:nvSpPr>
          <p:cNvPr id="11" name="Textfeld 10"/>
          <p:cNvSpPr txBox="1"/>
          <p:nvPr/>
        </p:nvSpPr>
        <p:spPr>
          <a:xfrm>
            <a:off x="5762625" y="2322641"/>
            <a:ext cx="2924175" cy="646331"/>
          </a:xfrm>
          <a:prstGeom prst="rect">
            <a:avLst/>
          </a:prstGeom>
          <a:noFill/>
        </p:spPr>
        <p:txBody>
          <a:bodyPr wrap="square" rtlCol="0">
            <a:spAutoFit/>
          </a:bodyPr>
          <a:lstStyle/>
          <a:p>
            <a:r>
              <a:rPr lang="de-DE" b="1" dirty="0" smtClean="0"/>
              <a:t>nicht mehr </a:t>
            </a:r>
            <a:r>
              <a:rPr lang="de-DE" dirty="0" smtClean="0"/>
              <a:t>verbrauchen</a:t>
            </a:r>
            <a:br>
              <a:rPr lang="de-DE" dirty="0" smtClean="0"/>
            </a:br>
            <a:r>
              <a:rPr lang="de-DE" dirty="0" smtClean="0"/>
              <a:t>als nachwächst</a:t>
            </a:r>
            <a:endParaRPr lang="de-DE" dirty="0"/>
          </a:p>
        </p:txBody>
      </p:sp>
      <p:sp>
        <p:nvSpPr>
          <p:cNvPr id="12" name="Textfeld 11"/>
          <p:cNvSpPr txBox="1"/>
          <p:nvPr/>
        </p:nvSpPr>
        <p:spPr>
          <a:xfrm>
            <a:off x="619123" y="2461140"/>
            <a:ext cx="2776539" cy="369332"/>
          </a:xfrm>
          <a:prstGeom prst="rect">
            <a:avLst/>
          </a:prstGeom>
          <a:noFill/>
        </p:spPr>
        <p:txBody>
          <a:bodyPr wrap="square" rtlCol="0">
            <a:spAutoFit/>
          </a:bodyPr>
          <a:lstStyle/>
          <a:p>
            <a:r>
              <a:rPr lang="de-DE" b="1" dirty="0" smtClean="0"/>
              <a:t>Nachhaltigkeit</a:t>
            </a:r>
            <a:endParaRPr lang="de-DE" dirty="0"/>
          </a:p>
        </p:txBody>
      </p:sp>
      <p:sp>
        <p:nvSpPr>
          <p:cNvPr id="13" name="Pfeil nach oben 12"/>
          <p:cNvSpPr/>
          <p:nvPr/>
        </p:nvSpPr>
        <p:spPr>
          <a:xfrm>
            <a:off x="2490787" y="2317877"/>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oben 13"/>
          <p:cNvSpPr/>
          <p:nvPr/>
        </p:nvSpPr>
        <p:spPr>
          <a:xfrm>
            <a:off x="2490787" y="1574928"/>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619123" y="1723160"/>
            <a:ext cx="2776539" cy="369332"/>
          </a:xfrm>
          <a:prstGeom prst="rect">
            <a:avLst/>
          </a:prstGeom>
          <a:noFill/>
        </p:spPr>
        <p:txBody>
          <a:bodyPr wrap="square" rtlCol="0">
            <a:spAutoFit/>
          </a:bodyPr>
          <a:lstStyle/>
          <a:p>
            <a:r>
              <a:rPr lang="de-DE" b="1" dirty="0" smtClean="0"/>
              <a:t>Regeneration</a:t>
            </a:r>
            <a:endParaRPr lang="de-DE" dirty="0"/>
          </a:p>
        </p:txBody>
      </p:sp>
      <p:sp>
        <p:nvSpPr>
          <p:cNvPr id="16" name="Textfeld 15"/>
          <p:cNvSpPr txBox="1"/>
          <p:nvPr/>
        </p:nvSpPr>
        <p:spPr>
          <a:xfrm>
            <a:off x="5762625" y="1589216"/>
            <a:ext cx="2776539" cy="646331"/>
          </a:xfrm>
          <a:prstGeom prst="rect">
            <a:avLst/>
          </a:prstGeom>
          <a:noFill/>
        </p:spPr>
        <p:txBody>
          <a:bodyPr wrap="square" rtlCol="0">
            <a:spAutoFit/>
          </a:bodyPr>
          <a:lstStyle/>
          <a:p>
            <a:r>
              <a:rPr lang="de-DE" b="1" dirty="0" smtClean="0"/>
              <a:t>mehr </a:t>
            </a:r>
            <a:r>
              <a:rPr lang="de-DE" dirty="0" smtClean="0"/>
              <a:t>nachwachsen lassen als verbrauchen</a:t>
            </a:r>
            <a:endParaRPr lang="de-DE" dirty="0"/>
          </a:p>
        </p:txBody>
      </p:sp>
    </p:spTree>
    <p:extLst>
      <p:ext uri="{BB962C8B-B14F-4D97-AF65-F5344CB8AC3E}">
        <p14:creationId xmlns:p14="http://schemas.microsoft.com/office/powerpoint/2010/main" val="286843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27" grpId="0" animBg="1"/>
      <p:bldP spid="31" grpId="0"/>
      <p:bldP spid="11" grpId="0"/>
      <p:bldP spid="12" grpId="0"/>
      <p:bldP spid="13" grpId="0" animBg="1"/>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95299" y="5829300"/>
            <a:ext cx="8229600" cy="609601"/>
          </a:xfrm>
        </p:spPr>
        <p:txBody>
          <a:bodyPr vert="horz" lIns="91440" tIns="45720" rIns="91440" bIns="45720" rtlCol="0" anchor="ctr">
            <a:noAutofit/>
          </a:bodyPr>
          <a:lstStyle/>
          <a:p>
            <a:r>
              <a:rPr lang="de-DE" sz="4000" dirty="0" smtClean="0">
                <a:solidFill>
                  <a:srgbClr val="33CC33"/>
                </a:solidFill>
              </a:rPr>
              <a:t>Echtes Wachstum</a:t>
            </a:r>
            <a:endParaRPr lang="de-DE" sz="4000" dirty="0">
              <a:solidFill>
                <a:srgbClr val="33CC33"/>
              </a:solidFill>
            </a:endParaRPr>
          </a:p>
        </p:txBody>
      </p:sp>
      <p:cxnSp>
        <p:nvCxnSpPr>
          <p:cNvPr id="9" name="Gerade Verbindung 8"/>
          <p:cNvCxnSpPr/>
          <p:nvPr/>
        </p:nvCxnSpPr>
        <p:spPr>
          <a:xfrm flipV="1">
            <a:off x="938213" y="3789490"/>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0" name="Pfeil nach oben 9"/>
          <p:cNvSpPr/>
          <p:nvPr/>
        </p:nvSpPr>
        <p:spPr>
          <a:xfrm flipV="1">
            <a:off x="5029200" y="2322641"/>
            <a:ext cx="733425" cy="1476375"/>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 name="Gerade Verbindung 24"/>
          <p:cNvCxnSpPr/>
          <p:nvPr/>
        </p:nvCxnSpPr>
        <p:spPr>
          <a:xfrm flipV="1">
            <a:off x="938213" y="2313115"/>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731042" y="3831789"/>
            <a:ext cx="2759872" cy="369332"/>
          </a:xfrm>
          <a:prstGeom prst="rect">
            <a:avLst/>
          </a:prstGeom>
          <a:noFill/>
        </p:spPr>
        <p:txBody>
          <a:bodyPr wrap="square" rtlCol="0">
            <a:spAutoFit/>
          </a:bodyPr>
          <a:lstStyle>
            <a:defPPr>
              <a:defRPr lang="de-DE"/>
            </a:defPPr>
            <a:lvl1pPr>
              <a:defRPr b="1">
                <a:solidFill>
                  <a:srgbClr val="04A458"/>
                </a:solidFill>
              </a:defRPr>
            </a:lvl1pPr>
          </a:lstStyle>
          <a:p>
            <a:r>
              <a:rPr lang="de-DE" dirty="0">
                <a:solidFill>
                  <a:srgbClr val="33CC33"/>
                </a:solidFill>
              </a:rPr>
              <a:t>Nachwachsen / Produktion</a:t>
            </a:r>
          </a:p>
        </p:txBody>
      </p:sp>
      <p:sp>
        <p:nvSpPr>
          <p:cNvPr id="21" name="Textfeld 20"/>
          <p:cNvSpPr txBox="1"/>
          <p:nvPr/>
        </p:nvSpPr>
        <p:spPr>
          <a:xfrm>
            <a:off x="3490914" y="3831789"/>
            <a:ext cx="2924175" cy="369332"/>
          </a:xfrm>
          <a:prstGeom prst="rect">
            <a:avLst/>
          </a:prstGeom>
          <a:noFill/>
        </p:spPr>
        <p:txBody>
          <a:bodyPr wrap="square" rtlCol="0">
            <a:spAutoFit/>
          </a:bodyPr>
          <a:lstStyle/>
          <a:p>
            <a:r>
              <a:rPr lang="de-DE" b="1" dirty="0" smtClean="0">
                <a:solidFill>
                  <a:srgbClr val="FF0000"/>
                </a:solidFill>
              </a:rPr>
              <a:t>Verluste und Verbrauch</a:t>
            </a:r>
            <a:endParaRPr lang="de-DE" b="1" dirty="0">
              <a:solidFill>
                <a:srgbClr val="FF0000"/>
              </a:solidFill>
            </a:endParaRPr>
          </a:p>
        </p:txBody>
      </p:sp>
      <p:sp>
        <p:nvSpPr>
          <p:cNvPr id="27" name="Pfeil nach oben 26"/>
          <p:cNvSpPr/>
          <p:nvPr/>
        </p:nvSpPr>
        <p:spPr>
          <a:xfrm>
            <a:off x="2490787" y="3060829"/>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p:cNvSpPr txBox="1"/>
          <p:nvPr/>
        </p:nvSpPr>
        <p:spPr>
          <a:xfrm>
            <a:off x="619123" y="3156465"/>
            <a:ext cx="2776539" cy="369332"/>
          </a:xfrm>
          <a:prstGeom prst="rect">
            <a:avLst/>
          </a:prstGeom>
          <a:noFill/>
        </p:spPr>
        <p:txBody>
          <a:bodyPr wrap="square" rtlCol="0">
            <a:spAutoFit/>
          </a:bodyPr>
          <a:lstStyle/>
          <a:p>
            <a:r>
              <a:rPr lang="de-DE" b="1" dirty="0" smtClean="0">
                <a:solidFill>
                  <a:srgbClr val="FF0000"/>
                </a:solidFill>
              </a:rPr>
              <a:t>Raubbau</a:t>
            </a:r>
            <a:endParaRPr lang="de-DE" dirty="0">
              <a:solidFill>
                <a:srgbClr val="FF0000"/>
              </a:solidFill>
            </a:endParaRPr>
          </a:p>
        </p:txBody>
      </p:sp>
      <p:sp>
        <p:nvSpPr>
          <p:cNvPr id="11" name="Textfeld 10"/>
          <p:cNvSpPr txBox="1"/>
          <p:nvPr/>
        </p:nvSpPr>
        <p:spPr>
          <a:xfrm>
            <a:off x="5762625" y="2322641"/>
            <a:ext cx="2924175" cy="646331"/>
          </a:xfrm>
          <a:prstGeom prst="rect">
            <a:avLst/>
          </a:prstGeom>
          <a:noFill/>
        </p:spPr>
        <p:txBody>
          <a:bodyPr wrap="square" rtlCol="0">
            <a:spAutoFit/>
          </a:bodyPr>
          <a:lstStyle/>
          <a:p>
            <a:r>
              <a:rPr lang="de-DE" b="1" dirty="0" smtClean="0"/>
              <a:t>nicht mehr </a:t>
            </a:r>
            <a:r>
              <a:rPr lang="de-DE" dirty="0" smtClean="0"/>
              <a:t>verbrauchen</a:t>
            </a:r>
            <a:br>
              <a:rPr lang="de-DE" dirty="0" smtClean="0"/>
            </a:br>
            <a:r>
              <a:rPr lang="de-DE" dirty="0" smtClean="0"/>
              <a:t>als nachwächst</a:t>
            </a:r>
            <a:endParaRPr lang="de-DE" dirty="0"/>
          </a:p>
        </p:txBody>
      </p:sp>
      <p:sp>
        <p:nvSpPr>
          <p:cNvPr id="12" name="Textfeld 11"/>
          <p:cNvSpPr txBox="1"/>
          <p:nvPr/>
        </p:nvSpPr>
        <p:spPr>
          <a:xfrm>
            <a:off x="619123" y="2461140"/>
            <a:ext cx="2776539" cy="369332"/>
          </a:xfrm>
          <a:prstGeom prst="rect">
            <a:avLst/>
          </a:prstGeom>
          <a:noFill/>
        </p:spPr>
        <p:txBody>
          <a:bodyPr wrap="square" rtlCol="0">
            <a:spAutoFit/>
          </a:bodyPr>
          <a:lstStyle/>
          <a:p>
            <a:r>
              <a:rPr lang="de-DE" b="1" dirty="0" smtClean="0"/>
              <a:t>Nachhaltigkeit</a:t>
            </a:r>
            <a:endParaRPr lang="de-DE" dirty="0"/>
          </a:p>
        </p:txBody>
      </p:sp>
      <p:sp>
        <p:nvSpPr>
          <p:cNvPr id="13" name="Pfeil nach oben 12"/>
          <p:cNvSpPr/>
          <p:nvPr/>
        </p:nvSpPr>
        <p:spPr>
          <a:xfrm>
            <a:off x="2490787" y="2317877"/>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oben 13"/>
          <p:cNvSpPr/>
          <p:nvPr/>
        </p:nvSpPr>
        <p:spPr>
          <a:xfrm>
            <a:off x="2490787" y="1574928"/>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619123" y="1723160"/>
            <a:ext cx="2776539" cy="369332"/>
          </a:xfrm>
          <a:prstGeom prst="rect">
            <a:avLst/>
          </a:prstGeom>
          <a:noFill/>
        </p:spPr>
        <p:txBody>
          <a:bodyPr wrap="square" rtlCol="0">
            <a:spAutoFit/>
          </a:bodyPr>
          <a:lstStyle/>
          <a:p>
            <a:r>
              <a:rPr lang="de-DE" b="1" dirty="0" smtClean="0"/>
              <a:t>Regeneration</a:t>
            </a:r>
            <a:endParaRPr lang="de-DE" dirty="0"/>
          </a:p>
        </p:txBody>
      </p:sp>
      <p:sp>
        <p:nvSpPr>
          <p:cNvPr id="16" name="Textfeld 15"/>
          <p:cNvSpPr txBox="1"/>
          <p:nvPr/>
        </p:nvSpPr>
        <p:spPr>
          <a:xfrm>
            <a:off x="5762625" y="1589216"/>
            <a:ext cx="2776539" cy="646331"/>
          </a:xfrm>
          <a:prstGeom prst="rect">
            <a:avLst/>
          </a:prstGeom>
          <a:noFill/>
        </p:spPr>
        <p:txBody>
          <a:bodyPr wrap="square" rtlCol="0">
            <a:spAutoFit/>
          </a:bodyPr>
          <a:lstStyle/>
          <a:p>
            <a:r>
              <a:rPr lang="de-DE" b="1" dirty="0" smtClean="0"/>
              <a:t>mehr </a:t>
            </a:r>
            <a:r>
              <a:rPr lang="de-DE" dirty="0" smtClean="0"/>
              <a:t>nachwachsen lassen als verbrauchen</a:t>
            </a:r>
            <a:endParaRPr lang="de-DE" dirty="0"/>
          </a:p>
        </p:txBody>
      </p:sp>
      <p:sp>
        <p:nvSpPr>
          <p:cNvPr id="17" name="Textfeld 16"/>
          <p:cNvSpPr txBox="1"/>
          <p:nvPr/>
        </p:nvSpPr>
        <p:spPr>
          <a:xfrm>
            <a:off x="731042" y="4421656"/>
            <a:ext cx="7855746" cy="707886"/>
          </a:xfrm>
          <a:prstGeom prst="rect">
            <a:avLst/>
          </a:prstGeom>
          <a:noFill/>
        </p:spPr>
        <p:txBody>
          <a:bodyPr wrap="square" rtlCol="0">
            <a:spAutoFit/>
          </a:bodyPr>
          <a:lstStyle/>
          <a:p>
            <a:r>
              <a:rPr lang="de-DE" sz="2000" i="1" dirty="0" smtClean="0">
                <a:solidFill>
                  <a:srgbClr val="33CC33"/>
                </a:solidFill>
              </a:rPr>
              <a:t>aufbauend</a:t>
            </a:r>
            <a:r>
              <a:rPr lang="de-DE" sz="2000" dirty="0" smtClean="0">
                <a:solidFill>
                  <a:srgbClr val="33CC33"/>
                </a:solidFill>
              </a:rPr>
              <a:t>:</a:t>
            </a:r>
            <a:r>
              <a:rPr lang="de-DE" sz="2000" dirty="0" smtClean="0"/>
              <a:t>		auch über die Regeneration hinaus</a:t>
            </a:r>
            <a:br>
              <a:rPr lang="de-DE" sz="2000" dirty="0" smtClean="0"/>
            </a:br>
            <a:r>
              <a:rPr lang="de-DE" sz="2000" dirty="0" smtClean="0"/>
              <a:t>			nicht nur Schäden beheben</a:t>
            </a:r>
            <a:endParaRPr lang="de-DE" sz="2000" b="1" dirty="0">
              <a:solidFill>
                <a:srgbClr val="33CC33"/>
              </a:solidFill>
            </a:endParaRPr>
          </a:p>
        </p:txBody>
      </p:sp>
      <p:sp>
        <p:nvSpPr>
          <p:cNvPr id="18" name="Textfeld 17"/>
          <p:cNvSpPr txBox="1"/>
          <p:nvPr/>
        </p:nvSpPr>
        <p:spPr>
          <a:xfrm>
            <a:off x="619123" y="1076144"/>
            <a:ext cx="2776539" cy="369332"/>
          </a:xfrm>
          <a:prstGeom prst="rect">
            <a:avLst/>
          </a:prstGeom>
          <a:noFill/>
        </p:spPr>
        <p:txBody>
          <a:bodyPr wrap="square" rtlCol="0">
            <a:spAutoFit/>
          </a:bodyPr>
          <a:lstStyle/>
          <a:p>
            <a:r>
              <a:rPr lang="de-DE" b="1" dirty="0" smtClean="0">
                <a:solidFill>
                  <a:srgbClr val="33CC33"/>
                </a:solidFill>
              </a:rPr>
              <a:t>Echtes Wachstum</a:t>
            </a:r>
            <a:endParaRPr lang="de-DE" dirty="0">
              <a:solidFill>
                <a:srgbClr val="33CC33"/>
              </a:solidFill>
            </a:endParaRPr>
          </a:p>
        </p:txBody>
      </p:sp>
      <p:sp>
        <p:nvSpPr>
          <p:cNvPr id="19" name="Pfeil nach oben 18"/>
          <p:cNvSpPr/>
          <p:nvPr/>
        </p:nvSpPr>
        <p:spPr>
          <a:xfrm>
            <a:off x="2490786" y="831114"/>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56160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bldP spid="11" grpId="0"/>
      <p:bldP spid="12" grpId="0"/>
      <p:bldP spid="13" grpId="0" animBg="1"/>
      <p:bldP spid="14" grpId="0" animBg="1"/>
      <p:bldP spid="15" grpId="0"/>
      <p:bldP spid="16" grpId="0"/>
      <p:bldP spid="17" grpId="0" build="p"/>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6225"/>
            <a:ext cx="8229600" cy="609601"/>
          </a:xfrm>
        </p:spPr>
        <p:txBody>
          <a:bodyPr vert="horz" lIns="91440" tIns="45720" rIns="91440" bIns="45720" rtlCol="0" anchor="ctr">
            <a:normAutofit/>
          </a:bodyPr>
          <a:lstStyle/>
          <a:p>
            <a:r>
              <a:rPr lang="de-DE" sz="2800" b="1" dirty="0" smtClean="0"/>
              <a:t>Was ist</a:t>
            </a:r>
            <a:r>
              <a:rPr lang="de-DE" sz="2800" b="1" i="1" dirty="0" smtClean="0"/>
              <a:t> nachhaltig,</a:t>
            </a:r>
            <a:r>
              <a:rPr lang="de-DE" sz="2800" b="1" dirty="0" smtClean="0"/>
              <a:t> </a:t>
            </a:r>
            <a:r>
              <a:rPr lang="de-DE" sz="2800" b="1" i="1" dirty="0" smtClean="0"/>
              <a:t>regenerativ </a:t>
            </a:r>
            <a:r>
              <a:rPr lang="de-DE" sz="2800" b="1" dirty="0" smtClean="0"/>
              <a:t>und</a:t>
            </a:r>
            <a:r>
              <a:rPr lang="de-DE" sz="2800" b="1" i="1" dirty="0" smtClean="0"/>
              <a:t> aufbauend </a:t>
            </a:r>
            <a:r>
              <a:rPr lang="de-DE" sz="2800" b="1" dirty="0" smtClean="0"/>
              <a:t>?</a:t>
            </a:r>
            <a:endParaRPr lang="de-DE" sz="2800" b="1" dirty="0"/>
          </a:p>
        </p:txBody>
      </p:sp>
      <p:cxnSp>
        <p:nvCxnSpPr>
          <p:cNvPr id="9" name="Gerade Verbindung 8"/>
          <p:cNvCxnSpPr/>
          <p:nvPr/>
        </p:nvCxnSpPr>
        <p:spPr>
          <a:xfrm flipV="1">
            <a:off x="938213" y="3789490"/>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0" name="Pfeil nach oben 9"/>
          <p:cNvSpPr/>
          <p:nvPr/>
        </p:nvSpPr>
        <p:spPr>
          <a:xfrm flipV="1">
            <a:off x="5029200" y="2322641"/>
            <a:ext cx="733425" cy="1476375"/>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 name="Gerade Verbindung 24"/>
          <p:cNvCxnSpPr/>
          <p:nvPr/>
        </p:nvCxnSpPr>
        <p:spPr>
          <a:xfrm flipV="1">
            <a:off x="938213" y="2313115"/>
            <a:ext cx="7610475" cy="952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731042" y="5726581"/>
            <a:ext cx="7855746" cy="1015663"/>
          </a:xfrm>
          <a:prstGeom prst="rect">
            <a:avLst/>
          </a:prstGeom>
          <a:noFill/>
        </p:spPr>
        <p:txBody>
          <a:bodyPr wrap="square" rtlCol="0">
            <a:spAutoFit/>
          </a:bodyPr>
          <a:lstStyle/>
          <a:p>
            <a:r>
              <a:rPr lang="de-DE" sz="2000" i="1" dirty="0" smtClean="0"/>
              <a:t>aufbauend</a:t>
            </a:r>
            <a:r>
              <a:rPr lang="de-DE" sz="2000" dirty="0" smtClean="0"/>
              <a:t>:		auch über die Regeneration hinaus</a:t>
            </a:r>
            <a:br>
              <a:rPr lang="de-DE" sz="2000" dirty="0" smtClean="0"/>
            </a:br>
            <a:r>
              <a:rPr lang="de-DE" sz="2000" dirty="0" smtClean="0"/>
              <a:t>			nicht nur Schäden beheben</a:t>
            </a:r>
            <a:br>
              <a:rPr lang="de-DE" sz="2000" dirty="0" smtClean="0"/>
            </a:br>
            <a:r>
              <a:rPr lang="de-DE" sz="2000" dirty="0" smtClean="0"/>
              <a:t>			</a:t>
            </a:r>
            <a:r>
              <a:rPr lang="de-DE" sz="2000" b="1" dirty="0" smtClean="0">
                <a:solidFill>
                  <a:srgbClr val="33CC33"/>
                </a:solidFill>
              </a:rPr>
              <a:t>Echtes Wachstum</a:t>
            </a:r>
            <a:endParaRPr lang="de-DE" sz="2000" b="1" dirty="0">
              <a:solidFill>
                <a:srgbClr val="33CC33"/>
              </a:solidFill>
            </a:endParaRPr>
          </a:p>
        </p:txBody>
      </p:sp>
      <p:sp>
        <p:nvSpPr>
          <p:cNvPr id="20" name="Textfeld 19"/>
          <p:cNvSpPr txBox="1"/>
          <p:nvPr/>
        </p:nvSpPr>
        <p:spPr>
          <a:xfrm>
            <a:off x="731042" y="3831789"/>
            <a:ext cx="2759872" cy="369332"/>
          </a:xfrm>
          <a:prstGeom prst="rect">
            <a:avLst/>
          </a:prstGeom>
          <a:noFill/>
        </p:spPr>
        <p:txBody>
          <a:bodyPr wrap="square" rtlCol="0">
            <a:spAutoFit/>
          </a:bodyPr>
          <a:lstStyle>
            <a:defPPr>
              <a:defRPr lang="de-DE"/>
            </a:defPPr>
            <a:lvl1pPr>
              <a:defRPr b="1">
                <a:solidFill>
                  <a:srgbClr val="04A458"/>
                </a:solidFill>
              </a:defRPr>
            </a:lvl1pPr>
          </a:lstStyle>
          <a:p>
            <a:r>
              <a:rPr lang="de-DE" dirty="0">
                <a:solidFill>
                  <a:srgbClr val="33CC33"/>
                </a:solidFill>
              </a:rPr>
              <a:t>Nachwachsen / Produktion</a:t>
            </a:r>
          </a:p>
        </p:txBody>
      </p:sp>
      <p:sp>
        <p:nvSpPr>
          <p:cNvPr id="21" name="Textfeld 20"/>
          <p:cNvSpPr txBox="1"/>
          <p:nvPr/>
        </p:nvSpPr>
        <p:spPr>
          <a:xfrm>
            <a:off x="3490914" y="3831789"/>
            <a:ext cx="2924175" cy="369332"/>
          </a:xfrm>
          <a:prstGeom prst="rect">
            <a:avLst/>
          </a:prstGeom>
          <a:noFill/>
        </p:spPr>
        <p:txBody>
          <a:bodyPr wrap="square" rtlCol="0">
            <a:spAutoFit/>
          </a:bodyPr>
          <a:lstStyle/>
          <a:p>
            <a:r>
              <a:rPr lang="de-DE" b="1" dirty="0" smtClean="0">
                <a:solidFill>
                  <a:srgbClr val="FF0000"/>
                </a:solidFill>
              </a:rPr>
              <a:t>Verluste und Verbrauch</a:t>
            </a:r>
            <a:endParaRPr lang="de-DE" b="1" dirty="0">
              <a:solidFill>
                <a:srgbClr val="FF0000"/>
              </a:solidFill>
            </a:endParaRPr>
          </a:p>
        </p:txBody>
      </p:sp>
      <p:sp>
        <p:nvSpPr>
          <p:cNvPr id="22" name="Pfeil nach oben 21"/>
          <p:cNvSpPr/>
          <p:nvPr/>
        </p:nvSpPr>
        <p:spPr>
          <a:xfrm>
            <a:off x="2490787" y="1574928"/>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619123" y="1723160"/>
            <a:ext cx="2776539" cy="369332"/>
          </a:xfrm>
          <a:prstGeom prst="rect">
            <a:avLst/>
          </a:prstGeom>
          <a:noFill/>
        </p:spPr>
        <p:txBody>
          <a:bodyPr wrap="square" rtlCol="0">
            <a:spAutoFit/>
          </a:bodyPr>
          <a:lstStyle/>
          <a:p>
            <a:r>
              <a:rPr lang="de-DE" b="1" dirty="0" smtClean="0"/>
              <a:t>Regeneration</a:t>
            </a:r>
            <a:endParaRPr lang="de-DE" dirty="0"/>
          </a:p>
        </p:txBody>
      </p:sp>
      <p:sp>
        <p:nvSpPr>
          <p:cNvPr id="24" name="Textfeld 23"/>
          <p:cNvSpPr txBox="1"/>
          <p:nvPr/>
        </p:nvSpPr>
        <p:spPr>
          <a:xfrm>
            <a:off x="5762625" y="2322641"/>
            <a:ext cx="2924175" cy="646331"/>
          </a:xfrm>
          <a:prstGeom prst="rect">
            <a:avLst/>
          </a:prstGeom>
          <a:noFill/>
        </p:spPr>
        <p:txBody>
          <a:bodyPr wrap="square" rtlCol="0">
            <a:spAutoFit/>
          </a:bodyPr>
          <a:lstStyle/>
          <a:p>
            <a:r>
              <a:rPr lang="de-DE" b="1" dirty="0" smtClean="0"/>
              <a:t>nicht mehr </a:t>
            </a:r>
            <a:r>
              <a:rPr lang="de-DE" dirty="0" smtClean="0"/>
              <a:t>verbrauchen</a:t>
            </a:r>
            <a:br>
              <a:rPr lang="de-DE" dirty="0" smtClean="0"/>
            </a:br>
            <a:r>
              <a:rPr lang="de-DE" dirty="0" smtClean="0"/>
              <a:t>als nachwächst</a:t>
            </a:r>
            <a:endParaRPr lang="de-DE" dirty="0"/>
          </a:p>
        </p:txBody>
      </p:sp>
      <p:sp>
        <p:nvSpPr>
          <p:cNvPr id="26" name="Textfeld 25"/>
          <p:cNvSpPr txBox="1"/>
          <p:nvPr/>
        </p:nvSpPr>
        <p:spPr>
          <a:xfrm>
            <a:off x="5762625" y="1589216"/>
            <a:ext cx="2776539" cy="646331"/>
          </a:xfrm>
          <a:prstGeom prst="rect">
            <a:avLst/>
          </a:prstGeom>
          <a:noFill/>
        </p:spPr>
        <p:txBody>
          <a:bodyPr wrap="square" rtlCol="0">
            <a:spAutoFit/>
          </a:bodyPr>
          <a:lstStyle/>
          <a:p>
            <a:r>
              <a:rPr lang="de-DE" b="1" dirty="0" smtClean="0"/>
              <a:t>mehr </a:t>
            </a:r>
            <a:r>
              <a:rPr lang="de-DE" dirty="0" smtClean="0"/>
              <a:t>nachwachsen lassen als verbrauchen</a:t>
            </a:r>
            <a:endParaRPr lang="de-DE" dirty="0"/>
          </a:p>
        </p:txBody>
      </p:sp>
      <p:sp>
        <p:nvSpPr>
          <p:cNvPr id="28" name="Textfeld 27"/>
          <p:cNvSpPr txBox="1"/>
          <p:nvPr/>
        </p:nvSpPr>
        <p:spPr>
          <a:xfrm>
            <a:off x="619123" y="2461140"/>
            <a:ext cx="2776539" cy="369332"/>
          </a:xfrm>
          <a:prstGeom prst="rect">
            <a:avLst/>
          </a:prstGeom>
          <a:noFill/>
        </p:spPr>
        <p:txBody>
          <a:bodyPr wrap="square" rtlCol="0">
            <a:spAutoFit/>
          </a:bodyPr>
          <a:lstStyle/>
          <a:p>
            <a:r>
              <a:rPr lang="de-DE" b="1" dirty="0" smtClean="0"/>
              <a:t>Nachhaltigkeit</a:t>
            </a:r>
            <a:endParaRPr lang="de-DE" dirty="0"/>
          </a:p>
        </p:txBody>
      </p:sp>
      <p:sp>
        <p:nvSpPr>
          <p:cNvPr id="29" name="Textfeld 28"/>
          <p:cNvSpPr txBox="1"/>
          <p:nvPr/>
        </p:nvSpPr>
        <p:spPr>
          <a:xfrm>
            <a:off x="731042" y="4400550"/>
            <a:ext cx="7993857" cy="1326031"/>
          </a:xfrm>
          <a:prstGeom prst="rect">
            <a:avLst/>
          </a:prstGeom>
          <a:noFill/>
        </p:spPr>
        <p:txBody>
          <a:bodyPr wrap="square" rtlCol="0">
            <a:noAutofit/>
          </a:bodyPr>
          <a:lstStyle/>
          <a:p>
            <a:r>
              <a:rPr lang="de-DE" sz="2000" i="1" dirty="0" smtClean="0">
                <a:solidFill>
                  <a:srgbClr val="FF0000"/>
                </a:solidFill>
              </a:rPr>
              <a:t>Raubbau</a:t>
            </a:r>
            <a:r>
              <a:rPr lang="de-DE" sz="2000" dirty="0" smtClean="0">
                <a:solidFill>
                  <a:srgbClr val="FF0000"/>
                </a:solidFill>
              </a:rPr>
              <a:t>:</a:t>
            </a:r>
            <a:r>
              <a:rPr lang="de-DE" sz="2000" dirty="0">
                <a:solidFill>
                  <a:srgbClr val="FF0000"/>
                </a:solidFill>
              </a:rPr>
              <a:t>		Produktion </a:t>
            </a:r>
            <a:r>
              <a:rPr lang="de-DE" sz="2000" dirty="0" smtClean="0">
                <a:solidFill>
                  <a:srgbClr val="FF0000"/>
                </a:solidFill>
              </a:rPr>
              <a:t>&lt;     Verbrauch</a:t>
            </a:r>
            <a:endParaRPr lang="de-DE" sz="2000" dirty="0" smtClean="0"/>
          </a:p>
          <a:p>
            <a:r>
              <a:rPr lang="de-DE" sz="2000" i="1" dirty="0" smtClean="0"/>
              <a:t>gerade noch nachhaltig</a:t>
            </a:r>
            <a:r>
              <a:rPr lang="de-DE" sz="2000" dirty="0" smtClean="0"/>
              <a:t>:	Produktion   =   Verbrauch</a:t>
            </a:r>
          </a:p>
          <a:p>
            <a:r>
              <a:rPr lang="de-DE" sz="2000" i="1" dirty="0"/>
              <a:t>nachhaltig</a:t>
            </a:r>
            <a:r>
              <a:rPr lang="de-DE" sz="2000" dirty="0"/>
              <a:t>:		Produktion  &gt;=  Verbrauch</a:t>
            </a:r>
          </a:p>
          <a:p>
            <a:r>
              <a:rPr lang="de-DE" sz="2000" i="1" dirty="0" smtClean="0"/>
              <a:t>regenerativ</a:t>
            </a:r>
            <a:r>
              <a:rPr lang="de-DE" sz="2000" dirty="0" smtClean="0"/>
              <a:t>:		Produktion   &gt;   Verbrauch        </a:t>
            </a:r>
            <a:r>
              <a:rPr lang="de-DE" sz="2000" i="1" dirty="0" smtClean="0">
                <a:solidFill>
                  <a:schemeClr val="bg1"/>
                </a:solidFill>
              </a:rPr>
              <a:t>progressiv</a:t>
            </a:r>
            <a:endParaRPr lang="de-DE" sz="2000" i="1" dirty="0">
              <a:solidFill>
                <a:schemeClr val="bg1"/>
              </a:solidFill>
            </a:endParaRPr>
          </a:p>
        </p:txBody>
      </p:sp>
      <p:sp>
        <p:nvSpPr>
          <p:cNvPr id="30" name="Textfeld 29"/>
          <p:cNvSpPr txBox="1"/>
          <p:nvPr/>
        </p:nvSpPr>
        <p:spPr>
          <a:xfrm>
            <a:off x="619123" y="1076144"/>
            <a:ext cx="2776539" cy="369332"/>
          </a:xfrm>
          <a:prstGeom prst="rect">
            <a:avLst/>
          </a:prstGeom>
          <a:noFill/>
        </p:spPr>
        <p:txBody>
          <a:bodyPr wrap="square" rtlCol="0">
            <a:spAutoFit/>
          </a:bodyPr>
          <a:lstStyle/>
          <a:p>
            <a:r>
              <a:rPr lang="de-DE" b="1" dirty="0" smtClean="0">
                <a:solidFill>
                  <a:srgbClr val="33CC33"/>
                </a:solidFill>
              </a:rPr>
              <a:t>Echtes Wachstum</a:t>
            </a:r>
            <a:endParaRPr lang="de-DE" dirty="0">
              <a:solidFill>
                <a:srgbClr val="33CC33"/>
              </a:solidFill>
            </a:endParaRPr>
          </a:p>
        </p:txBody>
      </p:sp>
      <p:sp>
        <p:nvSpPr>
          <p:cNvPr id="18" name="Pfeil nach oben 17"/>
          <p:cNvSpPr/>
          <p:nvPr/>
        </p:nvSpPr>
        <p:spPr>
          <a:xfrm>
            <a:off x="2490786" y="831114"/>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oben 18"/>
          <p:cNvSpPr/>
          <p:nvPr/>
        </p:nvSpPr>
        <p:spPr>
          <a:xfrm>
            <a:off x="2490787" y="2317877"/>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oben 26"/>
          <p:cNvSpPr/>
          <p:nvPr/>
        </p:nvSpPr>
        <p:spPr>
          <a:xfrm>
            <a:off x="2490787" y="3060829"/>
            <a:ext cx="733425" cy="738187"/>
          </a:xfrm>
          <a:prstGeom prst="upArrow">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p:cNvSpPr txBox="1"/>
          <p:nvPr/>
        </p:nvSpPr>
        <p:spPr>
          <a:xfrm>
            <a:off x="619123" y="3156465"/>
            <a:ext cx="2776539" cy="369332"/>
          </a:xfrm>
          <a:prstGeom prst="rect">
            <a:avLst/>
          </a:prstGeom>
          <a:noFill/>
        </p:spPr>
        <p:txBody>
          <a:bodyPr wrap="square" rtlCol="0">
            <a:spAutoFit/>
          </a:bodyPr>
          <a:lstStyle/>
          <a:p>
            <a:r>
              <a:rPr lang="de-DE" b="1" dirty="0" smtClean="0">
                <a:solidFill>
                  <a:srgbClr val="FF0000"/>
                </a:solidFill>
              </a:rPr>
              <a:t>Raubbau</a:t>
            </a:r>
            <a:endParaRPr lang="de-DE" dirty="0">
              <a:solidFill>
                <a:srgbClr val="FF0000"/>
              </a:solidFill>
            </a:endParaRPr>
          </a:p>
        </p:txBody>
      </p:sp>
    </p:spTree>
    <p:extLst>
      <p:ext uri="{BB962C8B-B14F-4D97-AF65-F5344CB8AC3E}">
        <p14:creationId xmlns:p14="http://schemas.microsoft.com/office/powerpoint/2010/main" val="4226248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animBg="1"/>
      <p:bldP spid="23" grpId="0"/>
      <p:bldP spid="24" grpId="0"/>
      <p:bldP spid="26" grpId="0"/>
      <p:bldP spid="28" grpId="0"/>
      <p:bldP spid="29" grpId="0" uiExpand="1" build="p"/>
      <p:bldP spid="30" grpId="0"/>
      <p:bldP spid="18" grpId="0" animBg="1"/>
      <p:bldP spid="19" grpId="0" animBg="1"/>
      <p:bldP spid="27"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a:xfrm>
            <a:off x="0" y="319088"/>
            <a:ext cx="9144000" cy="604837"/>
          </a:xfrm>
        </p:spPr>
        <p:txBody>
          <a:bodyPr vert="horz" lIns="91440" tIns="45720" rIns="91440" bIns="45720" rtlCol="0" anchor="ctr">
            <a:normAutofit/>
          </a:bodyPr>
          <a:lstStyle/>
          <a:p>
            <a:r>
              <a:rPr lang="de-CH" altLang="de-DE" sz="2800" b="1" dirty="0" smtClean="0"/>
              <a:t>Zunehmende </a:t>
            </a:r>
            <a:r>
              <a:rPr lang="de-CH" altLang="de-DE" sz="2800" b="1" dirty="0"/>
              <a:t>Systeme</a:t>
            </a:r>
          </a:p>
        </p:txBody>
      </p:sp>
      <p:sp>
        <p:nvSpPr>
          <p:cNvPr id="122679" name="Rectangle 823"/>
          <p:cNvSpPr>
            <a:spLocks noChangeArrowheads="1"/>
          </p:cNvSpPr>
          <p:nvPr/>
        </p:nvSpPr>
        <p:spPr bwMode="auto">
          <a:xfrm>
            <a:off x="251520" y="3364607"/>
            <a:ext cx="17636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latin typeface="+mn-lt"/>
              </a:rPr>
              <a:t>In der Evolution</a:t>
            </a:r>
            <a:endParaRPr lang="de-CH" altLang="de-DE" sz="1600" b="1" dirty="0">
              <a:latin typeface="+mn-lt"/>
            </a:endParaRPr>
          </a:p>
          <a:p>
            <a:r>
              <a:rPr lang="de-CH" altLang="de-DE" sz="1600" b="1" dirty="0" smtClean="0">
                <a:latin typeface="+mn-lt"/>
              </a:rPr>
              <a:t>Im Anbau</a:t>
            </a:r>
            <a:endParaRPr lang="de-CH" altLang="de-DE" sz="1600" b="1" dirty="0">
              <a:latin typeface="+mn-lt"/>
            </a:endParaRPr>
          </a:p>
          <a:p>
            <a:r>
              <a:rPr lang="de-CH" altLang="de-DE" sz="1600" b="1" dirty="0">
                <a:latin typeface="+mn-lt"/>
              </a:rPr>
              <a:t>…</a:t>
            </a:r>
            <a:endParaRPr lang="de-DE" altLang="de-DE" sz="1600" b="1" dirty="0">
              <a:latin typeface="+mn-lt"/>
            </a:endParaRPr>
          </a:p>
        </p:txBody>
      </p:sp>
      <p:sp>
        <p:nvSpPr>
          <p:cNvPr id="122680" name="Line 824"/>
          <p:cNvSpPr>
            <a:spLocks noChangeShapeType="1"/>
          </p:cNvSpPr>
          <p:nvPr/>
        </p:nvSpPr>
        <p:spPr bwMode="auto">
          <a:xfrm>
            <a:off x="2331666" y="1417613"/>
            <a:ext cx="1593850" cy="12319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1" name="Line 825"/>
          <p:cNvSpPr>
            <a:spLocks noChangeShapeType="1"/>
          </p:cNvSpPr>
          <p:nvPr/>
        </p:nvSpPr>
        <p:spPr bwMode="auto">
          <a:xfrm>
            <a:off x="2010991" y="1658913"/>
            <a:ext cx="1635125" cy="129222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2" name="Line 826"/>
          <p:cNvSpPr>
            <a:spLocks noChangeShapeType="1"/>
          </p:cNvSpPr>
          <p:nvPr/>
        </p:nvSpPr>
        <p:spPr bwMode="auto">
          <a:xfrm>
            <a:off x="5326733" y="2914650"/>
            <a:ext cx="1293812"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3" name="Line 827"/>
          <p:cNvSpPr>
            <a:spLocks noChangeShapeType="1"/>
          </p:cNvSpPr>
          <p:nvPr/>
        </p:nvSpPr>
        <p:spPr bwMode="auto">
          <a:xfrm>
            <a:off x="5328320" y="3238500"/>
            <a:ext cx="1295400" cy="3175"/>
          </a:xfrm>
          <a:prstGeom prst="line">
            <a:avLst/>
          </a:prstGeom>
          <a:noFill/>
          <a:ln w="254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684" name="Arc 828"/>
          <p:cNvSpPr>
            <a:spLocks/>
          </p:cNvSpPr>
          <p:nvPr/>
        </p:nvSpPr>
        <p:spPr bwMode="auto">
          <a:xfrm rot="11114032" flipV="1">
            <a:off x="3097982" y="3587750"/>
            <a:ext cx="1195388" cy="917575"/>
          </a:xfrm>
          <a:custGeom>
            <a:avLst/>
            <a:gdLst>
              <a:gd name="T0" fmla="*/ 2147483647 w 21600"/>
              <a:gd name="T1" fmla="*/ 0 h 18969"/>
              <a:gd name="T2" fmla="*/ 2147483647 w 21600"/>
              <a:gd name="T3" fmla="*/ 2147483647 h 18969"/>
              <a:gd name="T4" fmla="*/ 0 w 21600"/>
              <a:gd name="T5" fmla="*/ 2147483647 h 18969"/>
              <a:gd name="T6" fmla="*/ 0 60000 65536"/>
              <a:gd name="T7" fmla="*/ 0 60000 65536"/>
              <a:gd name="T8" fmla="*/ 0 60000 65536"/>
            </a:gdLst>
            <a:ahLst/>
            <a:cxnLst>
              <a:cxn ang="T6">
                <a:pos x="T0" y="T1"/>
              </a:cxn>
              <a:cxn ang="T7">
                <a:pos x="T2" y="T3"/>
              </a:cxn>
              <a:cxn ang="T8">
                <a:pos x="T4" y="T5"/>
              </a:cxn>
            </a:cxnLst>
            <a:rect l="0" t="0" r="r" b="b"/>
            <a:pathLst>
              <a:path w="21600" h="18969" fill="none" extrusionOk="0">
                <a:moveTo>
                  <a:pt x="10609" y="-1"/>
                </a:moveTo>
                <a:cubicBezTo>
                  <a:pt x="17399" y="3828"/>
                  <a:pt x="21600" y="11019"/>
                  <a:pt x="21600" y="18815"/>
                </a:cubicBezTo>
                <a:cubicBezTo>
                  <a:pt x="21600" y="18866"/>
                  <a:pt x="21599" y="18917"/>
                  <a:pt x="21599" y="18969"/>
                </a:cubicBezTo>
              </a:path>
              <a:path w="21600" h="18969" stroke="0" extrusionOk="0">
                <a:moveTo>
                  <a:pt x="10609" y="-1"/>
                </a:moveTo>
                <a:cubicBezTo>
                  <a:pt x="17399" y="3828"/>
                  <a:pt x="21600" y="11019"/>
                  <a:pt x="21600" y="18815"/>
                </a:cubicBezTo>
                <a:cubicBezTo>
                  <a:pt x="21600" y="18866"/>
                  <a:pt x="21599" y="18917"/>
                  <a:pt x="21599" y="18969"/>
                </a:cubicBezTo>
                <a:lnTo>
                  <a:pt x="0" y="18815"/>
                </a:lnTo>
                <a:lnTo>
                  <a:pt x="10609"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22685" name="Arc 829"/>
          <p:cNvSpPr>
            <a:spLocks/>
          </p:cNvSpPr>
          <p:nvPr/>
        </p:nvSpPr>
        <p:spPr bwMode="auto">
          <a:xfrm rot="1587153" flipV="1">
            <a:off x="3443452" y="4582501"/>
            <a:ext cx="889000" cy="750887"/>
          </a:xfrm>
          <a:custGeom>
            <a:avLst/>
            <a:gdLst>
              <a:gd name="T0" fmla="*/ 2147483647 w 21239"/>
              <a:gd name="T1" fmla="*/ 0 h 20574"/>
              <a:gd name="T2" fmla="*/ 2147483647 w 21239"/>
              <a:gd name="T3" fmla="*/ 2147483647 h 20574"/>
              <a:gd name="T4" fmla="*/ 0 w 21239"/>
              <a:gd name="T5" fmla="*/ 2147483647 h 20574"/>
              <a:gd name="T6" fmla="*/ 0 60000 65536"/>
              <a:gd name="T7" fmla="*/ 0 60000 65536"/>
              <a:gd name="T8" fmla="*/ 0 60000 65536"/>
            </a:gdLst>
            <a:ahLst/>
            <a:cxnLst>
              <a:cxn ang="T6">
                <a:pos x="T0" y="T1"/>
              </a:cxn>
              <a:cxn ang="T7">
                <a:pos x="T2" y="T3"/>
              </a:cxn>
              <a:cxn ang="T8">
                <a:pos x="T4" y="T5"/>
              </a:cxn>
            </a:cxnLst>
            <a:rect l="0" t="0" r="r" b="b"/>
            <a:pathLst>
              <a:path w="21239" h="20574" fill="none" extrusionOk="0">
                <a:moveTo>
                  <a:pt x="6577" y="-1"/>
                </a:moveTo>
                <a:cubicBezTo>
                  <a:pt x="14156" y="2422"/>
                  <a:pt x="19790" y="8817"/>
                  <a:pt x="21239" y="16641"/>
                </a:cubicBezTo>
              </a:path>
              <a:path w="21239" h="20574" stroke="0" extrusionOk="0">
                <a:moveTo>
                  <a:pt x="6577" y="-1"/>
                </a:moveTo>
                <a:cubicBezTo>
                  <a:pt x="14156" y="2422"/>
                  <a:pt x="19790" y="8817"/>
                  <a:pt x="21239" y="16641"/>
                </a:cubicBezTo>
                <a:lnTo>
                  <a:pt x="0" y="20574"/>
                </a:lnTo>
                <a:lnTo>
                  <a:pt x="6577" y="-1"/>
                </a:lnTo>
                <a:close/>
              </a:path>
            </a:pathLst>
          </a:custGeom>
          <a:noFill/>
          <a:ln w="25400">
            <a:solidFill>
              <a:srgbClr val="00B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61" name="Oval 831"/>
          <p:cNvSpPr>
            <a:spLocks noChangeArrowheads="1"/>
          </p:cNvSpPr>
          <p:nvPr/>
        </p:nvSpPr>
        <p:spPr bwMode="auto">
          <a:xfrm>
            <a:off x="2477072" y="2140471"/>
            <a:ext cx="3751112" cy="367240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2" name="Line 832"/>
          <p:cNvSpPr>
            <a:spLocks noChangeShapeType="1"/>
          </p:cNvSpPr>
          <p:nvPr/>
        </p:nvSpPr>
        <p:spPr bwMode="auto">
          <a:xfrm flipV="1">
            <a:off x="2339752" y="4300711"/>
            <a:ext cx="40983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63" name="Freeform 833"/>
          <p:cNvSpPr>
            <a:spLocks/>
          </p:cNvSpPr>
          <p:nvPr/>
        </p:nvSpPr>
        <p:spPr bwMode="auto">
          <a:xfrm rot="13404268">
            <a:off x="2590093" y="4417230"/>
            <a:ext cx="378591" cy="363757"/>
          </a:xfrm>
          <a:custGeom>
            <a:avLst/>
            <a:gdLst>
              <a:gd name="T0" fmla="*/ 0 w 229"/>
              <a:gd name="T1" fmla="*/ 5 h 153"/>
              <a:gd name="T2" fmla="*/ 1 w 229"/>
              <a:gd name="T3" fmla="*/ 2 h 153"/>
              <a:gd name="T4" fmla="*/ 1 w 229"/>
              <a:gd name="T5" fmla="*/ 9 h 153"/>
              <a:gd name="T6" fmla="*/ 1 w 229"/>
              <a:gd name="T7" fmla="*/ 7 h 153"/>
              <a:gd name="T8" fmla="*/ 1 w 229"/>
              <a:gd name="T9" fmla="*/ 1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153">
                <a:moveTo>
                  <a:pt x="0" y="67"/>
                </a:moveTo>
                <a:cubicBezTo>
                  <a:pt x="46" y="33"/>
                  <a:pt x="92" y="0"/>
                  <a:pt x="112" y="9"/>
                </a:cubicBezTo>
                <a:cubicBezTo>
                  <a:pt x="132" y="18"/>
                  <a:pt x="108" y="108"/>
                  <a:pt x="122" y="121"/>
                </a:cubicBezTo>
                <a:cubicBezTo>
                  <a:pt x="136" y="134"/>
                  <a:pt x="179" y="84"/>
                  <a:pt x="197" y="89"/>
                </a:cubicBezTo>
                <a:cubicBezTo>
                  <a:pt x="215" y="94"/>
                  <a:pt x="222" y="123"/>
                  <a:pt x="229" y="153"/>
                </a:cubicBezTo>
              </a:path>
            </a:pathLst>
          </a:custGeom>
          <a:noFill/>
          <a:ln w="12700" cap="flat" cmpd="sng">
            <a:solidFill>
              <a:srgbClr val="36990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64" name="Group 834"/>
          <p:cNvGrpSpPr>
            <a:grpSpLocks/>
          </p:cNvGrpSpPr>
          <p:nvPr/>
        </p:nvGrpSpPr>
        <p:grpSpPr bwMode="auto">
          <a:xfrm rot="2224076">
            <a:off x="2993339" y="4895601"/>
            <a:ext cx="583402" cy="467688"/>
            <a:chOff x="1760" y="1087"/>
            <a:chExt cx="278" cy="225"/>
          </a:xfrm>
        </p:grpSpPr>
        <p:sp>
          <p:nvSpPr>
            <p:cNvPr id="2119" name="Oval 835"/>
            <p:cNvSpPr>
              <a:spLocks noChangeArrowheads="1"/>
            </p:cNvSpPr>
            <p:nvPr/>
          </p:nvSpPr>
          <p:spPr bwMode="auto">
            <a:xfrm rot="1754178">
              <a:off x="1868" y="1189"/>
              <a:ext cx="125" cy="76"/>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20" name="Oval 836"/>
            <p:cNvSpPr>
              <a:spLocks noChangeArrowheads="1"/>
            </p:cNvSpPr>
            <p:nvPr/>
          </p:nvSpPr>
          <p:spPr bwMode="auto">
            <a:xfrm rot="1754178">
              <a:off x="1832" y="1155"/>
              <a:ext cx="46" cy="54"/>
            </a:xfrm>
            <a:prstGeom prst="ellipse">
              <a:avLst/>
            </a:prstGeom>
            <a:solidFill>
              <a:schemeClr val="bg1"/>
            </a:solidFill>
            <a:ln w="12700">
              <a:solidFill>
                <a:srgbClr val="36990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21" name="Line 837"/>
            <p:cNvSpPr>
              <a:spLocks noChangeShapeType="1"/>
            </p:cNvSpPr>
            <p:nvPr/>
          </p:nvSpPr>
          <p:spPr bwMode="auto">
            <a:xfrm>
              <a:off x="1947" y="1269"/>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2" name="Line 838"/>
            <p:cNvSpPr>
              <a:spLocks noChangeShapeType="1"/>
            </p:cNvSpPr>
            <p:nvPr/>
          </p:nvSpPr>
          <p:spPr bwMode="auto">
            <a:xfrm>
              <a:off x="1918" y="1142"/>
              <a:ext cx="0" cy="43"/>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3" name="Line 839"/>
            <p:cNvSpPr>
              <a:spLocks noChangeShapeType="1"/>
            </p:cNvSpPr>
            <p:nvPr/>
          </p:nvSpPr>
          <p:spPr bwMode="auto">
            <a:xfrm flipH="1">
              <a:off x="1952" y="11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4" name="Line 840"/>
            <p:cNvSpPr>
              <a:spLocks noChangeShapeType="1"/>
            </p:cNvSpPr>
            <p:nvPr/>
          </p:nvSpPr>
          <p:spPr bwMode="auto">
            <a:xfrm flipH="1">
              <a:off x="1875" y="1259"/>
              <a:ext cx="29" cy="41"/>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5" name="Line 841"/>
            <p:cNvSpPr>
              <a:spLocks noChangeShapeType="1"/>
            </p:cNvSpPr>
            <p:nvPr/>
          </p:nvSpPr>
          <p:spPr bwMode="auto">
            <a:xfrm flipH="1">
              <a:off x="1983" y="1210"/>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6" name="Line 842"/>
            <p:cNvSpPr>
              <a:spLocks noChangeShapeType="1"/>
            </p:cNvSpPr>
            <p:nvPr/>
          </p:nvSpPr>
          <p:spPr bwMode="auto">
            <a:xfrm flipH="1">
              <a:off x="1827" y="1234"/>
              <a:ext cx="55" cy="14"/>
            </a:xfrm>
            <a:prstGeom prst="line">
              <a:avLst/>
            </a:prstGeom>
            <a:noFill/>
            <a:ln w="12700">
              <a:solidFill>
                <a:srgbClr val="3699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27" name="Arc 843"/>
            <p:cNvSpPr>
              <a:spLocks/>
            </p:cNvSpPr>
            <p:nvPr/>
          </p:nvSpPr>
          <p:spPr bwMode="auto">
            <a:xfrm rot="7259347" flipV="1">
              <a:off x="1807" y="1089"/>
              <a:ext cx="62" cy="58"/>
            </a:xfrm>
            <a:custGeom>
              <a:avLst/>
              <a:gdLst>
                <a:gd name="T0" fmla="*/ 0 w 21544"/>
                <a:gd name="T1" fmla="*/ 0 h 20131"/>
                <a:gd name="T2" fmla="*/ 0 w 21544"/>
                <a:gd name="T3" fmla="*/ 0 h 20131"/>
                <a:gd name="T4" fmla="*/ 0 w 21544"/>
                <a:gd name="T5" fmla="*/ 0 h 20131"/>
                <a:gd name="T6" fmla="*/ 0 60000 65536"/>
                <a:gd name="T7" fmla="*/ 0 60000 65536"/>
                <a:gd name="T8" fmla="*/ 0 60000 65536"/>
              </a:gdLst>
              <a:ahLst/>
              <a:cxnLst>
                <a:cxn ang="T6">
                  <a:pos x="T0" y="T1"/>
                </a:cxn>
                <a:cxn ang="T7">
                  <a:pos x="T2" y="T3"/>
                </a:cxn>
                <a:cxn ang="T8">
                  <a:pos x="T4" y="T5"/>
                </a:cxn>
              </a:cxnLst>
              <a:rect l="0" t="0" r="r" b="b"/>
              <a:pathLst>
                <a:path w="21544" h="20131" fill="none" extrusionOk="0">
                  <a:moveTo>
                    <a:pt x="7830" y="0"/>
                  </a:moveTo>
                  <a:cubicBezTo>
                    <a:pt x="15605" y="3024"/>
                    <a:pt x="20943" y="10256"/>
                    <a:pt x="21544" y="18576"/>
                  </a:cubicBezTo>
                </a:path>
                <a:path w="21544" h="20131" stroke="0" extrusionOk="0">
                  <a:moveTo>
                    <a:pt x="7830" y="0"/>
                  </a:moveTo>
                  <a:cubicBezTo>
                    <a:pt x="15605" y="3024"/>
                    <a:pt x="20943" y="10256"/>
                    <a:pt x="21544" y="18576"/>
                  </a:cubicBezTo>
                  <a:lnTo>
                    <a:pt x="0" y="20131"/>
                  </a:lnTo>
                  <a:lnTo>
                    <a:pt x="7830"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128" name="Arc 844"/>
            <p:cNvSpPr>
              <a:spLocks/>
            </p:cNvSpPr>
            <p:nvPr/>
          </p:nvSpPr>
          <p:spPr bwMode="auto">
            <a:xfrm rot="-1957542">
              <a:off x="1760" y="1143"/>
              <a:ext cx="62" cy="54"/>
            </a:xfrm>
            <a:custGeom>
              <a:avLst/>
              <a:gdLst>
                <a:gd name="T0" fmla="*/ 0 w 21544"/>
                <a:gd name="T1" fmla="*/ 0 h 21165"/>
                <a:gd name="T2" fmla="*/ 0 w 21544"/>
                <a:gd name="T3" fmla="*/ 0 h 21165"/>
                <a:gd name="T4" fmla="*/ 0 w 21544"/>
                <a:gd name="T5" fmla="*/ 0 h 21165"/>
                <a:gd name="T6" fmla="*/ 0 60000 65536"/>
                <a:gd name="T7" fmla="*/ 0 60000 65536"/>
                <a:gd name="T8" fmla="*/ 0 60000 65536"/>
              </a:gdLst>
              <a:ahLst/>
              <a:cxnLst>
                <a:cxn ang="T6">
                  <a:pos x="T0" y="T1"/>
                </a:cxn>
                <a:cxn ang="T7">
                  <a:pos x="T2" y="T3"/>
                </a:cxn>
                <a:cxn ang="T8">
                  <a:pos x="T4" y="T5"/>
                </a:cxn>
              </a:cxnLst>
              <a:rect l="0" t="0" r="r" b="b"/>
              <a:pathLst>
                <a:path w="21544" h="21165" fill="none" extrusionOk="0">
                  <a:moveTo>
                    <a:pt x="4313" y="0"/>
                  </a:moveTo>
                  <a:cubicBezTo>
                    <a:pt x="13804" y="1934"/>
                    <a:pt x="20847" y="9950"/>
                    <a:pt x="21544" y="19610"/>
                  </a:cubicBezTo>
                </a:path>
                <a:path w="21544" h="21165" stroke="0" extrusionOk="0">
                  <a:moveTo>
                    <a:pt x="4313" y="0"/>
                  </a:moveTo>
                  <a:cubicBezTo>
                    <a:pt x="13804" y="1934"/>
                    <a:pt x="20847" y="9950"/>
                    <a:pt x="21544" y="19610"/>
                  </a:cubicBezTo>
                  <a:lnTo>
                    <a:pt x="0" y="21165"/>
                  </a:lnTo>
                  <a:lnTo>
                    <a:pt x="4313" y="0"/>
                  </a:lnTo>
                  <a:close/>
                </a:path>
              </a:pathLst>
            </a:custGeom>
            <a:noFill/>
            <a:ln w="12700">
              <a:solidFill>
                <a:srgbClr val="3699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5" name="Gruppieren 4"/>
          <p:cNvGrpSpPr/>
          <p:nvPr/>
        </p:nvGrpSpPr>
        <p:grpSpPr>
          <a:xfrm rot="2141673">
            <a:off x="4073954" y="5071064"/>
            <a:ext cx="597453" cy="763421"/>
            <a:chOff x="5020833" y="5201133"/>
            <a:chExt cx="884413" cy="748912"/>
          </a:xfrm>
        </p:grpSpPr>
        <p:sp>
          <p:nvSpPr>
            <p:cNvPr id="2065"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6"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7"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68"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2" name="Gruppieren 1"/>
          <p:cNvGrpSpPr/>
          <p:nvPr/>
        </p:nvGrpSpPr>
        <p:grpSpPr>
          <a:xfrm>
            <a:off x="4433373" y="2700608"/>
            <a:ext cx="487203" cy="2328440"/>
            <a:chOff x="4973941" y="3053033"/>
            <a:chExt cx="487203" cy="2328440"/>
          </a:xfrm>
        </p:grpSpPr>
        <p:grpSp>
          <p:nvGrpSpPr>
            <p:cNvPr id="2095" name="Group 850"/>
            <p:cNvGrpSpPr>
              <a:grpSpLocks/>
            </p:cNvGrpSpPr>
            <p:nvPr/>
          </p:nvGrpSpPr>
          <p:grpSpPr bwMode="auto">
            <a:xfrm>
              <a:off x="5088742" y="3053033"/>
              <a:ext cx="243602" cy="960277"/>
              <a:chOff x="1326" y="980"/>
              <a:chExt cx="205" cy="672"/>
            </a:xfrm>
          </p:grpSpPr>
          <p:sp>
            <p:nvSpPr>
              <p:cNvPr id="2107" name="Oval 851"/>
              <p:cNvSpPr>
                <a:spLocks noChangeArrowheads="1"/>
              </p:cNvSpPr>
              <p:nvPr/>
            </p:nvSpPr>
            <p:spPr bwMode="auto">
              <a:xfrm rot="1754178">
                <a:off x="1326" y="11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8" name="Oval 852"/>
              <p:cNvSpPr>
                <a:spLocks noChangeArrowheads="1"/>
              </p:cNvSpPr>
              <p:nvPr/>
            </p:nvSpPr>
            <p:spPr bwMode="auto">
              <a:xfrm rot="1754178">
                <a:off x="1328" y="103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09" name="Oval 853"/>
              <p:cNvSpPr>
                <a:spLocks noChangeArrowheads="1"/>
              </p:cNvSpPr>
              <p:nvPr/>
            </p:nvSpPr>
            <p:spPr bwMode="auto">
              <a:xfrm rot="1754178">
                <a:off x="1413" y="1187"/>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0" name="Oval 854"/>
              <p:cNvSpPr>
                <a:spLocks noChangeArrowheads="1"/>
              </p:cNvSpPr>
              <p:nvPr/>
            </p:nvSpPr>
            <p:spPr bwMode="auto">
              <a:xfrm rot="1754178">
                <a:off x="1418" y="1085"/>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1" name="Oval 855"/>
              <p:cNvSpPr>
                <a:spLocks noChangeArrowheads="1"/>
              </p:cNvSpPr>
              <p:nvPr/>
            </p:nvSpPr>
            <p:spPr bwMode="auto">
              <a:xfrm rot="1754178">
                <a:off x="1416" y="980"/>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2" name="Oval 856"/>
              <p:cNvSpPr>
                <a:spLocks noChangeArrowheads="1"/>
              </p:cNvSpPr>
              <p:nvPr/>
            </p:nvSpPr>
            <p:spPr bwMode="auto">
              <a:xfrm rot="1754178">
                <a:off x="1334" y="1245"/>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3" name="Oval 857"/>
              <p:cNvSpPr>
                <a:spLocks noChangeArrowheads="1"/>
              </p:cNvSpPr>
              <p:nvPr/>
            </p:nvSpPr>
            <p:spPr bwMode="auto">
              <a:xfrm rot="1754178">
                <a:off x="1338" y="14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4" name="Oval 858"/>
              <p:cNvSpPr>
                <a:spLocks noChangeArrowheads="1"/>
              </p:cNvSpPr>
              <p:nvPr/>
            </p:nvSpPr>
            <p:spPr bwMode="auto">
              <a:xfrm rot="1754178">
                <a:off x="1340" y="134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5" name="Oval 859"/>
              <p:cNvSpPr>
                <a:spLocks noChangeArrowheads="1"/>
              </p:cNvSpPr>
              <p:nvPr/>
            </p:nvSpPr>
            <p:spPr bwMode="auto">
              <a:xfrm rot="1754178">
                <a:off x="1425" y="1498"/>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6" name="Oval 860"/>
              <p:cNvSpPr>
                <a:spLocks noChangeArrowheads="1"/>
              </p:cNvSpPr>
              <p:nvPr/>
            </p:nvSpPr>
            <p:spPr bwMode="auto">
              <a:xfrm rot="1754178">
                <a:off x="1430" y="1396"/>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7" name="Oval 861"/>
              <p:cNvSpPr>
                <a:spLocks noChangeArrowheads="1"/>
              </p:cNvSpPr>
              <p:nvPr/>
            </p:nvSpPr>
            <p:spPr bwMode="auto">
              <a:xfrm rot="1754178">
                <a:off x="1428" y="1291"/>
                <a:ext cx="101" cy="9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118" name="Oval 862"/>
              <p:cNvSpPr>
                <a:spLocks noChangeArrowheads="1"/>
              </p:cNvSpPr>
              <p:nvPr/>
            </p:nvSpPr>
            <p:spPr bwMode="auto">
              <a:xfrm rot="1754178">
                <a:off x="1346" y="1556"/>
                <a:ext cx="99"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96" name="Line 863"/>
            <p:cNvSpPr>
              <a:spLocks noChangeShapeType="1"/>
            </p:cNvSpPr>
            <p:nvPr/>
          </p:nvSpPr>
          <p:spPr bwMode="auto">
            <a:xfrm>
              <a:off x="5197942" y="3120783"/>
              <a:ext cx="28000" cy="19794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7" name="Freeform 864"/>
            <p:cNvSpPr>
              <a:spLocks/>
            </p:cNvSpPr>
            <p:nvPr/>
          </p:nvSpPr>
          <p:spPr bwMode="auto">
            <a:xfrm>
              <a:off x="5225943" y="3854246"/>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8" name="Freeform 865"/>
            <p:cNvSpPr>
              <a:spLocks/>
            </p:cNvSpPr>
            <p:nvPr/>
          </p:nvSpPr>
          <p:spPr bwMode="auto">
            <a:xfrm flipH="1">
              <a:off x="4973941" y="3966180"/>
              <a:ext cx="235201" cy="486030"/>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F5B70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99" name="Group 866"/>
            <p:cNvGrpSpPr>
              <a:grpSpLocks/>
            </p:cNvGrpSpPr>
            <p:nvPr/>
          </p:nvGrpSpPr>
          <p:grpSpPr bwMode="auto">
            <a:xfrm>
              <a:off x="5203695" y="4628947"/>
              <a:ext cx="232401" cy="749580"/>
              <a:chOff x="1218" y="2475"/>
              <a:chExt cx="83" cy="146"/>
            </a:xfrm>
          </p:grpSpPr>
          <p:sp>
            <p:nvSpPr>
              <p:cNvPr id="2104" name="Freeform 867"/>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5" name="Freeform 868"/>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6" name="Freeform 869"/>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100" name="Group 870"/>
            <p:cNvGrpSpPr>
              <a:grpSpLocks/>
            </p:cNvGrpSpPr>
            <p:nvPr/>
          </p:nvGrpSpPr>
          <p:grpSpPr bwMode="auto">
            <a:xfrm flipH="1">
              <a:off x="5004048" y="4631893"/>
              <a:ext cx="232401" cy="749580"/>
              <a:chOff x="1218" y="2475"/>
              <a:chExt cx="83" cy="146"/>
            </a:xfrm>
          </p:grpSpPr>
          <p:sp>
            <p:nvSpPr>
              <p:cNvPr id="2101" name="Freeform 871"/>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2" name="Freeform 872"/>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03" name="Freeform 873"/>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grpSp>
        <p:nvGrpSpPr>
          <p:cNvPr id="8" name="Gruppieren 7"/>
          <p:cNvGrpSpPr/>
          <p:nvPr/>
        </p:nvGrpSpPr>
        <p:grpSpPr>
          <a:xfrm>
            <a:off x="3865486" y="3194979"/>
            <a:ext cx="518235" cy="1753804"/>
            <a:chOff x="4406054" y="3547404"/>
            <a:chExt cx="518235" cy="1753804"/>
          </a:xfrm>
        </p:grpSpPr>
        <p:sp>
          <p:nvSpPr>
            <p:cNvPr id="2071" name="Line 875"/>
            <p:cNvSpPr>
              <a:spLocks noChangeShapeType="1"/>
            </p:cNvSpPr>
            <p:nvPr/>
          </p:nvSpPr>
          <p:spPr bwMode="auto">
            <a:xfrm>
              <a:off x="4644042" y="4221934"/>
              <a:ext cx="22242" cy="864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2" name="Freeform 876"/>
            <p:cNvSpPr>
              <a:spLocks/>
            </p:cNvSpPr>
            <p:nvPr/>
          </p:nvSpPr>
          <p:spPr bwMode="auto">
            <a:xfrm>
              <a:off x="4666284" y="4097625"/>
              <a:ext cx="258005" cy="336246"/>
            </a:xfrm>
            <a:custGeom>
              <a:avLst/>
              <a:gdLst>
                <a:gd name="T0" fmla="*/ 0 w 116"/>
                <a:gd name="T1" fmla="*/ 217 h 160"/>
                <a:gd name="T2" fmla="*/ 102 w 116"/>
                <a:gd name="T3" fmla="*/ 0 h 160"/>
                <a:gd name="T4" fmla="*/ 75 w 116"/>
                <a:gd name="T5" fmla="*/ 130 h 160"/>
                <a:gd name="T6" fmla="*/ 32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3" name="Freeform 877"/>
            <p:cNvSpPr>
              <a:spLocks/>
            </p:cNvSpPr>
            <p:nvPr/>
          </p:nvSpPr>
          <p:spPr bwMode="auto">
            <a:xfrm flipH="1">
              <a:off x="4406054" y="4175063"/>
              <a:ext cx="246884" cy="368852"/>
            </a:xfrm>
            <a:custGeom>
              <a:avLst/>
              <a:gdLst>
                <a:gd name="T0" fmla="*/ 0 w 116"/>
                <a:gd name="T1" fmla="*/ 549 h 160"/>
                <a:gd name="T2" fmla="*/ 66 w 116"/>
                <a:gd name="T3" fmla="*/ 0 h 160"/>
                <a:gd name="T4" fmla="*/ 49 w 116"/>
                <a:gd name="T5" fmla="*/ 329 h 160"/>
                <a:gd name="T6" fmla="*/ 22 w 116"/>
                <a:gd name="T7" fmla="*/ 453 h 160"/>
                <a:gd name="T8" fmla="*/ 0 w 116"/>
                <a:gd name="T9" fmla="*/ 549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4" name="Group 878"/>
            <p:cNvGrpSpPr>
              <a:grpSpLocks/>
            </p:cNvGrpSpPr>
            <p:nvPr/>
          </p:nvGrpSpPr>
          <p:grpSpPr bwMode="auto">
            <a:xfrm>
              <a:off x="4644008" y="4666722"/>
              <a:ext cx="247033" cy="634486"/>
              <a:chOff x="1218" y="2475"/>
              <a:chExt cx="83" cy="146"/>
            </a:xfrm>
          </p:grpSpPr>
          <p:sp>
            <p:nvSpPr>
              <p:cNvPr id="2092" name="Freeform 879"/>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3" name="Freeform 880"/>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4" name="Freeform 881"/>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2075" name="Group 882"/>
            <p:cNvGrpSpPr>
              <a:grpSpLocks/>
            </p:cNvGrpSpPr>
            <p:nvPr/>
          </p:nvGrpSpPr>
          <p:grpSpPr bwMode="auto">
            <a:xfrm flipH="1">
              <a:off x="4427984" y="4653136"/>
              <a:ext cx="247033" cy="634486"/>
              <a:chOff x="1218" y="2475"/>
              <a:chExt cx="83" cy="146"/>
            </a:xfrm>
          </p:grpSpPr>
          <p:sp>
            <p:nvSpPr>
              <p:cNvPr id="2089" name="Freeform 883"/>
              <p:cNvSpPr>
                <a:spLocks/>
              </p:cNvSpPr>
              <p:nvPr/>
            </p:nvSpPr>
            <p:spPr bwMode="auto">
              <a:xfrm>
                <a:off x="1221" y="2475"/>
                <a:ext cx="80" cy="9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0" name="Freeform 884"/>
              <p:cNvSpPr>
                <a:spLocks/>
              </p:cNvSpPr>
              <p:nvPr/>
            </p:nvSpPr>
            <p:spPr bwMode="auto">
              <a:xfrm>
                <a:off x="1228" y="2524"/>
                <a:ext cx="64" cy="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91" name="Freeform 885"/>
              <p:cNvSpPr>
                <a:spLocks/>
              </p:cNvSpPr>
              <p:nvPr/>
            </p:nvSpPr>
            <p:spPr bwMode="auto">
              <a:xfrm>
                <a:off x="1218" y="2568"/>
                <a:ext cx="43" cy="5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076" name="Freeform 886"/>
            <p:cNvSpPr>
              <a:spLocks/>
            </p:cNvSpPr>
            <p:nvPr/>
          </p:nvSpPr>
          <p:spPr bwMode="auto">
            <a:xfrm>
              <a:off x="4679629" y="3785833"/>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77" name="Freeform 887"/>
            <p:cNvSpPr>
              <a:spLocks/>
            </p:cNvSpPr>
            <p:nvPr/>
          </p:nvSpPr>
          <p:spPr bwMode="auto">
            <a:xfrm flipH="1">
              <a:off x="4479452" y="3863271"/>
              <a:ext cx="186832" cy="336246"/>
            </a:xfrm>
            <a:custGeom>
              <a:avLst/>
              <a:gdLst>
                <a:gd name="T0" fmla="*/ 0 w 116"/>
                <a:gd name="T1" fmla="*/ 217 h 160"/>
                <a:gd name="T2" fmla="*/ 4 w 116"/>
                <a:gd name="T3" fmla="*/ 0 h 160"/>
                <a:gd name="T4" fmla="*/ 3 w 116"/>
                <a:gd name="T5" fmla="*/ 130 h 160"/>
                <a:gd name="T6" fmla="*/ 1 w 116"/>
                <a:gd name="T7" fmla="*/ 180 h 160"/>
                <a:gd name="T8" fmla="*/ 0 w 116"/>
                <a:gd name="T9" fmla="*/ 21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0">
                  <a:moveTo>
                    <a:pt x="0" y="160"/>
                  </a:moveTo>
                  <a:cubicBezTo>
                    <a:pt x="38" y="88"/>
                    <a:pt x="43" y="37"/>
                    <a:pt x="102" y="0"/>
                  </a:cubicBezTo>
                  <a:cubicBezTo>
                    <a:pt x="116" y="44"/>
                    <a:pt x="101" y="66"/>
                    <a:pt x="75" y="96"/>
                  </a:cubicBezTo>
                  <a:cubicBezTo>
                    <a:pt x="63" y="110"/>
                    <a:pt x="32" y="133"/>
                    <a:pt x="32" y="133"/>
                  </a:cubicBezTo>
                  <a:cubicBezTo>
                    <a:pt x="18" y="156"/>
                    <a:pt x="15" y="145"/>
                    <a:pt x="0" y="160"/>
                  </a:cubicBezTo>
                  <a:close/>
                </a:path>
              </a:pathLst>
            </a:custGeom>
            <a:solidFill>
              <a:srgbClr val="0099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078" name="Group 888"/>
            <p:cNvGrpSpPr>
              <a:grpSpLocks/>
            </p:cNvGrpSpPr>
            <p:nvPr/>
          </p:nvGrpSpPr>
          <p:grpSpPr bwMode="auto">
            <a:xfrm>
              <a:off x="4410502" y="3547404"/>
              <a:ext cx="262454" cy="264921"/>
              <a:chOff x="3726" y="1394"/>
              <a:chExt cx="1083" cy="1053"/>
            </a:xfrm>
          </p:grpSpPr>
          <p:sp>
            <p:nvSpPr>
              <p:cNvPr id="2080" name="Oval 889"/>
              <p:cNvSpPr>
                <a:spLocks noChangeArrowheads="1"/>
              </p:cNvSpPr>
              <p:nvPr/>
            </p:nvSpPr>
            <p:spPr bwMode="auto">
              <a:xfrm>
                <a:off x="4405" y="18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1" name="Oval 890"/>
              <p:cNvSpPr>
                <a:spLocks noChangeArrowheads="1"/>
              </p:cNvSpPr>
              <p:nvPr/>
            </p:nvSpPr>
            <p:spPr bwMode="auto">
              <a:xfrm>
                <a:off x="4184" y="2053"/>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2" name="Oval 891"/>
              <p:cNvSpPr>
                <a:spLocks noChangeArrowheads="1"/>
              </p:cNvSpPr>
              <p:nvPr/>
            </p:nvSpPr>
            <p:spPr bwMode="auto">
              <a:xfrm>
                <a:off x="3952" y="2057"/>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3" name="Oval 892"/>
              <p:cNvSpPr>
                <a:spLocks noChangeArrowheads="1"/>
              </p:cNvSpPr>
              <p:nvPr/>
            </p:nvSpPr>
            <p:spPr bwMode="auto">
              <a:xfrm>
                <a:off x="3779" y="191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4" name="Oval 893"/>
              <p:cNvSpPr>
                <a:spLocks noChangeArrowheads="1"/>
              </p:cNvSpPr>
              <p:nvPr/>
            </p:nvSpPr>
            <p:spPr bwMode="auto">
              <a:xfrm>
                <a:off x="3726" y="1648"/>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5" name="Oval 894"/>
              <p:cNvSpPr>
                <a:spLocks noChangeArrowheads="1"/>
              </p:cNvSpPr>
              <p:nvPr/>
            </p:nvSpPr>
            <p:spPr bwMode="auto">
              <a:xfrm>
                <a:off x="3861" y="1441"/>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algn="ctr"/>
                <a:endParaRPr lang="de-CH" altLang="de-DE" sz="2400" b="1"/>
              </a:p>
            </p:txBody>
          </p:sp>
          <p:sp>
            <p:nvSpPr>
              <p:cNvPr id="2086" name="Oval 895"/>
              <p:cNvSpPr>
                <a:spLocks noChangeArrowheads="1"/>
              </p:cNvSpPr>
              <p:nvPr/>
            </p:nvSpPr>
            <p:spPr bwMode="auto">
              <a:xfrm>
                <a:off x="4160" y="1394"/>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7" name="Oval 896"/>
              <p:cNvSpPr>
                <a:spLocks noChangeArrowheads="1"/>
              </p:cNvSpPr>
              <p:nvPr/>
            </p:nvSpPr>
            <p:spPr bwMode="auto">
              <a:xfrm>
                <a:off x="4388" y="1622"/>
                <a:ext cx="404" cy="390"/>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2088" name="Oval 897"/>
              <p:cNvSpPr>
                <a:spLocks noChangeArrowheads="1"/>
              </p:cNvSpPr>
              <p:nvPr/>
            </p:nvSpPr>
            <p:spPr bwMode="auto">
              <a:xfrm>
                <a:off x="3975" y="1649"/>
                <a:ext cx="594" cy="589"/>
              </a:xfrm>
              <a:prstGeom prst="ellipse">
                <a:avLst/>
              </a:prstGeom>
              <a:solidFill>
                <a:srgbClr val="0066FF">
                  <a:alpha val="67058"/>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2079" name="Arc 898"/>
            <p:cNvSpPr>
              <a:spLocks/>
            </p:cNvSpPr>
            <p:nvPr/>
          </p:nvSpPr>
          <p:spPr bwMode="auto">
            <a:xfrm rot="17211774" flipV="1">
              <a:off x="4212529" y="3992610"/>
              <a:ext cx="680643" cy="269126"/>
            </a:xfrm>
            <a:custGeom>
              <a:avLst/>
              <a:gdLst>
                <a:gd name="T0" fmla="*/ 0 w 21417"/>
                <a:gd name="T1" fmla="*/ 0 h 20574"/>
                <a:gd name="T2" fmla="*/ 0 w 21417"/>
                <a:gd name="T3" fmla="*/ 0 h 20574"/>
                <a:gd name="T4" fmla="*/ 0 w 21417"/>
                <a:gd name="T5" fmla="*/ 0 h 20574"/>
                <a:gd name="T6" fmla="*/ 0 60000 65536"/>
                <a:gd name="T7" fmla="*/ 0 60000 65536"/>
                <a:gd name="T8" fmla="*/ 0 60000 65536"/>
              </a:gdLst>
              <a:ahLst/>
              <a:cxnLst>
                <a:cxn ang="T6">
                  <a:pos x="T0" y="T1"/>
                </a:cxn>
                <a:cxn ang="T7">
                  <a:pos x="T2" y="T3"/>
                </a:cxn>
                <a:cxn ang="T8">
                  <a:pos x="T4" y="T5"/>
                </a:cxn>
              </a:cxnLst>
              <a:rect l="0" t="0" r="r" b="b"/>
              <a:pathLst>
                <a:path w="21417" h="20574" fill="none" extrusionOk="0">
                  <a:moveTo>
                    <a:pt x="6577" y="-1"/>
                  </a:moveTo>
                  <a:cubicBezTo>
                    <a:pt x="14548" y="2548"/>
                    <a:pt x="20330" y="9471"/>
                    <a:pt x="21417" y="17769"/>
                  </a:cubicBezTo>
                </a:path>
                <a:path w="21417" h="20574" stroke="0" extrusionOk="0">
                  <a:moveTo>
                    <a:pt x="6577" y="-1"/>
                  </a:moveTo>
                  <a:cubicBezTo>
                    <a:pt x="14548" y="2548"/>
                    <a:pt x="20330" y="9471"/>
                    <a:pt x="21417" y="17769"/>
                  </a:cubicBezTo>
                  <a:lnTo>
                    <a:pt x="0" y="20574"/>
                  </a:lnTo>
                  <a:lnTo>
                    <a:pt x="6577"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81" name="Rectangle 823"/>
          <p:cNvSpPr>
            <a:spLocks noChangeArrowheads="1"/>
          </p:cNvSpPr>
          <p:nvPr/>
        </p:nvSpPr>
        <p:spPr bwMode="auto">
          <a:xfrm>
            <a:off x="5761682" y="1072622"/>
            <a:ext cx="32751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600" b="1" dirty="0" smtClean="0">
                <a:latin typeface="+mn-lt"/>
              </a:rPr>
              <a:t>Agrar-Ökosystem</a:t>
            </a:r>
          </a:p>
          <a:p>
            <a:r>
              <a:rPr lang="de-CH" altLang="de-DE" sz="1600" b="1" dirty="0" smtClean="0">
                <a:latin typeface="+mn-lt"/>
              </a:rPr>
              <a:t>Lebensgemeinschaft Pflanze-Boden</a:t>
            </a:r>
            <a:endParaRPr lang="de-DE" altLang="de-DE" b="1" dirty="0">
              <a:latin typeface="+mn-lt"/>
            </a:endParaRPr>
          </a:p>
        </p:txBody>
      </p:sp>
      <p:grpSp>
        <p:nvGrpSpPr>
          <p:cNvPr id="3" name="Gruppieren 2"/>
          <p:cNvGrpSpPr/>
          <p:nvPr/>
        </p:nvGrpSpPr>
        <p:grpSpPr>
          <a:xfrm>
            <a:off x="3959424" y="4369372"/>
            <a:ext cx="842511" cy="466243"/>
            <a:chOff x="4499992" y="4721797"/>
            <a:chExt cx="842511" cy="466243"/>
          </a:xfrm>
        </p:grpSpPr>
        <p:sp>
          <p:nvSpPr>
            <p:cNvPr id="82" name="Oval 846"/>
            <p:cNvSpPr>
              <a:spLocks noChangeAspect="1" noChangeArrowheads="1"/>
            </p:cNvSpPr>
            <p:nvPr/>
          </p:nvSpPr>
          <p:spPr bwMode="auto">
            <a:xfrm>
              <a:off x="5104619" y="4739074"/>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3" name="Oval 847"/>
            <p:cNvSpPr>
              <a:spLocks noChangeAspect="1" noChangeArrowheads="1"/>
            </p:cNvSpPr>
            <p:nvPr/>
          </p:nvSpPr>
          <p:spPr bwMode="auto">
            <a:xfrm>
              <a:off x="5040730" y="49721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4" name="Oval 847"/>
            <p:cNvSpPr>
              <a:spLocks noChangeAspect="1" noChangeArrowheads="1"/>
            </p:cNvSpPr>
            <p:nvPr/>
          </p:nvSpPr>
          <p:spPr bwMode="auto">
            <a:xfrm>
              <a:off x="5300610" y="498630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6" name="Oval 846"/>
            <p:cNvSpPr>
              <a:spLocks noChangeAspect="1" noChangeArrowheads="1"/>
            </p:cNvSpPr>
            <p:nvPr/>
          </p:nvSpPr>
          <p:spPr bwMode="auto">
            <a:xfrm>
              <a:off x="4517886" y="4721797"/>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7" name="Oval 847"/>
            <p:cNvSpPr>
              <a:spLocks noChangeAspect="1" noChangeArrowheads="1"/>
            </p:cNvSpPr>
            <p:nvPr/>
          </p:nvSpPr>
          <p:spPr bwMode="auto">
            <a:xfrm>
              <a:off x="4521221" y="49260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8" name="Oval 846"/>
            <p:cNvSpPr>
              <a:spLocks noChangeAspect="1" noChangeArrowheads="1"/>
            </p:cNvSpPr>
            <p:nvPr/>
          </p:nvSpPr>
          <p:spPr bwMode="auto">
            <a:xfrm>
              <a:off x="4736904" y="4731211"/>
              <a:ext cx="43445"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89" name="Oval 847"/>
            <p:cNvSpPr>
              <a:spLocks noChangeAspect="1" noChangeArrowheads="1"/>
            </p:cNvSpPr>
            <p:nvPr/>
          </p:nvSpPr>
          <p:spPr bwMode="auto">
            <a:xfrm>
              <a:off x="4777133" y="49232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0" name="Oval 847"/>
            <p:cNvSpPr>
              <a:spLocks noChangeAspect="1" noChangeArrowheads="1"/>
            </p:cNvSpPr>
            <p:nvPr/>
          </p:nvSpPr>
          <p:spPr bwMode="auto">
            <a:xfrm>
              <a:off x="5292080" y="47290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1" name="Oval 847"/>
            <p:cNvSpPr>
              <a:spLocks noChangeAspect="1" noChangeArrowheads="1"/>
            </p:cNvSpPr>
            <p:nvPr/>
          </p:nvSpPr>
          <p:spPr bwMode="auto">
            <a:xfrm>
              <a:off x="5193130" y="512453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2" name="Oval 847"/>
            <p:cNvSpPr>
              <a:spLocks noChangeAspect="1" noChangeArrowheads="1"/>
            </p:cNvSpPr>
            <p:nvPr/>
          </p:nvSpPr>
          <p:spPr bwMode="auto">
            <a:xfrm>
              <a:off x="5064913" y="5129962"/>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5" name="Oval 847"/>
            <p:cNvSpPr>
              <a:spLocks noChangeAspect="1" noChangeArrowheads="1"/>
            </p:cNvSpPr>
            <p:nvPr/>
          </p:nvSpPr>
          <p:spPr bwMode="auto">
            <a:xfrm>
              <a:off x="4499992" y="5078471"/>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96" name="Oval 847"/>
            <p:cNvSpPr>
              <a:spLocks noChangeAspect="1" noChangeArrowheads="1"/>
            </p:cNvSpPr>
            <p:nvPr/>
          </p:nvSpPr>
          <p:spPr bwMode="auto">
            <a:xfrm>
              <a:off x="4755904" y="5075603"/>
              <a:ext cx="41893" cy="58078"/>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sp>
        <p:nvSpPr>
          <p:cNvPr id="106" name="Freeform 871"/>
          <p:cNvSpPr>
            <a:spLocks/>
          </p:cNvSpPr>
          <p:nvPr/>
        </p:nvSpPr>
        <p:spPr bwMode="auto">
          <a:xfrm rot="15444899" flipH="1">
            <a:off x="5279023" y="4384560"/>
            <a:ext cx="649177" cy="1010976"/>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 name="Freeform 873"/>
          <p:cNvSpPr>
            <a:spLocks/>
          </p:cNvSpPr>
          <p:nvPr/>
        </p:nvSpPr>
        <p:spPr bwMode="auto">
          <a:xfrm rot="15540414" flipH="1">
            <a:off x="5053330" y="4697626"/>
            <a:ext cx="348933" cy="558143"/>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635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4" name="Gruppieren 3"/>
          <p:cNvGrpSpPr/>
          <p:nvPr/>
        </p:nvGrpSpPr>
        <p:grpSpPr>
          <a:xfrm>
            <a:off x="4846214" y="4216929"/>
            <a:ext cx="1167458" cy="768737"/>
            <a:chOff x="5386782" y="4569354"/>
            <a:chExt cx="1167458" cy="768737"/>
          </a:xfrm>
        </p:grpSpPr>
        <p:sp>
          <p:nvSpPr>
            <p:cNvPr id="109"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0"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1"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7"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4"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5"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6"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27" name="Gruppieren 126"/>
          <p:cNvGrpSpPr/>
          <p:nvPr/>
        </p:nvGrpSpPr>
        <p:grpSpPr>
          <a:xfrm rot="10800000">
            <a:off x="2863974" y="4252053"/>
            <a:ext cx="1167458" cy="768737"/>
            <a:chOff x="5386782" y="4569354"/>
            <a:chExt cx="1167458" cy="768737"/>
          </a:xfrm>
        </p:grpSpPr>
        <p:sp>
          <p:nvSpPr>
            <p:cNvPr id="128" name="Freeform 867"/>
            <p:cNvSpPr>
              <a:spLocks/>
            </p:cNvSpPr>
            <p:nvPr/>
          </p:nvSpPr>
          <p:spPr bwMode="auto">
            <a:xfrm rot="17069485">
              <a:off x="5707474" y="4425881"/>
              <a:ext cx="519689" cy="994645"/>
            </a:xfrm>
            <a:custGeom>
              <a:avLst/>
              <a:gdLst>
                <a:gd name="T0" fmla="*/ 0 w 64"/>
                <a:gd name="T1" fmla="*/ 0 h 80"/>
                <a:gd name="T2" fmla="*/ 110 w 64"/>
                <a:gd name="T3" fmla="*/ 102 h 80"/>
                <a:gd name="T4" fmla="*/ 260 w 64"/>
                <a:gd name="T5" fmla="*/ 128 h 80"/>
                <a:gd name="T6" fmla="*/ 304 w 64"/>
                <a:gd name="T7" fmla="*/ 228 h 80"/>
                <a:gd name="T8" fmla="*/ 595 w 64"/>
                <a:gd name="T9" fmla="*/ 49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9" name="Freeform 868"/>
            <p:cNvSpPr>
              <a:spLocks/>
            </p:cNvSpPr>
            <p:nvPr/>
          </p:nvSpPr>
          <p:spPr bwMode="auto">
            <a:xfrm rot="17327333">
              <a:off x="5593342" y="4362794"/>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0" name="Freeform 869"/>
            <p:cNvSpPr>
              <a:spLocks/>
            </p:cNvSpPr>
            <p:nvPr/>
          </p:nvSpPr>
          <p:spPr bwMode="auto">
            <a:xfrm rot="17910908">
              <a:off x="5540834" y="4923861"/>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1" name="Freeform 872"/>
            <p:cNvSpPr>
              <a:spLocks/>
            </p:cNvSpPr>
            <p:nvPr/>
          </p:nvSpPr>
          <p:spPr bwMode="auto">
            <a:xfrm rot="14667191" flipH="1">
              <a:off x="5702223" y="4464026"/>
              <a:ext cx="519341" cy="842480"/>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2" name="Freeform 869"/>
            <p:cNvSpPr>
              <a:spLocks/>
            </p:cNvSpPr>
            <p:nvPr/>
          </p:nvSpPr>
          <p:spPr bwMode="auto">
            <a:xfrm rot="17910908">
              <a:off x="5748378" y="4889595"/>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3" name="Freeform 869"/>
            <p:cNvSpPr>
              <a:spLocks/>
            </p:cNvSpPr>
            <p:nvPr/>
          </p:nvSpPr>
          <p:spPr bwMode="auto">
            <a:xfrm rot="17910908">
              <a:off x="5788483" y="4744926"/>
              <a:ext cx="279333" cy="549127"/>
            </a:xfrm>
            <a:custGeom>
              <a:avLst/>
              <a:gdLst>
                <a:gd name="T0" fmla="*/ 0 w 64"/>
                <a:gd name="T1" fmla="*/ 0 h 80"/>
                <a:gd name="T2" fmla="*/ 1 w 64"/>
                <a:gd name="T3" fmla="*/ 1 h 80"/>
                <a:gd name="T4" fmla="*/ 1 w 64"/>
                <a:gd name="T5" fmla="*/ 1 h 80"/>
                <a:gd name="T6" fmla="*/ 1 w 64"/>
                <a:gd name="T7" fmla="*/ 1 h 80"/>
                <a:gd name="T8" fmla="*/ 1 w 64"/>
                <a:gd name="T9" fmla="*/ 1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34" name="Freeform 868"/>
            <p:cNvSpPr>
              <a:spLocks/>
            </p:cNvSpPr>
            <p:nvPr/>
          </p:nvSpPr>
          <p:spPr bwMode="auto">
            <a:xfrm rot="17327333">
              <a:off x="5931929" y="4401108"/>
              <a:ext cx="415751" cy="828871"/>
            </a:xfrm>
            <a:custGeom>
              <a:avLst/>
              <a:gdLst>
                <a:gd name="T0" fmla="*/ 0 w 64"/>
                <a:gd name="T1" fmla="*/ 0 h 80"/>
                <a:gd name="T2" fmla="*/ 11 w 64"/>
                <a:gd name="T3" fmla="*/ 16 h 80"/>
                <a:gd name="T4" fmla="*/ 27 w 64"/>
                <a:gd name="T5" fmla="*/ 21 h 80"/>
                <a:gd name="T6" fmla="*/ 32 w 64"/>
                <a:gd name="T7" fmla="*/ 37 h 80"/>
                <a:gd name="T8" fmla="*/ 64 w 64"/>
                <a:gd name="T9" fmla="*/ 8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80">
                  <a:moveTo>
                    <a:pt x="0" y="0"/>
                  </a:moveTo>
                  <a:cubicBezTo>
                    <a:pt x="4" y="5"/>
                    <a:pt x="6" y="12"/>
                    <a:pt x="11" y="16"/>
                  </a:cubicBezTo>
                  <a:cubicBezTo>
                    <a:pt x="15" y="19"/>
                    <a:pt x="23" y="17"/>
                    <a:pt x="27" y="21"/>
                  </a:cubicBezTo>
                  <a:cubicBezTo>
                    <a:pt x="31" y="25"/>
                    <a:pt x="29" y="32"/>
                    <a:pt x="32" y="37"/>
                  </a:cubicBezTo>
                  <a:cubicBezTo>
                    <a:pt x="45" y="60"/>
                    <a:pt x="50" y="64"/>
                    <a:pt x="64" y="80"/>
                  </a:cubicBezTo>
                </a:path>
              </a:pathLst>
            </a:custGeom>
            <a:noFill/>
            <a:ln w="9525"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37" name="Gruppieren 136"/>
          <p:cNvGrpSpPr/>
          <p:nvPr/>
        </p:nvGrpSpPr>
        <p:grpSpPr>
          <a:xfrm rot="21028844">
            <a:off x="4964431" y="4536764"/>
            <a:ext cx="493218" cy="689521"/>
            <a:chOff x="5020833" y="5201133"/>
            <a:chExt cx="884413" cy="748912"/>
          </a:xfrm>
        </p:grpSpPr>
        <p:sp>
          <p:nvSpPr>
            <p:cNvPr id="138" name="Oval 845"/>
            <p:cNvSpPr>
              <a:spLocks noChangeArrowheads="1"/>
            </p:cNvSpPr>
            <p:nvPr/>
          </p:nvSpPr>
          <p:spPr bwMode="auto">
            <a:xfrm>
              <a:off x="5020833" y="5891966"/>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39" name="Oval 846"/>
            <p:cNvSpPr>
              <a:spLocks noChangeArrowheads="1"/>
            </p:cNvSpPr>
            <p:nvPr/>
          </p:nvSpPr>
          <p:spPr bwMode="auto">
            <a:xfrm>
              <a:off x="5383908" y="5693275"/>
              <a:ext cx="86890"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0" name="Oval 847"/>
            <p:cNvSpPr>
              <a:spLocks noChangeArrowheads="1"/>
            </p:cNvSpPr>
            <p:nvPr/>
          </p:nvSpPr>
          <p:spPr bwMode="auto">
            <a:xfrm>
              <a:off x="5638371" y="5430392"/>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1" name="Oval 848"/>
            <p:cNvSpPr>
              <a:spLocks noChangeArrowheads="1"/>
            </p:cNvSpPr>
            <p:nvPr/>
          </p:nvSpPr>
          <p:spPr bwMode="auto">
            <a:xfrm>
              <a:off x="5821460" y="5201133"/>
              <a:ext cx="83786" cy="58079"/>
            </a:xfrm>
            <a:prstGeom prst="ellipse">
              <a:avLst/>
            </a:prstGeom>
            <a:solidFill>
              <a:srgbClr val="F5B70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grpSp>
      <p:grpSp>
        <p:nvGrpSpPr>
          <p:cNvPr id="7" name="Gruppieren 6"/>
          <p:cNvGrpSpPr/>
          <p:nvPr/>
        </p:nvGrpSpPr>
        <p:grpSpPr>
          <a:xfrm>
            <a:off x="3638526" y="4524188"/>
            <a:ext cx="1606803" cy="71185"/>
            <a:chOff x="4661258" y="5090674"/>
            <a:chExt cx="1181789" cy="0"/>
          </a:xfrm>
        </p:grpSpPr>
        <p:sp>
          <p:nvSpPr>
            <p:cNvPr id="122755" name="Line 899"/>
            <p:cNvSpPr>
              <a:spLocks noChangeShapeType="1"/>
            </p:cNvSpPr>
            <p:nvPr/>
          </p:nvSpPr>
          <p:spPr bwMode="auto">
            <a:xfrm>
              <a:off x="5203695" y="5090674"/>
              <a:ext cx="639352" cy="0"/>
            </a:xfrm>
            <a:prstGeom prst="line">
              <a:avLst/>
            </a:prstGeom>
            <a:noFill/>
            <a:ln w="44450">
              <a:solidFill>
                <a:srgbClr val="7030A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2" name="Line 899"/>
            <p:cNvSpPr>
              <a:spLocks noChangeShapeType="1"/>
            </p:cNvSpPr>
            <p:nvPr/>
          </p:nvSpPr>
          <p:spPr bwMode="auto">
            <a:xfrm>
              <a:off x="4661258" y="5090674"/>
              <a:ext cx="639352" cy="0"/>
            </a:xfrm>
            <a:prstGeom prst="line">
              <a:avLst/>
            </a:prstGeom>
            <a:noFill/>
            <a:ln w="44450">
              <a:solidFill>
                <a:srgbClr val="7030A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47" name="Rectangle 823"/>
          <p:cNvSpPr>
            <a:spLocks noChangeArrowheads="1"/>
          </p:cNvSpPr>
          <p:nvPr/>
        </p:nvSpPr>
        <p:spPr bwMode="auto">
          <a:xfrm>
            <a:off x="5588406" y="5269900"/>
            <a:ext cx="3165069"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7030A0"/>
                </a:solidFill>
                <a:latin typeface="+mn-lt"/>
              </a:rPr>
              <a:t>Liquid Carbon </a:t>
            </a:r>
            <a:r>
              <a:rPr lang="de-CH" altLang="de-DE" sz="1300" b="1" dirty="0" err="1" smtClean="0">
                <a:solidFill>
                  <a:srgbClr val="7030A0"/>
                </a:solidFill>
                <a:latin typeface="+mn-lt"/>
              </a:rPr>
              <a:t>Pathway</a:t>
            </a:r>
            <a:r>
              <a:rPr lang="de-CH" altLang="de-DE" sz="1300" b="1" dirty="0" smtClean="0">
                <a:solidFill>
                  <a:srgbClr val="7030A0"/>
                </a:solidFill>
                <a:latin typeface="+mn-lt"/>
              </a:rPr>
              <a:t> </a:t>
            </a:r>
            <a:r>
              <a:rPr lang="de-CH" altLang="de-DE" sz="1300" dirty="0" smtClean="0">
                <a:solidFill>
                  <a:srgbClr val="7030A0"/>
                </a:solidFill>
                <a:latin typeface="+mn-lt"/>
              </a:rPr>
              <a:t>(</a:t>
            </a:r>
            <a:r>
              <a:rPr lang="de-CH" altLang="de-DE" sz="1300" dirty="0" err="1" smtClean="0">
                <a:solidFill>
                  <a:srgbClr val="7030A0"/>
                </a:solidFill>
                <a:latin typeface="+mn-lt"/>
              </a:rPr>
              <a:t>C.Jones</a:t>
            </a:r>
            <a:r>
              <a:rPr lang="de-CH" altLang="de-DE" sz="1300" dirty="0" smtClean="0">
                <a:solidFill>
                  <a:srgbClr val="7030A0"/>
                </a:solidFill>
                <a:latin typeface="+mn-lt"/>
              </a:rPr>
              <a:t>)</a:t>
            </a:r>
            <a:r>
              <a:rPr lang="de-CH" altLang="de-DE" sz="1300" b="1" dirty="0" smtClean="0">
                <a:solidFill>
                  <a:srgbClr val="7030A0"/>
                </a:solidFill>
                <a:latin typeface="+mn-lt"/>
              </a:rPr>
              <a:t/>
            </a:r>
            <a:br>
              <a:rPr lang="de-CH" altLang="de-DE" sz="1300" b="1" dirty="0" smtClean="0">
                <a:solidFill>
                  <a:srgbClr val="7030A0"/>
                </a:solidFill>
                <a:latin typeface="+mn-lt"/>
              </a:rPr>
            </a:br>
            <a:r>
              <a:rPr lang="de-CH" altLang="de-DE" sz="1300" b="1" dirty="0" smtClean="0">
                <a:solidFill>
                  <a:srgbClr val="7030A0"/>
                </a:solidFill>
                <a:latin typeface="+mn-lt"/>
              </a:rPr>
              <a:t>Bis  zu 70</a:t>
            </a:r>
            <a:r>
              <a:rPr lang="de-CH" altLang="de-DE" sz="1300" b="1" dirty="0">
                <a:solidFill>
                  <a:srgbClr val="7030A0"/>
                </a:solidFill>
                <a:latin typeface="+mn-lt"/>
              </a:rPr>
              <a:t>% </a:t>
            </a:r>
            <a:r>
              <a:rPr lang="de-CH" altLang="de-DE" sz="1300" b="1" dirty="0" smtClean="0">
                <a:solidFill>
                  <a:srgbClr val="7030A0"/>
                </a:solidFill>
                <a:latin typeface="+mn-lt"/>
              </a:rPr>
              <a:t>der </a:t>
            </a:r>
            <a:r>
              <a:rPr lang="de-CH" altLang="de-DE" sz="1300" b="1" dirty="0" err="1" smtClean="0">
                <a:solidFill>
                  <a:srgbClr val="7030A0"/>
                </a:solidFill>
                <a:latin typeface="+mn-lt"/>
              </a:rPr>
              <a:t>Photosyntheseleistung</a:t>
            </a:r>
            <a:r>
              <a:rPr lang="de-CH" altLang="de-DE" sz="1300" b="1" dirty="0" smtClean="0">
                <a:solidFill>
                  <a:srgbClr val="7030A0"/>
                </a:solidFill>
                <a:latin typeface="+mn-lt"/>
              </a:rPr>
              <a:t> </a:t>
            </a:r>
            <a:r>
              <a:rPr lang="de-CH" altLang="de-DE" sz="1300" dirty="0" smtClean="0">
                <a:solidFill>
                  <a:srgbClr val="7030A0"/>
                </a:solidFill>
                <a:latin typeface="+mn-lt"/>
              </a:rPr>
              <a:t/>
            </a:r>
            <a:br>
              <a:rPr lang="de-CH" altLang="de-DE" sz="1300" dirty="0" smtClean="0">
                <a:solidFill>
                  <a:srgbClr val="7030A0"/>
                </a:solidFill>
                <a:latin typeface="+mn-lt"/>
              </a:rPr>
            </a:br>
            <a:r>
              <a:rPr lang="de-CH" altLang="de-DE" sz="1300" dirty="0" smtClean="0">
                <a:solidFill>
                  <a:srgbClr val="7030A0"/>
                </a:solidFill>
                <a:latin typeface="+mn-lt"/>
              </a:rPr>
              <a:t>gehen als Zucker in </a:t>
            </a:r>
            <a:r>
              <a:rPr lang="de-CH" altLang="de-DE" sz="1300" dirty="0">
                <a:solidFill>
                  <a:srgbClr val="7030A0"/>
                </a:solidFill>
                <a:latin typeface="+mn-lt"/>
              </a:rPr>
              <a:t>den </a:t>
            </a:r>
            <a:r>
              <a:rPr lang="de-CH" altLang="de-DE" sz="1300" dirty="0" smtClean="0">
                <a:solidFill>
                  <a:srgbClr val="7030A0"/>
                </a:solidFill>
                <a:latin typeface="+mn-lt"/>
              </a:rPr>
              <a:t>Boden (Exsudate).</a:t>
            </a:r>
            <a:br>
              <a:rPr lang="de-CH" altLang="de-DE" sz="1300" dirty="0" smtClean="0">
                <a:solidFill>
                  <a:srgbClr val="7030A0"/>
                </a:solidFill>
                <a:latin typeface="+mn-lt"/>
              </a:rPr>
            </a:br>
            <a:r>
              <a:rPr lang="de-CH" altLang="de-DE" sz="1300" dirty="0" smtClean="0">
                <a:solidFill>
                  <a:srgbClr val="7030A0"/>
                </a:solidFill>
                <a:latin typeface="+mn-lt"/>
              </a:rPr>
              <a:t/>
            </a:r>
            <a:br>
              <a:rPr lang="de-CH" altLang="de-DE" sz="1300" dirty="0" smtClean="0">
                <a:solidFill>
                  <a:srgbClr val="7030A0"/>
                </a:solidFill>
                <a:latin typeface="+mn-lt"/>
              </a:rPr>
            </a:br>
            <a:r>
              <a:rPr lang="de-CH" altLang="de-DE" sz="1300" b="1" dirty="0">
                <a:solidFill>
                  <a:srgbClr val="7030A0"/>
                </a:solidFill>
                <a:latin typeface="+mn-lt"/>
              </a:rPr>
              <a:t>Die Pflanzen ernähren das Bodenleben</a:t>
            </a:r>
            <a:r>
              <a:rPr lang="de-CH" altLang="de-DE" sz="1300" b="1" dirty="0" smtClean="0">
                <a:solidFill>
                  <a:srgbClr val="7030A0"/>
                </a:solidFill>
                <a:latin typeface="+mn-lt"/>
              </a:rPr>
              <a:t>.</a:t>
            </a:r>
            <a:endParaRPr lang="de-CH" altLang="de-DE" sz="1300" b="1" dirty="0">
              <a:solidFill>
                <a:srgbClr val="7030A0"/>
              </a:solidFill>
              <a:latin typeface="+mn-lt"/>
            </a:endParaRPr>
          </a:p>
        </p:txBody>
      </p:sp>
      <p:sp>
        <p:nvSpPr>
          <p:cNvPr id="148" name="Rectangle 823">
            <a:hlinkClick r:id="rId3" action="ppaction://hlinkpres?slideindex=30&amp;slidetitle=Mykorrhiza" tooltip="Fotos Freie Betriebe H.J.Koch, Glüsingen, 2002"/>
          </p:cNvPr>
          <p:cNvSpPr>
            <a:spLocks noChangeArrowheads="1"/>
          </p:cNvSpPr>
          <p:nvPr/>
        </p:nvSpPr>
        <p:spPr bwMode="auto">
          <a:xfrm>
            <a:off x="6504810" y="4138101"/>
            <a:ext cx="2639190"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marL="177800" indent="-177800"/>
            <a:r>
              <a:rPr lang="de-CH" altLang="de-DE" sz="1300" b="1" dirty="0" smtClean="0">
                <a:solidFill>
                  <a:srgbClr val="7030A0"/>
                </a:solidFill>
                <a:latin typeface="+mn-lt"/>
              </a:rPr>
              <a:t>Mykorrhiza-Netze </a:t>
            </a:r>
            <a:br>
              <a:rPr lang="de-CH" altLang="de-DE" sz="1300" b="1" dirty="0" smtClean="0">
                <a:solidFill>
                  <a:srgbClr val="7030A0"/>
                </a:solidFill>
                <a:latin typeface="+mn-lt"/>
              </a:rPr>
            </a:br>
            <a:r>
              <a:rPr lang="de-CH" altLang="de-DE" sz="1300" dirty="0" smtClean="0">
                <a:solidFill>
                  <a:srgbClr val="7030A0"/>
                </a:solidFill>
                <a:latin typeface="+mn-lt"/>
              </a:rPr>
              <a:t>bis 100-fache Wurzellänge</a:t>
            </a:r>
            <a:br>
              <a:rPr lang="de-CH" altLang="de-DE" sz="1300" dirty="0" smtClean="0">
                <a:solidFill>
                  <a:srgbClr val="7030A0"/>
                </a:solidFill>
                <a:latin typeface="+mn-lt"/>
              </a:rPr>
            </a:br>
            <a:r>
              <a:rPr lang="de-CH" altLang="de-DE" sz="1300" dirty="0" smtClean="0">
                <a:solidFill>
                  <a:srgbClr val="7030A0"/>
                </a:solidFill>
                <a:latin typeface="+mn-lt"/>
              </a:rPr>
              <a:t>Intensiver Austausch von Wasser, </a:t>
            </a:r>
            <a:br>
              <a:rPr lang="de-CH" altLang="de-DE" sz="1300" dirty="0" smtClean="0">
                <a:solidFill>
                  <a:srgbClr val="7030A0"/>
                </a:solidFill>
                <a:latin typeface="+mn-lt"/>
              </a:rPr>
            </a:br>
            <a:r>
              <a:rPr lang="de-CH" altLang="de-DE" sz="1300" dirty="0" smtClean="0">
                <a:solidFill>
                  <a:srgbClr val="7030A0"/>
                </a:solidFill>
                <a:latin typeface="+mn-lt"/>
              </a:rPr>
              <a:t>Wirkstoffen und Nährstoffen,</a:t>
            </a:r>
            <a:br>
              <a:rPr lang="de-CH" altLang="de-DE" sz="1300" dirty="0" smtClean="0">
                <a:solidFill>
                  <a:srgbClr val="7030A0"/>
                </a:solidFill>
                <a:latin typeface="+mn-lt"/>
              </a:rPr>
            </a:br>
            <a:r>
              <a:rPr lang="de-CH" altLang="de-DE" sz="1300" dirty="0" smtClean="0">
                <a:solidFill>
                  <a:srgbClr val="7030A0"/>
                </a:solidFill>
                <a:latin typeface="+mn-lt"/>
              </a:rPr>
              <a:t>Produktion von Glomalin</a:t>
            </a:r>
            <a:endParaRPr lang="de-DE" altLang="de-DE" sz="1300" dirty="0">
              <a:solidFill>
                <a:srgbClr val="7030A0"/>
              </a:solidFill>
              <a:latin typeface="+mn-lt"/>
            </a:endParaRPr>
          </a:p>
        </p:txBody>
      </p:sp>
      <p:sp>
        <p:nvSpPr>
          <p:cNvPr id="149" name="Rectangle 823"/>
          <p:cNvSpPr>
            <a:spLocks noChangeArrowheads="1"/>
          </p:cNvSpPr>
          <p:nvPr/>
        </p:nvSpPr>
        <p:spPr bwMode="auto">
          <a:xfrm>
            <a:off x="1852111" y="5047254"/>
            <a:ext cx="9591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Bodentiere</a:t>
            </a:r>
            <a:endParaRPr lang="de-CH" altLang="de-DE" sz="1300" b="1" dirty="0">
              <a:solidFill>
                <a:srgbClr val="36990F"/>
              </a:solidFill>
              <a:latin typeface="+mn-lt"/>
            </a:endParaRPr>
          </a:p>
        </p:txBody>
      </p:sp>
      <p:sp>
        <p:nvSpPr>
          <p:cNvPr id="150" name="Rectangle 823"/>
          <p:cNvSpPr>
            <a:spLocks noChangeArrowheads="1"/>
          </p:cNvSpPr>
          <p:nvPr/>
        </p:nvSpPr>
        <p:spPr bwMode="auto">
          <a:xfrm>
            <a:off x="3353696" y="5824194"/>
            <a:ext cx="141057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solidFill>
                  <a:srgbClr val="36990F"/>
                </a:solidFill>
                <a:latin typeface="+mn-lt"/>
              </a:rPr>
              <a:t>Mikroorganismen</a:t>
            </a:r>
            <a:endParaRPr lang="de-CH" altLang="de-DE" sz="1300" b="1" dirty="0">
              <a:solidFill>
                <a:srgbClr val="36990F"/>
              </a:solidFill>
              <a:latin typeface="+mn-lt"/>
            </a:endParaRPr>
          </a:p>
        </p:txBody>
      </p:sp>
      <p:sp>
        <p:nvSpPr>
          <p:cNvPr id="151" name="Rectangle 823"/>
          <p:cNvSpPr>
            <a:spLocks noChangeArrowheads="1"/>
          </p:cNvSpPr>
          <p:nvPr/>
        </p:nvSpPr>
        <p:spPr bwMode="auto">
          <a:xfrm>
            <a:off x="7066455" y="2926291"/>
            <a:ext cx="6655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r>
              <a:rPr lang="de-CH" altLang="de-DE" sz="1300" b="1" dirty="0" smtClean="0"/>
              <a:t>Ertrag</a:t>
            </a:r>
            <a:endParaRPr lang="de-CH" altLang="de-DE" sz="1300" b="1" dirty="0"/>
          </a:p>
        </p:txBody>
      </p:sp>
      <p:sp>
        <p:nvSpPr>
          <p:cNvPr id="135" name="Line 825"/>
          <p:cNvSpPr>
            <a:spLocks noChangeShapeType="1"/>
          </p:cNvSpPr>
          <p:nvPr/>
        </p:nvSpPr>
        <p:spPr bwMode="auto">
          <a:xfrm>
            <a:off x="2153866" y="1516038"/>
            <a:ext cx="1635125" cy="1292225"/>
          </a:xfrm>
          <a:prstGeom prst="line">
            <a:avLst/>
          </a:prstGeom>
          <a:noFill/>
          <a:ln w="4445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2760" name="Oval 904"/>
          <p:cNvSpPr>
            <a:spLocks noChangeArrowheads="1"/>
          </p:cNvSpPr>
          <p:nvPr/>
        </p:nvSpPr>
        <p:spPr bwMode="auto">
          <a:xfrm>
            <a:off x="1200150" y="647700"/>
            <a:ext cx="1244227" cy="1285875"/>
          </a:xfrm>
          <a:prstGeom prst="ellipse">
            <a:avLst/>
          </a:prstGeom>
          <a:solidFill>
            <a:srgbClr val="FFFF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endParaRPr lang="de-DE" altLang="de-DE"/>
          </a:p>
        </p:txBody>
      </p:sp>
      <p:sp>
        <p:nvSpPr>
          <p:cNvPr id="143" name="Line 825"/>
          <p:cNvSpPr>
            <a:spLocks noChangeShapeType="1"/>
          </p:cNvSpPr>
          <p:nvPr/>
        </p:nvSpPr>
        <p:spPr bwMode="auto">
          <a:xfrm>
            <a:off x="4376043" y="3089275"/>
            <a:ext cx="7678" cy="1440649"/>
          </a:xfrm>
          <a:prstGeom prst="line">
            <a:avLst/>
          </a:prstGeom>
          <a:noFill/>
          <a:ln w="44450">
            <a:solidFill>
              <a:srgbClr val="7030A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4" name="Line 827"/>
          <p:cNvSpPr>
            <a:spLocks noChangeShapeType="1"/>
          </p:cNvSpPr>
          <p:nvPr/>
        </p:nvSpPr>
        <p:spPr bwMode="auto">
          <a:xfrm>
            <a:off x="5328320" y="3076575"/>
            <a:ext cx="1295400" cy="3175"/>
          </a:xfrm>
          <a:prstGeom prst="line">
            <a:avLst/>
          </a:prstGeom>
          <a:noFill/>
          <a:ln w="254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5" name="Rectangle 65"/>
          <p:cNvSpPr>
            <a:spLocks noChangeArrowheads="1"/>
          </p:cNvSpPr>
          <p:nvPr/>
        </p:nvSpPr>
        <p:spPr bwMode="auto">
          <a:xfrm>
            <a:off x="1618878" y="4140004"/>
            <a:ext cx="7208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r>
              <a:rPr lang="de-CH" altLang="de-DE" sz="1300" b="1" dirty="0">
                <a:solidFill>
                  <a:srgbClr val="36990F"/>
                </a:solidFill>
                <a:cs typeface="Arial" charset="0"/>
              </a:rPr>
              <a:t>Rotte</a:t>
            </a:r>
          </a:p>
        </p:txBody>
      </p:sp>
      <p:sp>
        <p:nvSpPr>
          <p:cNvPr id="136" name="Rechteck 135"/>
          <p:cNvSpPr/>
          <p:nvPr/>
        </p:nvSpPr>
        <p:spPr>
          <a:xfrm>
            <a:off x="19050" y="6338544"/>
            <a:ext cx="9144000" cy="523220"/>
          </a:xfrm>
          <a:prstGeom prst="rect">
            <a:avLst/>
          </a:prstGeom>
        </p:spPr>
        <p:txBody>
          <a:bodyPr wrap="square">
            <a:spAutoFit/>
          </a:bodyPr>
          <a:lstStyle/>
          <a:p>
            <a:r>
              <a:rPr lang="de-CH" sz="1400" b="1" dirty="0"/>
              <a:t>Z</a:t>
            </a:r>
            <a:r>
              <a:rPr lang="de-CH" sz="1400" b="1" dirty="0" smtClean="0"/>
              <a:t>unehmenden Systeme</a:t>
            </a:r>
            <a:br>
              <a:rPr lang="de-CH" sz="1400" b="1" dirty="0" smtClean="0"/>
            </a:br>
            <a:r>
              <a:rPr lang="de-CH" sz="1400" dirty="0" smtClean="0"/>
              <a:t>Energie, Kohlenstoff und Nährstoffe fließen auf 3 Wegen in den Ertrag</a:t>
            </a:r>
            <a:endParaRPr lang="de-DE" altLang="de-DE" sz="1400" dirty="0"/>
          </a:p>
        </p:txBody>
      </p:sp>
    </p:spTree>
    <p:extLst>
      <p:ext uri="{BB962C8B-B14F-4D97-AF65-F5344CB8AC3E}">
        <p14:creationId xmlns:p14="http://schemas.microsoft.com/office/powerpoint/2010/main" val="17842403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679"/>
                                        </p:tgtEl>
                                        <p:attrNameLst>
                                          <p:attrName>style.visibility</p:attrName>
                                        </p:attrNameLst>
                                      </p:cBhvr>
                                      <p:to>
                                        <p:strVal val="visible"/>
                                      </p:to>
                                    </p:set>
                                    <p:animEffect transition="in" filter="blinds(horizontal)">
                                      <p:cBhvr>
                                        <p:cTn id="7" dur="500"/>
                                        <p:tgtEl>
                                          <p:spTgt spid="12267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linds(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2760"/>
                                        </p:tgtEl>
                                        <p:attrNameLst>
                                          <p:attrName>style.visibility</p:attrName>
                                        </p:attrNameLst>
                                      </p:cBhvr>
                                      <p:to>
                                        <p:strVal val="visible"/>
                                      </p:to>
                                    </p:set>
                                    <p:anim calcmode="lin" valueType="num">
                                      <p:cBhvr additive="base">
                                        <p:cTn id="21" dur="500" fill="hold"/>
                                        <p:tgtEl>
                                          <p:spTgt spid="122760"/>
                                        </p:tgtEl>
                                        <p:attrNameLst>
                                          <p:attrName>ppt_x</p:attrName>
                                        </p:attrNameLst>
                                      </p:cBhvr>
                                      <p:tavLst>
                                        <p:tav tm="0">
                                          <p:val>
                                            <p:strVal val="0-#ppt_w/2"/>
                                          </p:val>
                                        </p:tav>
                                        <p:tav tm="100000">
                                          <p:val>
                                            <p:strVal val="#ppt_x"/>
                                          </p:val>
                                        </p:tav>
                                      </p:tavLst>
                                    </p:anim>
                                    <p:anim calcmode="lin" valueType="num">
                                      <p:cBhvr additive="base">
                                        <p:cTn id="22" dur="500" fill="hold"/>
                                        <p:tgtEl>
                                          <p:spTgt spid="12276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2680"/>
                                        </p:tgtEl>
                                        <p:attrNameLst>
                                          <p:attrName>style.visibility</p:attrName>
                                        </p:attrNameLst>
                                      </p:cBhvr>
                                      <p:to>
                                        <p:strVal val="visible"/>
                                      </p:to>
                                    </p:set>
                                    <p:animEffect transition="in" filter="blinds(horizontal)">
                                      <p:cBhvr>
                                        <p:cTn id="27" dur="500"/>
                                        <p:tgtEl>
                                          <p:spTgt spid="12268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2682"/>
                                        </p:tgtEl>
                                        <p:attrNameLst>
                                          <p:attrName>style.visibility</p:attrName>
                                        </p:attrNameLst>
                                      </p:cBhvr>
                                      <p:to>
                                        <p:strVal val="visible"/>
                                      </p:to>
                                    </p:set>
                                    <p:animEffect transition="in" filter="blinds(horizontal)">
                                      <p:cBhvr>
                                        <p:cTn id="32" dur="500"/>
                                        <p:tgtEl>
                                          <p:spTgt spid="12268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blinds(horizontal)">
                                      <p:cBhvr>
                                        <p:cTn id="35" dur="500"/>
                                        <p:tgtEl>
                                          <p:spTgt spid="15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2681"/>
                                        </p:tgtEl>
                                        <p:attrNameLst>
                                          <p:attrName>style.visibility</p:attrName>
                                        </p:attrNameLst>
                                      </p:cBhvr>
                                      <p:to>
                                        <p:strVal val="visible"/>
                                      </p:to>
                                    </p:set>
                                    <p:animEffect transition="in" filter="blinds(horizontal)">
                                      <p:cBhvr>
                                        <p:cTn id="40" dur="500"/>
                                        <p:tgtEl>
                                          <p:spTgt spid="12268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2684"/>
                                        </p:tgtEl>
                                        <p:attrNameLst>
                                          <p:attrName>style.visibility</p:attrName>
                                        </p:attrNameLst>
                                      </p:cBhvr>
                                      <p:to>
                                        <p:strVal val="visible"/>
                                      </p:to>
                                    </p:set>
                                    <p:animEffect transition="in" filter="blinds(horizontal)">
                                      <p:cBhvr>
                                        <p:cTn id="45" dur="500"/>
                                        <p:tgtEl>
                                          <p:spTgt spid="122684"/>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14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64"/>
                                        </p:tgtEl>
                                        <p:attrNameLst>
                                          <p:attrName>style.visibility</p:attrName>
                                        </p:attrNameLst>
                                      </p:cBhvr>
                                      <p:to>
                                        <p:strVal val="visible"/>
                                      </p:to>
                                    </p:set>
                                    <p:anim calcmode="lin" valueType="num">
                                      <p:cBhvr>
                                        <p:cTn id="52" dur="500" fill="hold"/>
                                        <p:tgtEl>
                                          <p:spTgt spid="2064"/>
                                        </p:tgtEl>
                                        <p:attrNameLst>
                                          <p:attrName>ppt_w</p:attrName>
                                        </p:attrNameLst>
                                      </p:cBhvr>
                                      <p:tavLst>
                                        <p:tav tm="0">
                                          <p:val>
                                            <p:fltVal val="0"/>
                                          </p:val>
                                        </p:tav>
                                        <p:tav tm="100000">
                                          <p:val>
                                            <p:strVal val="#ppt_w"/>
                                          </p:val>
                                        </p:tav>
                                      </p:tavLst>
                                    </p:anim>
                                    <p:anim calcmode="lin" valueType="num">
                                      <p:cBhvr>
                                        <p:cTn id="53" dur="500" fill="hold"/>
                                        <p:tgtEl>
                                          <p:spTgt spid="2064"/>
                                        </p:tgtEl>
                                        <p:attrNameLst>
                                          <p:attrName>ppt_h</p:attrName>
                                        </p:attrNameLst>
                                      </p:cBhvr>
                                      <p:tavLst>
                                        <p:tav tm="0">
                                          <p:val>
                                            <p:fltVal val="0"/>
                                          </p:val>
                                        </p:tav>
                                        <p:tav tm="100000">
                                          <p:val>
                                            <p:strVal val="#ppt_h"/>
                                          </p:val>
                                        </p:tav>
                                      </p:tavLst>
                                    </p:anim>
                                    <p:animEffect transition="in" filter="fade">
                                      <p:cBhvr>
                                        <p:cTn id="54" dur="500"/>
                                        <p:tgtEl>
                                          <p:spTgt spid="206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63"/>
                                        </p:tgtEl>
                                        <p:attrNameLst>
                                          <p:attrName>style.visibility</p:attrName>
                                        </p:attrNameLst>
                                      </p:cBhvr>
                                      <p:to>
                                        <p:strVal val="visible"/>
                                      </p:to>
                                    </p:set>
                                    <p:anim calcmode="lin" valueType="num">
                                      <p:cBhvr>
                                        <p:cTn id="57" dur="500" fill="hold"/>
                                        <p:tgtEl>
                                          <p:spTgt spid="2063"/>
                                        </p:tgtEl>
                                        <p:attrNameLst>
                                          <p:attrName>ppt_w</p:attrName>
                                        </p:attrNameLst>
                                      </p:cBhvr>
                                      <p:tavLst>
                                        <p:tav tm="0">
                                          <p:val>
                                            <p:fltVal val="0"/>
                                          </p:val>
                                        </p:tav>
                                        <p:tav tm="100000">
                                          <p:val>
                                            <p:strVal val="#ppt_w"/>
                                          </p:val>
                                        </p:tav>
                                      </p:tavLst>
                                    </p:anim>
                                    <p:anim calcmode="lin" valueType="num">
                                      <p:cBhvr>
                                        <p:cTn id="58" dur="500" fill="hold"/>
                                        <p:tgtEl>
                                          <p:spTgt spid="2063"/>
                                        </p:tgtEl>
                                        <p:attrNameLst>
                                          <p:attrName>ppt_h</p:attrName>
                                        </p:attrNameLst>
                                      </p:cBhvr>
                                      <p:tavLst>
                                        <p:tav tm="0">
                                          <p:val>
                                            <p:fltVal val="0"/>
                                          </p:val>
                                        </p:tav>
                                        <p:tav tm="100000">
                                          <p:val>
                                            <p:strVal val="#ppt_h"/>
                                          </p:val>
                                        </p:tav>
                                      </p:tavLst>
                                    </p:anim>
                                    <p:animEffect transition="in" filter="fade">
                                      <p:cBhvr>
                                        <p:cTn id="59" dur="500"/>
                                        <p:tgtEl>
                                          <p:spTgt spid="2063"/>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49"/>
                                        </p:tgtEl>
                                        <p:attrNameLst>
                                          <p:attrName>style.visibility</p:attrName>
                                        </p:attrNameLst>
                                      </p:cBhvr>
                                      <p:to>
                                        <p:strVal val="visible"/>
                                      </p:to>
                                    </p:set>
                                    <p:animEffect transition="in" filter="blinds(horizontal)">
                                      <p:cBhvr>
                                        <p:cTn id="62" dur="500"/>
                                        <p:tgtEl>
                                          <p:spTgt spid="14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3" presetClass="entr" presetSubtype="10" fill="hold" grpId="0" nodeType="withEffect">
                                  <p:stCondLst>
                                    <p:cond delay="0"/>
                                  </p:stCondLst>
                                  <p:childTnLst>
                                    <p:set>
                                      <p:cBhvr>
                                        <p:cTn id="72" dur="1" fill="hold">
                                          <p:stCondLst>
                                            <p:cond delay="0"/>
                                          </p:stCondLst>
                                        </p:cTn>
                                        <p:tgtEl>
                                          <p:spTgt spid="150"/>
                                        </p:tgtEl>
                                        <p:attrNameLst>
                                          <p:attrName>style.visibility</p:attrName>
                                        </p:attrNameLst>
                                      </p:cBhvr>
                                      <p:to>
                                        <p:strVal val="visible"/>
                                      </p:to>
                                    </p:set>
                                    <p:animEffect transition="in" filter="blinds(horizontal)">
                                      <p:cBhvr>
                                        <p:cTn id="73" dur="500"/>
                                        <p:tgtEl>
                                          <p:spTgt spid="15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22685"/>
                                        </p:tgtEl>
                                        <p:attrNameLst>
                                          <p:attrName>style.visibility</p:attrName>
                                        </p:attrNameLst>
                                      </p:cBhvr>
                                      <p:to>
                                        <p:strVal val="visible"/>
                                      </p:to>
                                    </p:set>
                                    <p:animEffect transition="in" filter="blinds(horizontal)">
                                      <p:cBhvr>
                                        <p:cTn id="78" dur="500"/>
                                        <p:tgtEl>
                                          <p:spTgt spid="12268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22683"/>
                                        </p:tgtEl>
                                        <p:attrNameLst>
                                          <p:attrName>style.visibility</p:attrName>
                                        </p:attrNameLst>
                                      </p:cBhvr>
                                      <p:to>
                                        <p:strVal val="visible"/>
                                      </p:to>
                                    </p:set>
                                    <p:animEffect transition="in" filter="blinds(horizontal)">
                                      <p:cBhvr>
                                        <p:cTn id="83" dur="500"/>
                                        <p:tgtEl>
                                          <p:spTgt spid="12268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27"/>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0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08"/>
                                        </p:tgtEl>
                                        <p:attrNameLst>
                                          <p:attrName>style.visibility</p:attrName>
                                        </p:attrNameLst>
                                      </p:cBhvr>
                                      <p:to>
                                        <p:strVal val="visible"/>
                                      </p:to>
                                    </p:set>
                                  </p:childTnLst>
                                </p:cTn>
                              </p:par>
                              <p:par>
                                <p:cTn id="94" presetID="3" presetClass="entr" presetSubtype="1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animEffect transition="in" filter="blinds(horizontal)">
                                      <p:cBhvr>
                                        <p:cTn id="96" dur="500"/>
                                        <p:tgtEl>
                                          <p:spTgt spid="148"/>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135"/>
                                        </p:tgtEl>
                                        <p:attrNameLst>
                                          <p:attrName>style.visibility</p:attrName>
                                        </p:attrNameLst>
                                      </p:cBhvr>
                                      <p:to>
                                        <p:strVal val="visible"/>
                                      </p:to>
                                    </p:set>
                                    <p:animEffect transition="in" filter="blinds(horizontal)">
                                      <p:cBhvr>
                                        <p:cTn id="101" dur="500"/>
                                        <p:tgtEl>
                                          <p:spTgt spid="135"/>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143"/>
                                        </p:tgtEl>
                                        <p:attrNameLst>
                                          <p:attrName>style.visibility</p:attrName>
                                        </p:attrNameLst>
                                      </p:cBhvr>
                                      <p:to>
                                        <p:strVal val="visible"/>
                                      </p:to>
                                    </p:set>
                                    <p:animEffect transition="in" filter="blinds(horizontal)">
                                      <p:cBhvr>
                                        <p:cTn id="106" dur="500"/>
                                        <p:tgtEl>
                                          <p:spTgt spid="143"/>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grpId="0" nodeType="clickEffect">
                                  <p:stCondLst>
                                    <p:cond delay="0"/>
                                  </p:stCondLst>
                                  <p:childTnLst>
                                    <p:set>
                                      <p:cBhvr>
                                        <p:cTn id="114" dur="1" fill="hold">
                                          <p:stCondLst>
                                            <p:cond delay="0"/>
                                          </p:stCondLst>
                                        </p:cTn>
                                        <p:tgtEl>
                                          <p:spTgt spid="147"/>
                                        </p:tgtEl>
                                        <p:attrNameLst>
                                          <p:attrName>style.visibility</p:attrName>
                                        </p:attrNameLst>
                                      </p:cBhvr>
                                      <p:to>
                                        <p:strVal val="visible"/>
                                      </p:to>
                                    </p:set>
                                    <p:animEffect transition="in" filter="blinds(horizontal)">
                                      <p:cBhvr>
                                        <p:cTn id="115" dur="500"/>
                                        <p:tgtEl>
                                          <p:spTgt spid="147"/>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144"/>
                                        </p:tgtEl>
                                        <p:attrNameLst>
                                          <p:attrName>style.visibility</p:attrName>
                                        </p:attrNameLst>
                                      </p:cBhvr>
                                      <p:to>
                                        <p:strVal val="visible"/>
                                      </p:to>
                                    </p:set>
                                    <p:animEffect transition="in" filter="blinds(horizontal)">
                                      <p:cBhvr>
                                        <p:cTn id="120" dur="500"/>
                                        <p:tgtEl>
                                          <p:spTgt spid="144"/>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679" grpId="0"/>
      <p:bldP spid="122680" grpId="0" animBg="1"/>
      <p:bldP spid="122681" grpId="0" animBg="1"/>
      <p:bldP spid="122682" grpId="0" animBg="1"/>
      <p:bldP spid="122683" grpId="0" animBg="1"/>
      <p:bldP spid="122684" grpId="0" animBg="1"/>
      <p:bldP spid="122685" grpId="0" animBg="1"/>
      <p:bldP spid="2063" grpId="0" animBg="1"/>
      <p:bldP spid="81" grpId="0"/>
      <p:bldP spid="106" grpId="0" animBg="1"/>
      <p:bldP spid="108" grpId="0" animBg="1"/>
      <p:bldP spid="147" grpId="0"/>
      <p:bldP spid="148" grpId="0"/>
      <p:bldP spid="149" grpId="0"/>
      <p:bldP spid="150" grpId="0"/>
      <p:bldP spid="151" grpId="0"/>
      <p:bldP spid="135" grpId="0" animBg="1"/>
      <p:bldP spid="122760" grpId="0" animBg="1"/>
      <p:bldP spid="143" grpId="0" animBg="1"/>
      <p:bldP spid="144" grpId="0" animBg="1"/>
      <p:bldP spid="145" grpId="0"/>
      <p:bldP spid="136" grpId="0"/>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ktuell">
  <a:themeElements>
    <a:clrScheme name="">
      <a:dk1>
        <a:srgbClr val="000000"/>
      </a:dk1>
      <a:lt1>
        <a:srgbClr val="F5B70C"/>
      </a:lt1>
      <a:dk2>
        <a:srgbClr val="000000"/>
      </a:dk2>
      <a:lt2>
        <a:srgbClr val="F57B49"/>
      </a:lt2>
      <a:accent1>
        <a:srgbClr val="FF0000"/>
      </a:accent1>
      <a:accent2>
        <a:srgbClr val="FF00FF"/>
      </a:accent2>
      <a:accent3>
        <a:srgbClr val="F9D8AA"/>
      </a:accent3>
      <a:accent4>
        <a:srgbClr val="000000"/>
      </a:accent4>
      <a:accent5>
        <a:srgbClr val="FFAAAA"/>
      </a:accent5>
      <a:accent6>
        <a:srgbClr val="E700E7"/>
      </a:accent6>
      <a:hlink>
        <a:srgbClr val="00FF00"/>
      </a:hlink>
      <a:folHlink>
        <a:srgbClr val="AD6900"/>
      </a:folHlink>
    </a:clrScheme>
    <a:fontScheme name="aktuell.pp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ktuell.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ktuell.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ktuell.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ktuell.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ktuell.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ktuell.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ktuell.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5B70C"/>
    </a:lt1>
    <a:dk2>
      <a:srgbClr val="000000"/>
    </a:dk2>
    <a:lt2>
      <a:srgbClr val="F57B49"/>
    </a:lt2>
    <a:accent1>
      <a:srgbClr val="FF0000"/>
    </a:accent1>
    <a:accent2>
      <a:srgbClr val="FF00FF"/>
    </a:accent2>
    <a:accent3>
      <a:srgbClr val="F9D8AA"/>
    </a:accent3>
    <a:accent4>
      <a:srgbClr val="000000"/>
    </a:accent4>
    <a:accent5>
      <a:srgbClr val="FFAAAA"/>
    </a:accent5>
    <a:accent6>
      <a:srgbClr val="E700E7"/>
    </a:accent6>
    <a:hlink>
      <a:srgbClr val="00FF00"/>
    </a:hlink>
    <a:folHlink>
      <a:srgbClr val="AD6900"/>
    </a:folHlink>
  </a:clrScheme>
</a:themeOverride>
</file>

<file path=ppt/theme/themeOverride2.xml><?xml version="1.0" encoding="utf-8"?>
<a:themeOverride xmlns:a="http://schemas.openxmlformats.org/drawingml/2006/main">
  <a:clrScheme name="">
    <a:dk1>
      <a:srgbClr val="000000"/>
    </a:dk1>
    <a:lt1>
      <a:srgbClr val="F5B70C"/>
    </a:lt1>
    <a:dk2>
      <a:srgbClr val="000000"/>
    </a:dk2>
    <a:lt2>
      <a:srgbClr val="F57B49"/>
    </a:lt2>
    <a:accent1>
      <a:srgbClr val="FF0000"/>
    </a:accent1>
    <a:accent2>
      <a:srgbClr val="FF00FF"/>
    </a:accent2>
    <a:accent3>
      <a:srgbClr val="F9D8AA"/>
    </a:accent3>
    <a:accent4>
      <a:srgbClr val="000000"/>
    </a:accent4>
    <a:accent5>
      <a:srgbClr val="FFAAAA"/>
    </a:accent5>
    <a:accent6>
      <a:srgbClr val="E700E7"/>
    </a:accent6>
    <a:hlink>
      <a:srgbClr val="00FF00"/>
    </a:hlink>
    <a:folHlink>
      <a:srgbClr val="AD6900"/>
    </a:folHlink>
  </a:clr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1668</Words>
  <Application>Microsoft Office PowerPoint</Application>
  <PresentationFormat>Bildschirmpräsentation (4:3)</PresentationFormat>
  <Paragraphs>552</Paragraphs>
  <Slides>46</Slides>
  <Notes>44</Notes>
  <HiddenSlides>7</HiddenSlides>
  <MMClips>0</MMClips>
  <ScaleCrop>false</ScaleCrop>
  <HeadingPairs>
    <vt:vector size="4" baseType="variant">
      <vt:variant>
        <vt:lpstr>Design</vt:lpstr>
      </vt:variant>
      <vt:variant>
        <vt:i4>2</vt:i4>
      </vt:variant>
      <vt:variant>
        <vt:lpstr>Folientitel</vt:lpstr>
      </vt:variant>
      <vt:variant>
        <vt:i4>46</vt:i4>
      </vt:variant>
    </vt:vector>
  </HeadingPairs>
  <TitlesOfParts>
    <vt:vector size="48" baseType="lpstr">
      <vt:lpstr>Larissa</vt:lpstr>
      <vt:lpstr>aktuell</vt:lpstr>
      <vt:lpstr>Zunehmende Agrar-Ökosysteme und ihre Modellierung</vt:lpstr>
      <vt:lpstr>Problem - Globaler Raubbau an Ressourcen</vt:lpstr>
      <vt:lpstr>Aufgabe – Wie kann man den Raubbau stoppen?</vt:lpstr>
      <vt:lpstr>Raubbau</vt:lpstr>
      <vt:lpstr>nachhaltig</vt:lpstr>
      <vt:lpstr>regenerativ</vt:lpstr>
      <vt:lpstr>Echtes Wachstum</vt:lpstr>
      <vt:lpstr>Was ist nachhaltig, regenerativ und aufbauend ?</vt:lpstr>
      <vt:lpstr>Zunehmende Systeme</vt:lpstr>
      <vt:lpstr>       Zunehmendes Agrar-Öko-System        5-faches Plus</vt:lpstr>
      <vt:lpstr>PowerPoint-Präsentation</vt:lpstr>
      <vt:lpstr>Kartoffelernte im Lupinenfeld, Hof Koch,  b. Lüneburg 1980</vt:lpstr>
      <vt:lpstr>Feldsalat – 15 Jahre Anbau ohne Input      Hof Koch, Glüsingen 2002</vt:lpstr>
      <vt:lpstr>Sonnenblumen – 5 Jahre in Folge Pachthof Koch, Szarvas, Ungarn 2007</vt:lpstr>
      <vt:lpstr>Gewächshaus, Tomaten auf Grassilage         Hof Koch,  2013</vt:lpstr>
      <vt:lpstr>Bodenlockerung ohne Wenden, Aussaat   Hof-Koch        Ökomat     1980 und Abdeckung in einem Arbeitsgang  Betrieb Wenz  WEcoDyn 2012</vt:lpstr>
      <vt:lpstr>Regenwurm-Kot unter Buchweizen             Betrieb Wenz, 2006</vt:lpstr>
      <vt:lpstr>PowerPoint-Präsentation</vt:lpstr>
      <vt:lpstr>Regenwurm-Kot unter Buchweizen             Betrieb Wenz, 2006</vt:lpstr>
      <vt:lpstr>Wenz                Bodenprofil                      Nachbarfeld, Feb 2006</vt:lpstr>
      <vt:lpstr>Vergleich Wenz (Dinkel)              Nachbarfeld (Weizen),Feb 2014</vt:lpstr>
      <vt:lpstr>Zwischenfrucht  1    –    Wenz 2015</vt:lpstr>
      <vt:lpstr>Zwischenfrucht  2         Wenz 2014</vt:lpstr>
      <vt:lpstr>Essbare Gründüngung – SlowGrow.ch 2017</vt:lpstr>
      <vt:lpstr>Mulch-Gemüsebau – SlowGrow.ch 2017</vt:lpstr>
      <vt:lpstr>Wurzelbilder   Wurzelatlas, Lore Kutschera</vt:lpstr>
      <vt:lpstr>Klee-Gras-Kräuter-Mischung              Hof Braun 2015</vt:lpstr>
      <vt:lpstr>Roggen mit Untersaat             Hof Braun 2015</vt:lpstr>
      <vt:lpstr>     7-jährige Fruchtfolge       Hof Braun 2015</vt:lpstr>
      <vt:lpstr>Successional Agroforestry  --  Ernst Götsch</vt:lpstr>
      <vt:lpstr>Successional Agroforestry - Aufnahmen aus Film von Ernst Götsch</vt:lpstr>
      <vt:lpstr> Successional Agroforestry</vt:lpstr>
      <vt:lpstr> Successional Agroforestry</vt:lpstr>
      <vt:lpstr>Modell Agrar-Öko-System</vt:lpstr>
      <vt:lpstr>Modell Agrar-Öko-System - Verluste</vt:lpstr>
      <vt:lpstr>Modell Agrar-Öko-System</vt:lpstr>
      <vt:lpstr>Sachbilanz mit Standardwerten</vt:lpstr>
      <vt:lpstr>RessourcenBilanz</vt:lpstr>
      <vt:lpstr>Koordinatensystem</vt:lpstr>
      <vt:lpstr>ThemenPool – transparente, vernetzte Information zu einem Thema</vt:lpstr>
      <vt:lpstr>Schwerpunkte Hellmut von Koerber – nachlesen im Web</vt:lpstr>
      <vt:lpstr>Regenerative Landwirtschaft</vt:lpstr>
      <vt:lpstr>Schlüsselelemente zum Aufbau von Boden und Ökosystemen</vt:lpstr>
      <vt:lpstr>Schlüsselelemente zum Aufbau von Boden und Ökosystemen (2)</vt:lpstr>
      <vt:lpstr>Das Wissen ist da</vt:lpstr>
      <vt:lpstr>Kern der Lösung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Hellmut von Koerber</dc:creator>
  <cp:keywords>R-Bilanz</cp:keywords>
  <cp:lastModifiedBy>Hellmut von Koerber</cp:lastModifiedBy>
  <cp:revision>682</cp:revision>
  <cp:lastPrinted>2017-10-25T03:58:50Z</cp:lastPrinted>
  <dcterms:created xsi:type="dcterms:W3CDTF">2016-01-24T11:48:15Z</dcterms:created>
  <dcterms:modified xsi:type="dcterms:W3CDTF">2017-11-27T11:04:02Z</dcterms:modified>
</cp:coreProperties>
</file>