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710" r:id="rId2"/>
    <p:sldId id="607" r:id="rId3"/>
    <p:sldId id="647" r:id="rId4"/>
    <p:sldId id="654" r:id="rId5"/>
    <p:sldId id="761" r:id="rId6"/>
    <p:sldId id="743" r:id="rId7"/>
    <p:sldId id="670" r:id="rId8"/>
    <p:sldId id="671" r:id="rId9"/>
    <p:sldId id="800" r:id="rId10"/>
    <p:sldId id="767" r:id="rId11"/>
    <p:sldId id="799" r:id="rId12"/>
    <p:sldId id="798" r:id="rId13"/>
    <p:sldId id="769" r:id="rId14"/>
    <p:sldId id="766" r:id="rId15"/>
    <p:sldId id="733" r:id="rId16"/>
    <p:sldId id="792" r:id="rId17"/>
    <p:sldId id="681" r:id="rId18"/>
    <p:sldId id="785" r:id="rId19"/>
    <p:sldId id="786" r:id="rId20"/>
    <p:sldId id="797" r:id="rId21"/>
    <p:sldId id="678" r:id="rId22"/>
    <p:sldId id="744" r:id="rId23"/>
    <p:sldId id="736" r:id="rId24"/>
    <p:sldId id="729" r:id="rId25"/>
    <p:sldId id="773" r:id="rId26"/>
    <p:sldId id="795" r:id="rId27"/>
    <p:sldId id="796" r:id="rId28"/>
    <p:sldId id="788" r:id="rId29"/>
    <p:sldId id="789" r:id="rId30"/>
    <p:sldId id="790" r:id="rId31"/>
    <p:sldId id="791" r:id="rId32"/>
    <p:sldId id="742" r:id="rId33"/>
    <p:sldId id="777" r:id="rId34"/>
    <p:sldId id="755" r:id="rId35"/>
    <p:sldId id="756" r:id="rId36"/>
    <p:sldId id="745" r:id="rId37"/>
    <p:sldId id="746" r:id="rId38"/>
    <p:sldId id="741" r:id="rId39"/>
  </p:sldIdLst>
  <p:sldSz cx="12801600" cy="9601200" type="A3"/>
  <p:notesSz cx="10234613" cy="7104063"/>
  <p:photoAlbum/>
  <p:defaultTextStyle>
    <a:defPPr>
      <a:defRPr lang="de-DE"/>
    </a:defPPr>
    <a:lvl1pPr marL="0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1pPr>
    <a:lvl2pPr marL="610845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2pPr>
    <a:lvl3pPr marL="1221692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3pPr>
    <a:lvl4pPr marL="1832539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4pPr>
    <a:lvl5pPr marL="2443384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5pPr>
    <a:lvl6pPr marL="3054231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6pPr>
    <a:lvl7pPr marL="3665077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7pPr>
    <a:lvl8pPr marL="4275923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8pPr>
    <a:lvl9pPr marL="4886769" algn="l" defTabSz="1221692" rtl="0" eaLnBrk="1" latinLnBrk="0" hangingPunct="1">
      <a:defRPr sz="2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WBiK - 2018-2024" id="{648B6A99-B527-49E9-B21F-BF7A8AC72584}">
          <p14:sldIdLst>
            <p14:sldId id="710"/>
            <p14:sldId id="607"/>
            <p14:sldId id="647"/>
            <p14:sldId id="654"/>
            <p14:sldId id="761"/>
          </p14:sldIdLst>
        </p14:section>
        <p14:section name="Wasser und Wege" id="{11B9C03F-8680-4075-A9B4-8ACC959365D1}">
          <p14:sldIdLst>
            <p14:sldId id="743"/>
            <p14:sldId id="670"/>
            <p14:sldId id="671"/>
            <p14:sldId id="800"/>
          </p14:sldIdLst>
        </p14:section>
        <p14:section name="Regenwasser" id="{3FF43341-DAE2-46B8-A79A-29E3E231C5CF}">
          <p14:sldIdLst>
            <p14:sldId id="767"/>
            <p14:sldId id="799"/>
            <p14:sldId id="798"/>
            <p14:sldId id="769"/>
            <p14:sldId id="766"/>
            <p14:sldId id="733"/>
          </p14:sldIdLst>
        </p14:section>
        <p14:section name="Bodenaufbau und Versuche" id="{EDF69594-6531-43A7-AF29-E304455F603D}">
          <p14:sldIdLst>
            <p14:sldId id="792"/>
            <p14:sldId id="681"/>
            <p14:sldId id="785"/>
            <p14:sldId id="786"/>
            <p14:sldId id="797"/>
            <p14:sldId id="678"/>
          </p14:sldIdLst>
        </p14:section>
        <p14:section name="Ferme Hoeffel - Heckennutzung" id="{68348B99-DC04-4626-98DD-085C162F98CC}">
          <p14:sldIdLst>
            <p14:sldId id="744"/>
            <p14:sldId id="736"/>
            <p14:sldId id="729"/>
            <p14:sldId id="773"/>
          </p14:sldIdLst>
        </p14:section>
        <p14:section name="Waldumbau" id="{58D3017C-75CD-4C2F-A516-649B566C6802}">
          <p14:sldIdLst>
            <p14:sldId id="795"/>
            <p14:sldId id="796"/>
            <p14:sldId id="788"/>
            <p14:sldId id="789"/>
            <p14:sldId id="790"/>
            <p14:sldId id="791"/>
          </p14:sldIdLst>
        </p14:section>
        <p14:section name="Feuer, Wasser und Gewässer" id="{0D114E8B-875F-4C37-BF45-27F4B81AC773}">
          <p14:sldIdLst>
            <p14:sldId id="742"/>
            <p14:sldId id="777"/>
            <p14:sldId id="755"/>
            <p14:sldId id="756"/>
            <p14:sldId id="745"/>
            <p14:sldId id="746"/>
          </p14:sldIdLst>
        </p14:section>
        <p14:section name="Projekt WWBiK" id="{AFB87121-C770-4D90-9AA8-8B96FA722A47}">
          <p14:sldIdLst>
            <p14:sldId id="7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008000"/>
    <a:srgbClr val="F7FBF8"/>
    <a:srgbClr val="663300"/>
    <a:srgbClr val="006600"/>
    <a:srgbClr val="3399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2" autoAdjust="0"/>
    <p:restoredTop sz="86369" autoAdjust="0"/>
  </p:normalViewPr>
  <p:slideViewPr>
    <p:cSldViewPr showGuides="1">
      <p:cViewPr varScale="1">
        <p:scale>
          <a:sx n="51" d="100"/>
          <a:sy n="51" d="100"/>
        </p:scale>
        <p:origin x="403" y="3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4435076" cy="356623"/>
          </a:xfrm>
          <a:prstGeom prst="rect">
            <a:avLst/>
          </a:prstGeom>
        </p:spPr>
        <p:txBody>
          <a:bodyPr vert="horz" lIns="94652" tIns="47324" rIns="94652" bIns="47324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152" y="7"/>
            <a:ext cx="4435076" cy="356623"/>
          </a:xfrm>
          <a:prstGeom prst="rect">
            <a:avLst/>
          </a:prstGeom>
        </p:spPr>
        <p:txBody>
          <a:bodyPr vert="horz" lIns="94652" tIns="47324" rIns="94652" bIns="47324" rtlCol="0"/>
          <a:lstStyle>
            <a:lvl1pPr algn="r">
              <a:defRPr sz="1100"/>
            </a:lvl1pPr>
          </a:lstStyle>
          <a:p>
            <a:fld id="{0D273567-652D-4D66-81AC-3961E438B5F5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6747448"/>
            <a:ext cx="4435076" cy="356623"/>
          </a:xfrm>
          <a:prstGeom prst="rect">
            <a:avLst/>
          </a:prstGeom>
        </p:spPr>
        <p:txBody>
          <a:bodyPr vert="horz" lIns="94652" tIns="47324" rIns="94652" bIns="47324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152" y="6747448"/>
            <a:ext cx="4435076" cy="356623"/>
          </a:xfrm>
          <a:prstGeom prst="rect">
            <a:avLst/>
          </a:prstGeom>
        </p:spPr>
        <p:txBody>
          <a:bodyPr vert="horz" lIns="94652" tIns="47324" rIns="94652" bIns="47324" rtlCol="0" anchor="b"/>
          <a:lstStyle>
            <a:lvl1pPr algn="r">
              <a:defRPr sz="1100"/>
            </a:lvl1pPr>
          </a:lstStyle>
          <a:p>
            <a:fld id="{1A555E4C-523D-4355-B67C-906B6EB0B1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873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2" y="5"/>
            <a:ext cx="4434998" cy="355203"/>
          </a:xfrm>
          <a:prstGeom prst="rect">
            <a:avLst/>
          </a:prstGeom>
        </p:spPr>
        <p:txBody>
          <a:bodyPr vert="horz" lIns="94652" tIns="47324" rIns="94652" bIns="47324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59" y="5"/>
            <a:ext cx="4434998" cy="355203"/>
          </a:xfrm>
          <a:prstGeom prst="rect">
            <a:avLst/>
          </a:prstGeom>
        </p:spPr>
        <p:txBody>
          <a:bodyPr vert="horz" lIns="94652" tIns="47324" rIns="94652" bIns="47324" rtlCol="0"/>
          <a:lstStyle>
            <a:lvl1pPr algn="r">
              <a:defRPr sz="1100"/>
            </a:lvl1pPr>
          </a:lstStyle>
          <a:p>
            <a:fld id="{3318385F-EC02-4ADC-995C-52295ECC64B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5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2" tIns="47324" rIns="94652" bIns="473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4" y="3374433"/>
            <a:ext cx="8187690" cy="3196828"/>
          </a:xfrm>
          <a:prstGeom prst="rect">
            <a:avLst/>
          </a:prstGeom>
        </p:spPr>
        <p:txBody>
          <a:bodyPr vert="horz" lIns="94652" tIns="47324" rIns="94652" bIns="473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2" y="6747635"/>
            <a:ext cx="4434998" cy="355203"/>
          </a:xfrm>
          <a:prstGeom prst="rect">
            <a:avLst/>
          </a:prstGeom>
        </p:spPr>
        <p:txBody>
          <a:bodyPr vert="horz" lIns="94652" tIns="47324" rIns="94652" bIns="47324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59" y="6747635"/>
            <a:ext cx="4434998" cy="355203"/>
          </a:xfrm>
          <a:prstGeom prst="rect">
            <a:avLst/>
          </a:prstGeom>
        </p:spPr>
        <p:txBody>
          <a:bodyPr vert="horz" lIns="94652" tIns="47324" rIns="94652" bIns="47324" rtlCol="0" anchor="b"/>
          <a:lstStyle>
            <a:lvl1pPr algn="r">
              <a:defRPr sz="1100"/>
            </a:lvl1pPr>
          </a:lstStyle>
          <a:p>
            <a:fld id="{B526742C-B17D-48C8-94E4-2AE3BD9175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94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845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692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539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384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231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077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5923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6769" algn="l" defTabSz="1221692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64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221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008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55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53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3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77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323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83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59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67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6742C-B17D-48C8-94E4-2AE3BD9175E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83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0120" y="2982600"/>
            <a:ext cx="10881360" cy="205803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96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81160" y="384498"/>
            <a:ext cx="2880360" cy="819213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0080" y="384498"/>
            <a:ext cx="8427720" cy="819213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42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67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239" y="6169665"/>
            <a:ext cx="10881360" cy="190690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11239" y="4069400"/>
            <a:ext cx="10881360" cy="2100262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57" indent="0">
              <a:buNone/>
              <a:defRPr sz="1891">
                <a:solidFill>
                  <a:schemeClr val="tx1">
                    <a:tint val="75000"/>
                  </a:schemeClr>
                </a:solidFill>
              </a:defRPr>
            </a:lvl2pPr>
            <a:lvl3pPr marL="96011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71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4pPr>
            <a:lvl5pPr marL="1920229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5pPr>
            <a:lvl6pPr marL="2400286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6pPr>
            <a:lvl7pPr marL="2880343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7pPr>
            <a:lvl8pPr marL="3360400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8pPr>
            <a:lvl9pPr marL="3840457" indent="0">
              <a:buNone/>
              <a:defRPr sz="14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19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0080" y="2240285"/>
            <a:ext cx="5654040" cy="6336348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1"/>
            </a:lvl4pPr>
            <a:lvl5pPr>
              <a:defRPr sz="1891"/>
            </a:lvl5pPr>
            <a:lvl6pPr>
              <a:defRPr sz="1891"/>
            </a:lvl6pPr>
            <a:lvl7pPr>
              <a:defRPr sz="1891"/>
            </a:lvl7pPr>
            <a:lvl8pPr>
              <a:defRPr sz="1891"/>
            </a:lvl8pPr>
            <a:lvl9pPr>
              <a:defRPr sz="189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7480" y="2240285"/>
            <a:ext cx="5654040" cy="6336348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1"/>
            </a:lvl4pPr>
            <a:lvl5pPr>
              <a:defRPr sz="1891"/>
            </a:lvl5pPr>
            <a:lvl6pPr>
              <a:defRPr sz="1891"/>
            </a:lvl6pPr>
            <a:lvl7pPr>
              <a:defRPr sz="1891"/>
            </a:lvl7pPr>
            <a:lvl8pPr>
              <a:defRPr sz="1891"/>
            </a:lvl8pPr>
            <a:lvl9pPr>
              <a:defRPr sz="1891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84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57" indent="0">
              <a:buNone/>
              <a:defRPr sz="2100" b="1"/>
            </a:lvl2pPr>
            <a:lvl3pPr marL="960114" indent="0">
              <a:buNone/>
              <a:defRPr sz="1891" b="1"/>
            </a:lvl3pPr>
            <a:lvl4pPr marL="1440171" indent="0">
              <a:buNone/>
              <a:defRPr sz="1680" b="1"/>
            </a:lvl4pPr>
            <a:lvl5pPr marL="1920229" indent="0">
              <a:buNone/>
              <a:defRPr sz="1680" b="1"/>
            </a:lvl5pPr>
            <a:lvl6pPr marL="2400286" indent="0">
              <a:buNone/>
              <a:defRPr sz="1680" b="1"/>
            </a:lvl6pPr>
            <a:lvl7pPr marL="2880343" indent="0">
              <a:buNone/>
              <a:defRPr sz="1680" b="1"/>
            </a:lvl7pPr>
            <a:lvl8pPr marL="3360400" indent="0">
              <a:buNone/>
              <a:defRPr sz="1680" b="1"/>
            </a:lvl8pPr>
            <a:lvl9pPr marL="3840457" indent="0">
              <a:buNone/>
              <a:defRPr sz="168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1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03039" y="2149158"/>
            <a:ext cx="5658484" cy="8956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57" indent="0">
              <a:buNone/>
              <a:defRPr sz="2100" b="1"/>
            </a:lvl2pPr>
            <a:lvl3pPr marL="960114" indent="0">
              <a:buNone/>
              <a:defRPr sz="1891" b="1"/>
            </a:lvl3pPr>
            <a:lvl4pPr marL="1440171" indent="0">
              <a:buNone/>
              <a:defRPr sz="1680" b="1"/>
            </a:lvl4pPr>
            <a:lvl5pPr marL="1920229" indent="0">
              <a:buNone/>
              <a:defRPr sz="1680" b="1"/>
            </a:lvl5pPr>
            <a:lvl6pPr marL="2400286" indent="0">
              <a:buNone/>
              <a:defRPr sz="1680" b="1"/>
            </a:lvl6pPr>
            <a:lvl7pPr marL="2880343" indent="0">
              <a:buNone/>
              <a:defRPr sz="1680" b="1"/>
            </a:lvl7pPr>
            <a:lvl8pPr marL="3360400" indent="0">
              <a:buNone/>
              <a:defRPr sz="1680" b="1"/>
            </a:lvl8pPr>
            <a:lvl9pPr marL="3840457" indent="0">
              <a:buNone/>
              <a:defRPr sz="168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03039" y="3044825"/>
            <a:ext cx="5658484" cy="5531803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1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00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91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49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  <p15:guide id="2" pos="40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9" cy="162687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072" y="382275"/>
            <a:ext cx="7156450" cy="8194358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0081" y="2009145"/>
            <a:ext cx="4211639" cy="6567488"/>
          </a:xfrm>
        </p:spPr>
        <p:txBody>
          <a:bodyPr/>
          <a:lstStyle>
            <a:lvl1pPr marL="0" indent="0">
              <a:buNone/>
              <a:defRPr sz="1471"/>
            </a:lvl1pPr>
            <a:lvl2pPr marL="480057" indent="0">
              <a:buNone/>
              <a:defRPr sz="1260"/>
            </a:lvl2pPr>
            <a:lvl3pPr marL="960114" indent="0">
              <a:buNone/>
              <a:defRPr sz="1051"/>
            </a:lvl3pPr>
            <a:lvl4pPr marL="1440171" indent="0">
              <a:buNone/>
              <a:defRPr sz="945"/>
            </a:lvl4pPr>
            <a:lvl5pPr marL="1920229" indent="0">
              <a:buNone/>
              <a:defRPr sz="945"/>
            </a:lvl5pPr>
            <a:lvl6pPr marL="2400286" indent="0">
              <a:buNone/>
              <a:defRPr sz="945"/>
            </a:lvl6pPr>
            <a:lvl7pPr marL="2880343" indent="0">
              <a:buNone/>
              <a:defRPr sz="945"/>
            </a:lvl7pPr>
            <a:lvl8pPr marL="3360400" indent="0">
              <a:buNone/>
              <a:defRPr sz="945"/>
            </a:lvl8pPr>
            <a:lvl9pPr marL="3840457" indent="0">
              <a:buNone/>
              <a:defRPr sz="94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1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3360"/>
            </a:lvl1pPr>
            <a:lvl2pPr marL="480057" indent="0">
              <a:buNone/>
              <a:defRPr sz="2940"/>
            </a:lvl2pPr>
            <a:lvl3pPr marL="960114" indent="0">
              <a:buNone/>
              <a:defRPr sz="2520"/>
            </a:lvl3pPr>
            <a:lvl4pPr marL="1440171" indent="0">
              <a:buNone/>
              <a:defRPr sz="2100"/>
            </a:lvl4pPr>
            <a:lvl5pPr marL="1920229" indent="0">
              <a:buNone/>
              <a:defRPr sz="2100"/>
            </a:lvl5pPr>
            <a:lvl6pPr marL="2400286" indent="0">
              <a:buNone/>
              <a:defRPr sz="2100"/>
            </a:lvl6pPr>
            <a:lvl7pPr marL="2880343" indent="0">
              <a:buNone/>
              <a:defRPr sz="2100"/>
            </a:lvl7pPr>
            <a:lvl8pPr marL="3360400" indent="0">
              <a:buNone/>
              <a:defRPr sz="2100"/>
            </a:lvl8pPr>
            <a:lvl9pPr marL="3840457" indent="0">
              <a:buNone/>
              <a:defRPr sz="2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471"/>
            </a:lvl1pPr>
            <a:lvl2pPr marL="480057" indent="0">
              <a:buNone/>
              <a:defRPr sz="1260"/>
            </a:lvl2pPr>
            <a:lvl3pPr marL="960114" indent="0">
              <a:buNone/>
              <a:defRPr sz="1051"/>
            </a:lvl3pPr>
            <a:lvl4pPr marL="1440171" indent="0">
              <a:buNone/>
              <a:defRPr sz="945"/>
            </a:lvl4pPr>
            <a:lvl5pPr marL="1920229" indent="0">
              <a:buNone/>
              <a:defRPr sz="945"/>
            </a:lvl5pPr>
            <a:lvl6pPr marL="2400286" indent="0">
              <a:buNone/>
              <a:defRPr sz="945"/>
            </a:lvl6pPr>
            <a:lvl7pPr marL="2880343" indent="0">
              <a:buNone/>
              <a:defRPr sz="945"/>
            </a:lvl7pPr>
            <a:lvl8pPr marL="3360400" indent="0">
              <a:buNone/>
              <a:defRPr sz="945"/>
            </a:lvl8pPr>
            <a:lvl9pPr marL="3840457" indent="0">
              <a:buNone/>
              <a:defRPr sz="94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66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240285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40080" y="8898895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DFE5-FDA9-4648-A480-A8B0A171A933}" type="datetimeFigureOut">
              <a:rPr lang="de-DE" smtClean="0"/>
              <a:t>09.06.2024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73880" y="8898895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74480" y="8898895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C2B07-E1B8-4C7E-B37C-1BCF057FEE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02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114" rtl="0" eaLnBrk="1" latinLnBrk="0" hangingPunct="1"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3" indent="-360043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0093" indent="-300036" algn="l" defTabSz="9601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94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4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01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58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15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72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29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486" indent="-240029" algn="l" defTabSz="9601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57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114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71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229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286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343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400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457" algn="l" defTabSz="960114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exinfo.ch/WWBiK/WWBiK_aktuell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limenz.de/" TargetMode="External"/><Relationship Id="rId4" Type="http://schemas.openxmlformats.org/officeDocument/2006/relationships/hyperlink" Target="mailto:hellmut.koerber@flexinfo.c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wasser.de/node/126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kreiswaldshut.de/fileadmin/user_upload/Aemter_und_Eigenbetriebe/Umweltamt/Wasserwirtschaft/Abwasser/Naturvertraegliche_Regenwasserbewirtschaftung.pdf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www.landkreis-waldshut.de/fileadmin/user_upload/Aemter_und_Eigenbetriebe/Umweltamt/Wasserwirtschaft/Abwasser/Naturvertraegliche_Regenwasserbewirtschaftung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exinfo.ch/WWBiK/WWBiK_Docs.pdf" TargetMode="External"/><Relationship Id="rId2" Type="http://schemas.openxmlformats.org/officeDocument/2006/relationships/hyperlink" Target="http://www.flexinfo.ch/WWBiK/WWBiK_Aktuell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mailto:hellmut.koerber@flexinfo.ch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klimenz.de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00040" y="320080"/>
            <a:ext cx="11521440" cy="1600200"/>
          </a:xfrm>
        </p:spPr>
        <p:txBody>
          <a:bodyPr/>
          <a:lstStyle/>
          <a:p>
            <a:r>
              <a:rPr lang="de-DE" dirty="0"/>
              <a:t>WWBiK</a:t>
            </a:r>
          </a:p>
        </p:txBody>
      </p:sp>
      <p:pic>
        <p:nvPicPr>
          <p:cNvPr id="3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208" y="336104"/>
            <a:ext cx="8576387" cy="73728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79541" y="7896944"/>
            <a:ext cx="1048139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rgbClr val="006600"/>
                </a:solidFill>
              </a:rPr>
              <a:t>Rückblick und Ausblick zur        z             Hauptversammlung, März 2024</a:t>
            </a:r>
            <a:br>
              <a:rPr lang="de-DE" sz="2800" dirty="0">
                <a:solidFill>
                  <a:srgbClr val="006600"/>
                </a:solidFill>
              </a:rPr>
            </a:br>
            <a:r>
              <a:rPr lang="de-DE" sz="2800" dirty="0">
                <a:solidFill>
                  <a:srgbClr val="006600"/>
                </a:solidFill>
              </a:rPr>
              <a:t>Hellmut von Koerber</a:t>
            </a:r>
            <a:br>
              <a:rPr lang="de-DE" sz="2000" dirty="0">
                <a:solidFill>
                  <a:srgbClr val="006600"/>
                </a:solidFill>
              </a:rPr>
            </a:br>
            <a:br>
              <a:rPr lang="de-DE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www.flexinfo.ch/WWBiK/</a:t>
            </a:r>
            <a:r>
              <a:rPr lang="de-DE" sz="1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WWBiK_aktuell</a:t>
            </a: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.pdf</a:t>
            </a: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 </a:t>
            </a:r>
          </a:p>
          <a:p>
            <a:pPr algn="ctr"/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hellmut.koerber@flexinfo.ch</a:t>
            </a:r>
            <a:r>
              <a:rPr lang="de-DE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800" dirty="0">
              <a:solidFill>
                <a:srgbClr val="0066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3A663AF-8013-9F91-3ED3-A82AC8C70DB7}"/>
              </a:ext>
            </a:extLst>
          </p:cNvPr>
          <p:cNvSpPr txBox="1"/>
          <p:nvPr/>
        </p:nvSpPr>
        <p:spPr>
          <a:xfrm>
            <a:off x="7624936" y="246253"/>
            <a:ext cx="502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575532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Veranstaltungsreihe im </a:t>
            </a: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Biosphärengebiet</a:t>
            </a: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2021- 2023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B2FF11-BE07-B120-DEEC-0CCD36D3782D}"/>
              </a:ext>
            </a:extLst>
          </p:cNvPr>
          <p:cNvSpPr/>
          <p:nvPr/>
        </p:nvSpPr>
        <p:spPr>
          <a:xfrm>
            <a:off x="4973092" y="7896944"/>
            <a:ext cx="178766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rgbClr val="006600"/>
                </a:solidFill>
                <a:hlinkClick r:id="rId5"/>
              </a:rPr>
              <a:t>Klimenz.de</a:t>
            </a:r>
            <a:endParaRPr lang="de-DE" sz="2800" dirty="0">
              <a:solidFill>
                <a:srgbClr val="0066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B177C2-3BE6-CD30-E03E-DB7AA27A6190}"/>
              </a:ext>
            </a:extLst>
          </p:cNvPr>
          <p:cNvSpPr txBox="1"/>
          <p:nvPr/>
        </p:nvSpPr>
        <p:spPr>
          <a:xfrm>
            <a:off x="151612" y="192088"/>
            <a:ext cx="3080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Version 1.1, 9.6.24</a:t>
            </a:r>
          </a:p>
        </p:txBody>
      </p:sp>
    </p:spTree>
    <p:extLst>
      <p:ext uri="{BB962C8B-B14F-4D97-AF65-F5344CB8AC3E}">
        <p14:creationId xmlns:p14="http://schemas.microsoft.com/office/powerpoint/2010/main" val="284986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19C7B-967B-77EF-F49F-EB5A905D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" y="264096"/>
            <a:ext cx="11928583" cy="8749790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C72C8A4-1A94-1983-FFE7-BCABDB627147}"/>
              </a:ext>
            </a:extLst>
          </p:cNvPr>
          <p:cNvSpPr/>
          <p:nvPr/>
        </p:nvSpPr>
        <p:spPr>
          <a:xfrm>
            <a:off x="2827367" y="2353767"/>
            <a:ext cx="2541032" cy="933868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F7996C0-4B78-626D-7E5F-AFBD86188EDD}"/>
              </a:ext>
            </a:extLst>
          </p:cNvPr>
          <p:cNvCxnSpPr>
            <a:cxnSpLocks/>
          </p:cNvCxnSpPr>
          <p:nvPr/>
        </p:nvCxnSpPr>
        <p:spPr>
          <a:xfrm>
            <a:off x="5089227" y="2442261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2A39301-997F-D9B5-73E9-8172CBFE4B0C}"/>
              </a:ext>
            </a:extLst>
          </p:cNvPr>
          <p:cNvCxnSpPr>
            <a:cxnSpLocks/>
          </p:cNvCxnSpPr>
          <p:nvPr/>
        </p:nvCxnSpPr>
        <p:spPr>
          <a:xfrm>
            <a:off x="4717001" y="2628374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E6A9F41-1AB4-8121-A520-67615E2CCD15}"/>
              </a:ext>
            </a:extLst>
          </p:cNvPr>
          <p:cNvCxnSpPr>
            <a:cxnSpLocks/>
          </p:cNvCxnSpPr>
          <p:nvPr/>
        </p:nvCxnSpPr>
        <p:spPr>
          <a:xfrm>
            <a:off x="4344775" y="2814487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F0454B0-1211-ED84-340E-7607233D3D72}"/>
              </a:ext>
            </a:extLst>
          </p:cNvPr>
          <p:cNvCxnSpPr>
            <a:cxnSpLocks/>
          </p:cNvCxnSpPr>
          <p:nvPr/>
        </p:nvCxnSpPr>
        <p:spPr>
          <a:xfrm>
            <a:off x="3879492" y="3000600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6C6FDC3-B692-AA6A-021A-A3F0A4D3446C}"/>
              </a:ext>
            </a:extLst>
          </p:cNvPr>
          <p:cNvCxnSpPr>
            <a:cxnSpLocks/>
          </p:cNvCxnSpPr>
          <p:nvPr/>
        </p:nvCxnSpPr>
        <p:spPr>
          <a:xfrm>
            <a:off x="3414210" y="3101522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5469734-41C3-8555-6B61-DE4B443244F0}"/>
              </a:ext>
            </a:extLst>
          </p:cNvPr>
          <p:cNvSpPr/>
          <p:nvPr/>
        </p:nvSpPr>
        <p:spPr>
          <a:xfrm>
            <a:off x="2676047" y="3259591"/>
            <a:ext cx="212099" cy="485464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9EA26C8-D73E-E3DB-4C1B-61571130D277}"/>
              </a:ext>
            </a:extLst>
          </p:cNvPr>
          <p:cNvSpPr txBox="1"/>
          <p:nvPr/>
        </p:nvSpPr>
        <p:spPr>
          <a:xfrm>
            <a:off x="2204478" y="3612974"/>
            <a:ext cx="56462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>
                <a:solidFill>
                  <a:schemeClr val="accent6">
                    <a:lumMod val="75000"/>
                  </a:schemeClr>
                </a:solidFill>
              </a:rPr>
              <a:t>Furt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30F6295-25F2-5493-36A0-1F76452A2023}"/>
              </a:ext>
            </a:extLst>
          </p:cNvPr>
          <p:cNvSpPr txBox="1"/>
          <p:nvPr/>
        </p:nvSpPr>
        <p:spPr>
          <a:xfrm rot="19835917">
            <a:off x="4201929" y="2691931"/>
            <a:ext cx="13614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50000"/>
                  </a:schemeClr>
                </a:solidFill>
              </a:rPr>
              <a:t>Ausleitungen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17B3EE-2BCA-4ECE-0E2A-47B1100603E3}"/>
              </a:ext>
            </a:extLst>
          </p:cNvPr>
          <p:cNvSpPr txBox="1"/>
          <p:nvPr/>
        </p:nvSpPr>
        <p:spPr>
          <a:xfrm>
            <a:off x="5439585" y="2050381"/>
            <a:ext cx="74519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Weg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858EC07-B920-C563-F873-E32CB07B9833}"/>
              </a:ext>
            </a:extLst>
          </p:cNvPr>
          <p:cNvSpPr txBox="1"/>
          <p:nvPr/>
        </p:nvSpPr>
        <p:spPr>
          <a:xfrm>
            <a:off x="11146682" y="4499290"/>
            <a:ext cx="165491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874" indent="-233874">
              <a:tabLst>
                <a:tab pos="463645" algn="l"/>
              </a:tabLst>
            </a:pPr>
            <a:r>
              <a:rPr lang="de-DE" sz="1700" b="1" dirty="0">
                <a:solidFill>
                  <a:srgbClr val="0000FF"/>
                </a:solidFill>
              </a:rPr>
              <a:t>2	</a:t>
            </a:r>
            <a:r>
              <a:rPr lang="de-DE" sz="1700" b="1" u="sng" dirty="0">
                <a:solidFill>
                  <a:srgbClr val="0000FF"/>
                </a:solidFill>
              </a:rPr>
              <a:t>Regenwasser</a:t>
            </a:r>
            <a:r>
              <a:rPr lang="de-DE" sz="1700" u="sng" dirty="0">
                <a:solidFill>
                  <a:srgbClr val="0000FF"/>
                </a:solidFill>
              </a:rPr>
              <a:t> </a:t>
            </a:r>
            <a:r>
              <a:rPr lang="de-DE" sz="1600" b="1" dirty="0">
                <a:solidFill>
                  <a:srgbClr val="0000FF"/>
                </a:solidFill>
              </a:rPr>
              <a:t>versickern und nutzen </a:t>
            </a:r>
            <a:endParaRPr lang="de-DE" sz="1551" b="1" dirty="0">
              <a:solidFill>
                <a:srgbClr val="0000FF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C3A140E-4A9B-546F-99C5-E30BBC4EF41E}"/>
              </a:ext>
            </a:extLst>
          </p:cNvPr>
          <p:cNvSpPr txBox="1"/>
          <p:nvPr/>
        </p:nvSpPr>
        <p:spPr>
          <a:xfrm>
            <a:off x="4055784" y="4857078"/>
            <a:ext cx="11920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Teich </a:t>
            </a:r>
            <a:r>
              <a:rPr lang="de-DE" sz="1422" dirty="0">
                <a:solidFill>
                  <a:srgbClr val="FF0000"/>
                </a:solidFill>
              </a:rPr>
              <a:t>Lösch</a:t>
            </a:r>
            <a:r>
              <a:rPr lang="de-DE" sz="1422" dirty="0">
                <a:solidFill>
                  <a:srgbClr val="0000FF"/>
                </a:solidFill>
              </a:rPr>
              <a:t>teich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18B091-A96E-816D-4E6A-B4CAA3D0765D}"/>
              </a:ext>
            </a:extLst>
          </p:cNvPr>
          <p:cNvSpPr txBox="1"/>
          <p:nvPr/>
        </p:nvSpPr>
        <p:spPr>
          <a:xfrm>
            <a:off x="11104584" y="5275877"/>
            <a:ext cx="1560912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00FF"/>
                </a:solidFill>
              </a:rPr>
              <a:t>Tonne oder Sickerschlauch</a:t>
            </a:r>
          </a:p>
          <a:p>
            <a:pPr algn="r"/>
            <a:r>
              <a:rPr lang="de-DE" sz="1422" dirty="0">
                <a:solidFill>
                  <a:srgbClr val="0000FF"/>
                </a:solidFill>
              </a:rPr>
              <a:t>am Haus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33966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31BFB4-27F5-FC64-D069-88A0DBCA4F03}"/>
              </a:ext>
            </a:extLst>
          </p:cNvPr>
          <p:cNvSpPr txBox="1"/>
          <p:nvPr/>
        </p:nvSpPr>
        <p:spPr>
          <a:xfrm>
            <a:off x="2269143" y="9333966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FD0BC02-2478-9808-A3E2-12F0593DF0B8}"/>
              </a:ext>
            </a:extLst>
          </p:cNvPr>
          <p:cNvSpPr/>
          <p:nvPr/>
        </p:nvSpPr>
        <p:spPr>
          <a:xfrm>
            <a:off x="9943730" y="4187199"/>
            <a:ext cx="3153814" cy="2197577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E6859D0-C22D-A4AA-19C3-C356087A11CF}"/>
              </a:ext>
            </a:extLst>
          </p:cNvPr>
          <p:cNvSpPr txBox="1"/>
          <p:nvPr/>
        </p:nvSpPr>
        <p:spPr>
          <a:xfrm>
            <a:off x="0" y="1560240"/>
            <a:ext cx="2519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>
              <a:buAutoNum type="arabicPlain"/>
            </a:pPr>
            <a:r>
              <a:rPr lang="de-DE" sz="1700" b="1" u="sng" dirty="0">
                <a:solidFill>
                  <a:schemeClr val="accent6">
                    <a:lumMod val="75000"/>
                  </a:schemeClr>
                </a:solidFill>
              </a:rPr>
              <a:t>Erste Hilfe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700" b="1" dirty="0">
                <a:solidFill>
                  <a:schemeClr val="accent6">
                    <a:lumMod val="75000"/>
                  </a:schemeClr>
                </a:solidFill>
              </a:rPr>
              <a:t>Wegewasserableitung</a:t>
            </a:r>
            <a:br>
              <a:rPr lang="de-DE" sz="168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Landschaft nicht ausbluten lassen</a:t>
            </a:r>
          </a:p>
        </p:txBody>
      </p:sp>
      <p:sp>
        <p:nvSpPr>
          <p:cNvPr id="35" name="Titel 33">
            <a:extLst>
              <a:ext uri="{FF2B5EF4-FFF2-40B4-BE49-F238E27FC236}">
                <a16:creationId xmlns:a16="http://schemas.microsoft.com/office/drawing/2014/main" id="{81325DB8-D905-D00B-3B12-C1469200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364" y="192089"/>
            <a:ext cx="6936155" cy="91073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Regenwasser</a:t>
            </a:r>
            <a:endParaRPr lang="de-DE" dirty="0">
              <a:solidFill>
                <a:srgbClr val="800000"/>
              </a:solidFill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87B18871-5100-011A-671C-A1AE6060702A}"/>
              </a:ext>
            </a:extLst>
          </p:cNvPr>
          <p:cNvSpPr txBox="1">
            <a:spLocks/>
          </p:cNvSpPr>
          <p:nvPr/>
        </p:nvSpPr>
        <p:spPr>
          <a:xfrm>
            <a:off x="2769106" y="8953445"/>
            <a:ext cx="8335473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Wasser von Dächern vor Ort versickern lassen oder nutzen</a:t>
            </a:r>
          </a:p>
        </p:txBody>
      </p:sp>
    </p:spTree>
    <p:extLst>
      <p:ext uri="{BB962C8B-B14F-4D97-AF65-F5344CB8AC3E}">
        <p14:creationId xmlns:p14="http://schemas.microsoft.com/office/powerpoint/2010/main" val="10022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9" grpId="0"/>
      <p:bldP spid="3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EA97A6-1244-DE3B-8343-654DA5EF7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44" y="647755"/>
            <a:ext cx="11850458" cy="754120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E8D34AD-ABAC-0D82-6F73-0640C4904F41}"/>
              </a:ext>
            </a:extLst>
          </p:cNvPr>
          <p:cNvSpPr/>
          <p:nvPr/>
        </p:nvSpPr>
        <p:spPr>
          <a:xfrm>
            <a:off x="3664496" y="5308636"/>
            <a:ext cx="206182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r>
              <a:rPr lang="de-DE" sz="1600" dirty="0">
                <a:solidFill>
                  <a:schemeClr val="tx1"/>
                </a:solidFill>
              </a:rPr>
              <a:t>             Winterablauf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unten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70ABDC-6ADB-B8D1-7CDE-ECA6460F8A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472" y="48072"/>
            <a:ext cx="11521440" cy="1584176"/>
          </a:xfrm>
        </p:spPr>
        <p:txBody>
          <a:bodyPr>
            <a:normAutofit/>
          </a:bodyPr>
          <a:lstStyle/>
          <a:p>
            <a:r>
              <a:rPr lang="de-DE" dirty="0"/>
              <a:t>Einfachste Regenwasserversickerung</a:t>
            </a:r>
            <a:br>
              <a:rPr lang="de-DE" dirty="0"/>
            </a:br>
            <a:r>
              <a:rPr lang="de-DE" sz="4000" dirty="0"/>
              <a:t>mit oder ohne Regentonne</a:t>
            </a:r>
            <a:endParaRPr lang="de-DE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7BA03654-26F0-BE37-7F73-93E1F862DD5F}"/>
              </a:ext>
            </a:extLst>
          </p:cNvPr>
          <p:cNvSpPr txBox="1">
            <a:spLocks/>
          </p:cNvSpPr>
          <p:nvPr/>
        </p:nvSpPr>
        <p:spPr>
          <a:xfrm>
            <a:off x="640000" y="8328991"/>
            <a:ext cx="11521440" cy="10801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So wird etwa 80% des Dachwassers versickert oder genutzt – </a:t>
            </a:r>
            <a:br>
              <a:rPr lang="de-DE" sz="2800" dirty="0"/>
            </a:br>
            <a:r>
              <a:rPr lang="de-DE" sz="2800" dirty="0"/>
              <a:t>bei einer Regentonne nur etwa 20%, da viel überläuft und sie im Winter abgehängt ist.</a:t>
            </a:r>
          </a:p>
        </p:txBody>
      </p:sp>
    </p:spTree>
    <p:extLst>
      <p:ext uri="{BB962C8B-B14F-4D97-AF65-F5344CB8AC3E}">
        <p14:creationId xmlns:p14="http://schemas.microsoft.com/office/powerpoint/2010/main" val="25849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1DFC91-976D-4C8B-50A0-D024382B6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536" y="1704256"/>
            <a:ext cx="7632848" cy="681387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881538C-D431-00CB-20BE-5C82B45A3C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384493"/>
            <a:ext cx="11521440" cy="1175747"/>
          </a:xfrm>
        </p:spPr>
        <p:txBody>
          <a:bodyPr/>
          <a:lstStyle/>
          <a:p>
            <a:r>
              <a:rPr lang="de-DE" dirty="0"/>
              <a:t>Sickermulde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5E17BE-97FE-3E50-A788-93A7C19A9D65}"/>
              </a:ext>
            </a:extLst>
          </p:cNvPr>
          <p:cNvSpPr txBox="1"/>
          <p:nvPr/>
        </p:nvSpPr>
        <p:spPr>
          <a:xfrm>
            <a:off x="352128" y="8823330"/>
            <a:ext cx="6400800" cy="46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www.akwasser.de/node/126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794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9C2F79-2634-8391-FAF9-B0AB2AFF1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82" y="270606"/>
            <a:ext cx="11661050" cy="830270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5AEC511-019D-A560-1525-AA8978409507}"/>
              </a:ext>
            </a:extLst>
          </p:cNvPr>
          <p:cNvSpPr/>
          <p:nvPr/>
        </p:nvSpPr>
        <p:spPr>
          <a:xfrm>
            <a:off x="6193160" y="252705"/>
            <a:ext cx="6472336" cy="1863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C1A74B-2062-FBFD-DF7B-9A47D9F2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70" y="252804"/>
            <a:ext cx="11661050" cy="830270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C6B21D8-60B0-4704-02CC-F1B7484582CE}"/>
              </a:ext>
            </a:extLst>
          </p:cNvPr>
          <p:cNvSpPr/>
          <p:nvPr/>
        </p:nvSpPr>
        <p:spPr>
          <a:xfrm>
            <a:off x="6265248" y="234903"/>
            <a:ext cx="6472336" cy="1863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AD3F2D7-55CE-D4F1-58E5-984E084A5E8B}"/>
              </a:ext>
            </a:extLst>
          </p:cNvPr>
          <p:cNvSpPr/>
          <p:nvPr/>
        </p:nvSpPr>
        <p:spPr>
          <a:xfrm>
            <a:off x="7192888" y="655782"/>
            <a:ext cx="1368152" cy="4744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768D8BE-C8DE-DA0D-0A28-5E909DA89D29}"/>
              </a:ext>
            </a:extLst>
          </p:cNvPr>
          <p:cNvCxnSpPr/>
          <p:nvPr/>
        </p:nvCxnSpPr>
        <p:spPr>
          <a:xfrm flipH="1">
            <a:off x="7624936" y="2836609"/>
            <a:ext cx="1512168" cy="28803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AFE2EE8-DC06-75CE-9F28-321B0ACEA06F}"/>
              </a:ext>
            </a:extLst>
          </p:cNvPr>
          <p:cNvSpPr txBox="1"/>
          <p:nvPr/>
        </p:nvSpPr>
        <p:spPr>
          <a:xfrm>
            <a:off x="327056" y="8690773"/>
            <a:ext cx="12089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hlinkClick r:id="rId3"/>
              </a:rPr>
              <a:t>https://www.landkreiswaldshut.de/fileadmin/user_upload/Aemter_und_Eigenbetriebe/Umweltamt/Wasserwirtschaft/</a:t>
            </a:r>
            <a:br>
              <a:rPr lang="de-DE" sz="1800" dirty="0">
                <a:hlinkClick r:id="rId3"/>
              </a:rPr>
            </a:br>
            <a:r>
              <a:rPr lang="de-DE" sz="1800" dirty="0">
                <a:hlinkClick r:id="rId3"/>
              </a:rPr>
              <a:t>Abwasser/Naturvertraegliche_Regenwasserbewirtschaftung.pdf</a:t>
            </a:r>
            <a:r>
              <a:rPr lang="de-DE" sz="180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581539-6BD4-DFEF-4E66-BB7A8929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0080"/>
            <a:ext cx="11521440" cy="1050927"/>
          </a:xfrm>
        </p:spPr>
        <p:txBody>
          <a:bodyPr/>
          <a:lstStyle/>
          <a:p>
            <a:r>
              <a:rPr lang="de-DE" dirty="0">
                <a:solidFill>
                  <a:srgbClr val="0000FF"/>
                </a:solidFill>
              </a:rPr>
              <a:t>Teiche für Natur </a:t>
            </a:r>
            <a:r>
              <a:rPr lang="de-DE" dirty="0"/>
              <a:t>und </a:t>
            </a:r>
            <a:r>
              <a:rPr lang="de-DE" dirty="0">
                <a:solidFill>
                  <a:srgbClr val="FF0000"/>
                </a:solidFill>
              </a:rPr>
              <a:t>Feuerwehr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2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AEF9C16-24CA-155E-3C78-E4B76B4864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4856" y="336104"/>
            <a:ext cx="4608592" cy="858958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4000" dirty="0"/>
              <a:t>Regenwassernutzung</a:t>
            </a:r>
            <a:br>
              <a:rPr lang="de-DE" sz="4000" dirty="0"/>
            </a:br>
            <a:r>
              <a:rPr lang="de-DE" sz="2600" dirty="0">
                <a:solidFill>
                  <a:srgbClr val="0000FF"/>
                </a:solidFill>
                <a:hlinkClick r:id="rId2"/>
              </a:rPr>
              <a:t>Faltblatt vom Landratsamt WT</a:t>
            </a:r>
            <a:endParaRPr lang="de-DE" sz="2600" dirty="0">
              <a:solidFill>
                <a:srgbClr val="0000FF"/>
              </a:solidFill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4D0C620-E7FE-52E4-CE40-45E52C2CA2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04856" y="1584720"/>
            <a:ext cx="5715784" cy="22815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de-DE" sz="2600" b="1" dirty="0"/>
              <a:t>Möglichst viel versickern ! </a:t>
            </a:r>
          </a:p>
          <a:p>
            <a:r>
              <a:rPr lang="de-DE" sz="2600" dirty="0"/>
              <a:t>Leiten Sie Regenwasser von befestigten Hofflächen nicht gebündelt ab.</a:t>
            </a:r>
          </a:p>
          <a:p>
            <a:r>
              <a:rPr lang="de-DE" sz="2600" dirty="0"/>
              <a:t>Lassen Sie es möglichst breitflächig über das Begleitgrün versickern.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B954D31-3E22-6BCA-0F93-C9F64F73B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1"/>
          <a:stretch/>
        </p:blipFill>
        <p:spPr>
          <a:xfrm rot="5400000">
            <a:off x="3809045" y="600735"/>
            <a:ext cx="5232648" cy="127682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BAD7F35-8575-1924-1017-470C5E7B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6" y="0"/>
            <a:ext cx="5715784" cy="406965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4FBB512-E718-89A0-569D-1D236C1AC0A2}"/>
              </a:ext>
            </a:extLst>
          </p:cNvPr>
          <p:cNvSpPr txBox="1"/>
          <p:nvPr/>
        </p:nvSpPr>
        <p:spPr>
          <a:xfrm>
            <a:off x="424136" y="4122911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Gartenteich mit Sickerzone </a:t>
            </a:r>
          </a:p>
        </p:txBody>
      </p:sp>
    </p:spTree>
    <p:extLst>
      <p:ext uri="{BB962C8B-B14F-4D97-AF65-F5344CB8AC3E}">
        <p14:creationId xmlns:p14="http://schemas.microsoft.com/office/powerpoint/2010/main" val="362531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35DBD78-DC5B-9D09-C5D9-04B85AC5E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444" y="1056251"/>
            <a:ext cx="6408712" cy="85449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15F265A-6B6C-B5C1-AEB5-0D13F129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C44CF8C-1CEE-DAD5-1C14-0109BAAA6E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9132" y="96528"/>
            <a:ext cx="9649152" cy="959723"/>
          </a:xfrm>
        </p:spPr>
        <p:txBody>
          <a:bodyPr>
            <a:normAutofit/>
          </a:bodyPr>
          <a:lstStyle/>
          <a:p>
            <a:r>
              <a:rPr lang="de-DE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Versickerungsanlage der Gemeinde Dogern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9314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9ADB64F8-619B-306A-362F-F5E17C43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" y="-23936"/>
            <a:ext cx="11928583" cy="874979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0F6105-1556-3543-FE64-397F865E0CA6}"/>
              </a:ext>
            </a:extLst>
          </p:cNvPr>
          <p:cNvSpPr txBox="1"/>
          <p:nvPr/>
        </p:nvSpPr>
        <p:spPr>
          <a:xfrm>
            <a:off x="333266" y="5467212"/>
            <a:ext cx="2755166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/>
            <a:r>
              <a:rPr lang="de-DE" sz="1680" b="1" dirty="0">
                <a:solidFill>
                  <a:srgbClr val="800000"/>
                </a:solidFill>
              </a:rPr>
              <a:t>3</a:t>
            </a:r>
            <a:r>
              <a:rPr lang="de-DE" sz="1680" dirty="0">
                <a:solidFill>
                  <a:srgbClr val="800000"/>
                </a:solidFill>
              </a:rPr>
              <a:t>	</a:t>
            </a:r>
            <a:r>
              <a:rPr lang="de-DE" sz="1680" b="1" u="sng" dirty="0">
                <a:solidFill>
                  <a:srgbClr val="800000"/>
                </a:solidFill>
              </a:rPr>
              <a:t>Bodenaufbau</a:t>
            </a:r>
            <a:br>
              <a:rPr lang="de-DE" sz="1680" b="1" dirty="0">
                <a:solidFill>
                  <a:srgbClr val="800000"/>
                </a:solidFill>
              </a:rPr>
            </a:br>
            <a:r>
              <a:rPr lang="de-DE" sz="1800" b="1" dirty="0">
                <a:solidFill>
                  <a:srgbClr val="800000"/>
                </a:solidFill>
              </a:rPr>
              <a:t>Ganze </a:t>
            </a:r>
            <a:r>
              <a:rPr lang="de-DE" sz="1800" b="1" dirty="0">
                <a:solidFill>
                  <a:srgbClr val="008000"/>
                </a:solidFill>
              </a:rPr>
              <a:t>Landschaft</a:t>
            </a:r>
            <a:br>
              <a:rPr lang="de-DE" sz="1800" b="1" dirty="0">
                <a:solidFill>
                  <a:srgbClr val="800000"/>
                </a:solidFill>
              </a:rPr>
            </a:br>
            <a:r>
              <a:rPr lang="de-DE" sz="1800" b="1" dirty="0">
                <a:solidFill>
                  <a:srgbClr val="800000"/>
                </a:solidFill>
              </a:rPr>
              <a:t>als </a:t>
            </a:r>
            <a:r>
              <a:rPr lang="de-DE" sz="1800" b="1" dirty="0">
                <a:solidFill>
                  <a:srgbClr val="0000FF"/>
                </a:solidFill>
              </a:rPr>
              <a:t>Schwamm</a:t>
            </a:r>
            <a:endParaRPr lang="de-DE" sz="1800" b="1" dirty="0">
              <a:solidFill>
                <a:srgbClr val="800000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8000"/>
                </a:solidFill>
              </a:rPr>
              <a:t>Mehr Grün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Schatten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Kühlung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Wasser</a:t>
            </a:r>
          </a:p>
          <a:p>
            <a:pPr marL="221565" indent="-221565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Vielfalt an Leben</a:t>
            </a:r>
            <a:br>
              <a:rPr lang="de-DE" sz="1600" dirty="0">
                <a:solidFill>
                  <a:srgbClr val="008000"/>
                </a:solidFill>
              </a:rPr>
            </a:br>
            <a:r>
              <a:rPr lang="de-DE" sz="1600" dirty="0">
                <a:solidFill>
                  <a:srgbClr val="663300"/>
                </a:solidFill>
              </a:rPr>
              <a:t>Boden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>
                <a:solidFill>
                  <a:srgbClr val="008000"/>
                </a:solidFill>
              </a:rPr>
              <a:t>Pflanzen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Tiere Menschen</a:t>
            </a: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Agroforst 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Regenerative Landnutzung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FF"/>
                </a:solidFill>
              </a:rPr>
              <a:t>Wasser-Management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06907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00DB2D9-9E7A-AF01-0B19-275CAA7CCEF1}"/>
              </a:ext>
            </a:extLst>
          </p:cNvPr>
          <p:cNvSpPr/>
          <p:nvPr/>
        </p:nvSpPr>
        <p:spPr>
          <a:xfrm rot="20845279">
            <a:off x="-41028" y="5026033"/>
            <a:ext cx="3274242" cy="43215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B9DF1E4-7884-BA67-AF06-A29C3714E18A}"/>
              </a:ext>
            </a:extLst>
          </p:cNvPr>
          <p:cNvSpPr txBox="1"/>
          <p:nvPr/>
        </p:nvSpPr>
        <p:spPr>
          <a:xfrm>
            <a:off x="2269143" y="9306907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0A0ADB9-4973-238B-4538-DFA9AF9C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19027"/>
            <a:ext cx="10945296" cy="739478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solidFill>
                  <a:srgbClr val="800000"/>
                </a:solidFill>
              </a:rPr>
              <a:t>Bodenaufbau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EBA8875B-74B7-8908-625A-4F925DBFB1D8}"/>
              </a:ext>
            </a:extLst>
          </p:cNvPr>
          <p:cNvSpPr/>
          <p:nvPr/>
        </p:nvSpPr>
        <p:spPr>
          <a:xfrm>
            <a:off x="2827367" y="2010805"/>
            <a:ext cx="2541032" cy="933868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D4B1269-ACE6-022F-5E4C-84D77C0DC0BC}"/>
              </a:ext>
            </a:extLst>
          </p:cNvPr>
          <p:cNvCxnSpPr>
            <a:cxnSpLocks/>
          </p:cNvCxnSpPr>
          <p:nvPr/>
        </p:nvCxnSpPr>
        <p:spPr>
          <a:xfrm>
            <a:off x="5089227" y="2099299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E3BDCC2-B08C-2D2C-9D77-9C02247D50DD}"/>
              </a:ext>
            </a:extLst>
          </p:cNvPr>
          <p:cNvCxnSpPr>
            <a:cxnSpLocks/>
          </p:cNvCxnSpPr>
          <p:nvPr/>
        </p:nvCxnSpPr>
        <p:spPr>
          <a:xfrm>
            <a:off x="4717001" y="2285412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F139D6B-D475-35E3-5DA2-B98A077A06CF}"/>
              </a:ext>
            </a:extLst>
          </p:cNvPr>
          <p:cNvCxnSpPr>
            <a:cxnSpLocks/>
          </p:cNvCxnSpPr>
          <p:nvPr/>
        </p:nvCxnSpPr>
        <p:spPr>
          <a:xfrm>
            <a:off x="4344775" y="2471525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6A11C8E-E530-7C20-0C2D-7C5C40C8268C}"/>
              </a:ext>
            </a:extLst>
          </p:cNvPr>
          <p:cNvCxnSpPr>
            <a:cxnSpLocks/>
          </p:cNvCxnSpPr>
          <p:nvPr/>
        </p:nvCxnSpPr>
        <p:spPr>
          <a:xfrm>
            <a:off x="3879492" y="2657638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15A14F1-06BD-D43B-9FFE-AE79B5A6C609}"/>
              </a:ext>
            </a:extLst>
          </p:cNvPr>
          <p:cNvCxnSpPr>
            <a:cxnSpLocks/>
          </p:cNvCxnSpPr>
          <p:nvPr/>
        </p:nvCxnSpPr>
        <p:spPr>
          <a:xfrm>
            <a:off x="3414210" y="2758560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0DA426D-4F72-20D4-BBD2-DB92CB6A7B23}"/>
              </a:ext>
            </a:extLst>
          </p:cNvPr>
          <p:cNvSpPr/>
          <p:nvPr/>
        </p:nvSpPr>
        <p:spPr>
          <a:xfrm>
            <a:off x="2676047" y="2916629"/>
            <a:ext cx="212099" cy="485464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982433-E893-A4BB-7455-619AC07E34CF}"/>
              </a:ext>
            </a:extLst>
          </p:cNvPr>
          <p:cNvSpPr txBox="1"/>
          <p:nvPr/>
        </p:nvSpPr>
        <p:spPr>
          <a:xfrm>
            <a:off x="2204478" y="3270012"/>
            <a:ext cx="56462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>
                <a:solidFill>
                  <a:schemeClr val="accent6">
                    <a:lumMod val="75000"/>
                  </a:schemeClr>
                </a:solidFill>
              </a:rPr>
              <a:t>Furt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F3A8FCB-DE86-91BB-B024-BB5BA5D4387A}"/>
              </a:ext>
            </a:extLst>
          </p:cNvPr>
          <p:cNvSpPr txBox="1"/>
          <p:nvPr/>
        </p:nvSpPr>
        <p:spPr>
          <a:xfrm rot="19835917">
            <a:off x="4201929" y="2348969"/>
            <a:ext cx="13614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50000"/>
                  </a:schemeClr>
                </a:solidFill>
              </a:rPr>
              <a:t>Ausleitungen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A45614-80AB-A2F8-330B-16752BD0DC46}"/>
              </a:ext>
            </a:extLst>
          </p:cNvPr>
          <p:cNvSpPr txBox="1"/>
          <p:nvPr/>
        </p:nvSpPr>
        <p:spPr>
          <a:xfrm>
            <a:off x="5439585" y="1707419"/>
            <a:ext cx="74519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Weg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E09AC04-C9CF-654C-3D25-6AADFB448F4F}"/>
              </a:ext>
            </a:extLst>
          </p:cNvPr>
          <p:cNvSpPr txBox="1"/>
          <p:nvPr/>
        </p:nvSpPr>
        <p:spPr>
          <a:xfrm>
            <a:off x="4055784" y="4514116"/>
            <a:ext cx="11920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Teich Löschteich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C5CA40-6021-44B1-19E9-01952D271BC9}"/>
              </a:ext>
            </a:extLst>
          </p:cNvPr>
          <p:cNvSpPr txBox="1">
            <a:spLocks/>
          </p:cNvSpPr>
          <p:nvPr/>
        </p:nvSpPr>
        <p:spPr>
          <a:xfrm>
            <a:off x="2348494" y="8701847"/>
            <a:ext cx="9524914" cy="77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Entscheidend ist der Boden – die ganze große Fläche.</a:t>
            </a:r>
          </a:p>
          <a:p>
            <a:r>
              <a:rPr lang="de-DE" sz="2800" dirty="0"/>
              <a:t>Wieviel Wasser kann der Boden aufnehmen, verdunsten und versickern?</a:t>
            </a:r>
          </a:p>
        </p:txBody>
      </p:sp>
    </p:spTree>
    <p:extLst>
      <p:ext uri="{BB962C8B-B14F-4D97-AF65-F5344CB8AC3E}">
        <p14:creationId xmlns:p14="http://schemas.microsoft.com/office/powerpoint/2010/main" val="16405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4F6490-78C0-8C87-9C6A-53A83278C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80"/>
          <a:stretch/>
        </p:blipFill>
        <p:spPr>
          <a:xfrm>
            <a:off x="0" y="-23936"/>
            <a:ext cx="12801600" cy="898464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F5C5E14-6E9D-7E1B-5003-0EDDDC3F5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103052"/>
            <a:ext cx="11521440" cy="72637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Klassenzimmer</a:t>
            </a:r>
            <a:r>
              <a:rPr lang="de-DE" baseline="0" dirty="0">
                <a:solidFill>
                  <a:schemeClr val="bg1"/>
                </a:solidFill>
              </a:rPr>
              <a:t> am Bach in </a:t>
            </a:r>
            <a:r>
              <a:rPr lang="de-DE" baseline="0" dirty="0" err="1">
                <a:solidFill>
                  <a:schemeClr val="bg1"/>
                </a:solidFill>
              </a:rPr>
              <a:t>Detzeln</a:t>
            </a:r>
            <a:r>
              <a:rPr lang="de-DE" baseline="0" dirty="0">
                <a:solidFill>
                  <a:schemeClr val="bg1"/>
                </a:solidFill>
              </a:rPr>
              <a:t>, Kreis Waldshut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301F82-DCD7-EEB4-7278-088523B0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4480" y="8450495"/>
            <a:ext cx="2987040" cy="511175"/>
          </a:xfrm>
        </p:spPr>
        <p:txBody>
          <a:bodyPr/>
          <a:lstStyle/>
          <a:p>
            <a:fld id="{D97C2B07-E1B8-4C7E-B37C-1BCF057FEE17}" type="slidenum">
              <a:rPr lang="de-DE" smtClean="0"/>
              <a:t>17</a:t>
            </a:fld>
            <a:endParaRPr lang="de-DE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FAF460CB-A954-5ED4-5D91-6CEE85A7909E}"/>
              </a:ext>
            </a:extLst>
          </p:cNvPr>
          <p:cNvSpPr txBox="1">
            <a:spLocks/>
          </p:cNvSpPr>
          <p:nvPr/>
        </p:nvSpPr>
        <p:spPr>
          <a:xfrm>
            <a:off x="0" y="8953445"/>
            <a:ext cx="12801600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Kinder beobachten, wie Wasser durch verschiedene Bodenproben sickert: wie schnell? – wie klar?</a:t>
            </a:r>
          </a:p>
        </p:txBody>
      </p:sp>
    </p:spTree>
    <p:extLst>
      <p:ext uri="{BB962C8B-B14F-4D97-AF65-F5344CB8AC3E}">
        <p14:creationId xmlns:p14="http://schemas.microsoft.com/office/powerpoint/2010/main" val="5313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1C6133-3DFD-EFD7-62F2-9A88555EE53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620" kern="1200" dirty="0">
                <a:effectLst/>
                <a:latin typeface="Calibri" panose="020F0502020204030204" pitchFamily="34" charset="0"/>
                <a:ea typeface="+mj-ea"/>
                <a:cs typeface="+mj-cs"/>
              </a:rPr>
              <a:t>Schlageten</a:t>
            </a:r>
            <a:r>
              <a:rPr lang="de-DE" sz="4620" kern="1200" baseline="0" dirty="0">
                <a:effectLst/>
                <a:latin typeface="Calibri" panose="020F0502020204030204" pitchFamily="34" charset="0"/>
                <a:ea typeface="+mj-ea"/>
                <a:cs typeface="+mj-cs"/>
              </a:rPr>
              <a:t> 21 </a:t>
            </a:r>
            <a:r>
              <a:rPr lang="de-DE" sz="4620" kern="1200" baseline="0" dirty="0" err="1">
                <a:effectLst/>
                <a:latin typeface="Calibri" panose="020F0502020204030204" pitchFamily="34" charset="0"/>
                <a:ea typeface="+mj-ea"/>
                <a:cs typeface="+mj-cs"/>
              </a:rPr>
              <a:t>Kohlbeet</a:t>
            </a:r>
            <a:r>
              <a:rPr lang="de-DE" sz="4620" kern="1200" dirty="0">
                <a:effectLst/>
                <a:latin typeface="Calibri" panose="020F0502020204030204" pitchFamily="34" charset="0"/>
              </a:rPr>
              <a:t> 26.9.23</a:t>
            </a:r>
            <a:r>
              <a:rPr lang="de-DE" sz="462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- Bild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7A6622-E441-7B37-5DD2-0C751213E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9"/>
          <a:stretch/>
        </p:blipFill>
        <p:spPr>
          <a:xfrm>
            <a:off x="926766" y="-22661"/>
            <a:ext cx="10874634" cy="9719805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736EA0EB-7B1F-8627-F9F9-A17184D128CF}"/>
              </a:ext>
            </a:extLst>
          </p:cNvPr>
          <p:cNvSpPr txBox="1">
            <a:spLocks/>
          </p:cNvSpPr>
          <p:nvPr/>
        </p:nvSpPr>
        <p:spPr>
          <a:xfrm>
            <a:off x="926766" y="9025453"/>
            <a:ext cx="10874634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Krümeliger Gartenboden nimmt eine Ahrweiler-Dosis Regen locker auf</a:t>
            </a:r>
          </a:p>
        </p:txBody>
      </p:sp>
    </p:spTree>
    <p:extLst>
      <p:ext uri="{BB962C8B-B14F-4D97-AF65-F5344CB8AC3E}">
        <p14:creationId xmlns:p14="http://schemas.microsoft.com/office/powerpoint/2010/main" val="21816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5A81D32-D96B-2421-1A21-2B4516D8AA9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620" kern="1200" dirty="0">
                <a:effectLst/>
                <a:latin typeface="Calibri" panose="020F0502020204030204" pitchFamily="34" charset="0"/>
                <a:ea typeface="+mj-ea"/>
                <a:cs typeface="+mj-cs"/>
              </a:rPr>
              <a:t>Schlageten 21 </a:t>
            </a:r>
            <a:r>
              <a:rPr lang="de-DE" sz="4620" kern="1200" dirty="0" err="1">
                <a:effectLst/>
                <a:latin typeface="Calibri" panose="020F0502020204030204" pitchFamily="34" charset="0"/>
              </a:rPr>
              <a:t>Mähwiese</a:t>
            </a:r>
            <a:r>
              <a:rPr lang="de-DE" sz="4620" kern="1200" dirty="0">
                <a:effectLst/>
                <a:latin typeface="Calibri" panose="020F0502020204030204" pitchFamily="34" charset="0"/>
              </a:rPr>
              <a:t> </a:t>
            </a:r>
            <a:r>
              <a:rPr lang="de-DE" sz="462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- Bild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1AAEBF-FDE6-C6EC-9CFD-220342F9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50"/>
            <a:ext cx="12801600" cy="72009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EE0ED6-5707-354F-68B4-076783F2C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647" y="-48558"/>
            <a:ext cx="13054247" cy="964975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30FE051-24C4-CE7C-83F7-8D568E3DD835}"/>
              </a:ext>
            </a:extLst>
          </p:cNvPr>
          <p:cNvSpPr txBox="1">
            <a:spLocks/>
          </p:cNvSpPr>
          <p:nvPr/>
        </p:nvSpPr>
        <p:spPr>
          <a:xfrm>
            <a:off x="-252647" y="9049072"/>
            <a:ext cx="13054247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Auch eine </a:t>
            </a:r>
            <a:r>
              <a:rPr lang="de-DE" sz="2800" dirty="0" err="1"/>
              <a:t>Albtäler</a:t>
            </a:r>
            <a:r>
              <a:rPr lang="de-DE" sz="2800" dirty="0"/>
              <a:t> </a:t>
            </a:r>
            <a:r>
              <a:rPr lang="de-DE" sz="2800" dirty="0" err="1"/>
              <a:t>Mähwiese</a:t>
            </a:r>
            <a:r>
              <a:rPr lang="de-DE" sz="2800" dirty="0"/>
              <a:t> kommt mit einer Ahrweiler-Dosis Regen klar</a:t>
            </a:r>
          </a:p>
        </p:txBody>
      </p:sp>
    </p:spTree>
    <p:extLst>
      <p:ext uri="{BB962C8B-B14F-4D97-AF65-F5344CB8AC3E}">
        <p14:creationId xmlns:p14="http://schemas.microsoft.com/office/powerpoint/2010/main" val="30346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568"/>
            <a:ext cx="12801600" cy="81268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568"/>
            <a:ext cx="12801600" cy="81268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8595"/>
            <a:ext cx="12801600" cy="8126858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2533502" y="5425620"/>
            <a:ext cx="5077032" cy="984281"/>
            <a:chOff x="1960448" y="3819482"/>
            <a:chExt cx="3928656" cy="646503"/>
          </a:xfrm>
        </p:grpSpPr>
        <p:sp>
          <p:nvSpPr>
            <p:cNvPr id="2" name="Bogen 1"/>
            <p:cNvSpPr/>
            <p:nvPr/>
          </p:nvSpPr>
          <p:spPr>
            <a:xfrm rot="21268507">
              <a:off x="1960448" y="3819482"/>
              <a:ext cx="3918897" cy="646503"/>
            </a:xfrm>
            <a:prstGeom prst="arc">
              <a:avLst>
                <a:gd name="adj1" fmla="val 10665583"/>
                <a:gd name="adj2" fmla="val 150970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3107"/>
            </a:p>
          </p:txBody>
        </p:sp>
        <p:cxnSp>
          <p:nvCxnSpPr>
            <p:cNvPr id="7" name="Gerader Verbinder 6"/>
            <p:cNvCxnSpPr/>
            <p:nvPr/>
          </p:nvCxnSpPr>
          <p:spPr>
            <a:xfrm flipV="1">
              <a:off x="2000672" y="4038130"/>
              <a:ext cx="3888432" cy="3269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658E4D16-5233-C787-99C0-51EBF4DE3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0080"/>
            <a:ext cx="11521440" cy="599683"/>
          </a:xfrm>
        </p:spPr>
        <p:txBody>
          <a:bodyPr>
            <a:normAutofit fontScale="90000"/>
          </a:bodyPr>
          <a:lstStyle/>
          <a:p>
            <a:r>
              <a:rPr lang="de-DE" dirty="0"/>
              <a:t>Uferschaden </a:t>
            </a:r>
            <a:r>
              <a:rPr lang="de-DE" dirty="0" err="1"/>
              <a:t>Niedingen</a:t>
            </a:r>
            <a:r>
              <a:rPr lang="de-DE" dirty="0"/>
              <a:t> Januar 2018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491A4CBE-8AF6-DB75-99A3-495EF48F4686}"/>
              </a:ext>
            </a:extLst>
          </p:cNvPr>
          <p:cNvSpPr txBox="1">
            <a:spLocks/>
          </p:cNvSpPr>
          <p:nvPr/>
        </p:nvSpPr>
        <p:spPr>
          <a:xfrm>
            <a:off x="0" y="9025453"/>
            <a:ext cx="12801600" cy="599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Anstoß zum Projekt – Antrag – Förderung durch das Biosphärengebiet Schwarzwald </a:t>
            </a:r>
          </a:p>
        </p:txBody>
      </p:sp>
    </p:spTree>
    <p:extLst>
      <p:ext uri="{BB962C8B-B14F-4D97-AF65-F5344CB8AC3E}">
        <p14:creationId xmlns:p14="http://schemas.microsoft.com/office/powerpoint/2010/main" val="36894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59132-7069-1F90-1FE0-EBFB4F48F31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62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Wasser-Monopoly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24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99FDF-B9C0-C046-B1C1-1B0719B1AC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430172"/>
            <a:ext cx="11521440" cy="819429"/>
          </a:xfrm>
        </p:spPr>
        <p:txBody>
          <a:bodyPr>
            <a:normAutofit/>
          </a:bodyPr>
          <a:lstStyle/>
          <a:p>
            <a:r>
              <a:rPr lang="de-DE" dirty="0"/>
              <a:t>Fazit: Boden als</a:t>
            </a:r>
            <a:r>
              <a:rPr lang="de-DE" baseline="0" dirty="0"/>
              <a:t> Stellschraube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8DBE48-0212-982C-F2B0-A61C0EFEECF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5185" y="2208312"/>
            <a:ext cx="11911231" cy="5290598"/>
          </a:xfrm>
        </p:spPr>
        <p:txBody>
          <a:bodyPr>
            <a:noAutofit/>
          </a:bodyPr>
          <a:lstStyle/>
          <a:p>
            <a:pPr>
              <a:spcBef>
                <a:spcPts val="775"/>
              </a:spcBef>
            </a:pPr>
            <a:r>
              <a:rPr lang="de-DE" sz="2326" b="1" dirty="0"/>
              <a:t>Wieviel Wasser ein Boden aufnehmen und versickern kann, variiert sehr stark </a:t>
            </a:r>
            <a:br>
              <a:rPr lang="de-DE" sz="2326" dirty="0"/>
            </a:br>
            <a:r>
              <a:rPr lang="de-DE" sz="2326" dirty="0"/>
              <a:t>zwischen 0 und 100%</a:t>
            </a:r>
          </a:p>
          <a:p>
            <a:pPr lvl="1">
              <a:spcBef>
                <a:spcPts val="775"/>
              </a:spcBef>
            </a:pPr>
            <a:r>
              <a:rPr lang="de-DE" sz="2326" dirty="0"/>
              <a:t>Ein </a:t>
            </a:r>
            <a:r>
              <a:rPr lang="de-DE" sz="2326" b="1" dirty="0"/>
              <a:t>humusreicher, krümeliger Boden </a:t>
            </a:r>
            <a:r>
              <a:rPr lang="de-DE" sz="2326" dirty="0"/>
              <a:t>ist porös und kann nahezu unbegrenzt Wasser aufnehmen und versickern</a:t>
            </a:r>
          </a:p>
          <a:p>
            <a:pPr lvl="1">
              <a:spcBef>
                <a:spcPts val="775"/>
              </a:spcBef>
            </a:pPr>
            <a:r>
              <a:rPr lang="de-DE" sz="2326" dirty="0"/>
              <a:t>Ein </a:t>
            </a:r>
            <a:r>
              <a:rPr lang="de-DE" sz="2326" b="1" dirty="0"/>
              <a:t>verdichteter Boden </a:t>
            </a:r>
            <a:r>
              <a:rPr lang="de-DE" sz="2326" dirty="0"/>
              <a:t>nimmt praktisch kein Wasser auf. Alles fließt oberflächlich ab und schwemmt Boden und Nährstoffe aus</a:t>
            </a:r>
          </a:p>
          <a:p>
            <a:pPr lvl="1">
              <a:spcBef>
                <a:spcPts val="775"/>
              </a:spcBef>
            </a:pPr>
            <a:r>
              <a:rPr lang="de-DE" sz="2326" dirty="0"/>
              <a:t>Ein </a:t>
            </a:r>
            <a:r>
              <a:rPr lang="de-DE" sz="2326" b="1" dirty="0"/>
              <a:t>degradierter Boden </a:t>
            </a:r>
            <a:r>
              <a:rPr lang="de-DE" sz="2326" dirty="0"/>
              <a:t>ohne Humus kann das Wasser nicht halten. Es entsteht Schlamm, der oberflächlich weggeschwemmt wird, die Poren verstopft und auch Gewässerböden verschlemmen kann (Kolmatierung).</a:t>
            </a:r>
          </a:p>
          <a:p>
            <a:pPr>
              <a:spcBef>
                <a:spcPts val="775"/>
              </a:spcBef>
            </a:pPr>
            <a:r>
              <a:rPr lang="de-DE" sz="2326" b="1" dirty="0"/>
              <a:t>Boden ist eine Variable, </a:t>
            </a:r>
            <a:r>
              <a:rPr lang="de-DE" sz="2326" dirty="0"/>
              <a:t>die </a:t>
            </a:r>
            <a:r>
              <a:rPr lang="de-DE" sz="2326" b="1" dirty="0"/>
              <a:t>wichtigste Stellschraube zu gesundem Wachstum</a:t>
            </a:r>
            <a:br>
              <a:rPr lang="de-DE" sz="2326" b="1" dirty="0"/>
            </a:br>
            <a:r>
              <a:rPr lang="de-DE" sz="2326" dirty="0"/>
              <a:t>und zur Vermeidung von Dürre und Hochwasser im Wasserhaushalt einer Landschaft</a:t>
            </a:r>
            <a:endParaRPr lang="de-DE" sz="1357" dirty="0"/>
          </a:p>
          <a:p>
            <a:pPr>
              <a:spcBef>
                <a:spcPts val="775"/>
              </a:spcBef>
            </a:pPr>
            <a:r>
              <a:rPr lang="de-DE" sz="2326" b="1" dirty="0">
                <a:solidFill>
                  <a:srgbClr val="0000FF"/>
                </a:solidFill>
              </a:rPr>
              <a:t>Ahrweiler wäre bei intakten Böden (so) nicht passiert!</a:t>
            </a:r>
            <a:br>
              <a:rPr lang="de-DE" sz="2585" dirty="0"/>
            </a:br>
            <a:endParaRPr lang="de-DE" sz="2585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54A0E3-514B-B86C-5990-AE6F9A170415}"/>
              </a:ext>
            </a:extLst>
          </p:cNvPr>
          <p:cNvSpPr txBox="1"/>
          <p:nvPr/>
        </p:nvSpPr>
        <p:spPr>
          <a:xfrm>
            <a:off x="817410" y="7442083"/>
            <a:ext cx="12785219" cy="1666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85" b="1" dirty="0">
                <a:latin typeface="LiberationSans-Bold"/>
              </a:rPr>
              <a:t>Informationen und Kontakt zum Projekt </a:t>
            </a:r>
            <a:r>
              <a:rPr lang="de-DE" sz="2585" b="1" i="1" dirty="0">
                <a:latin typeface="LiberationSans-Bold"/>
              </a:rPr>
              <a:t>Wald-Wasser-Boden im Klimawandel </a:t>
            </a:r>
          </a:p>
          <a:p>
            <a:pPr>
              <a:tabLst>
                <a:tab pos="3483492" algn="l"/>
                <a:tab pos="6610018" algn="l"/>
              </a:tabLst>
            </a:pPr>
            <a:r>
              <a:rPr lang="de-DE" sz="2326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News 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de-DE" sz="2326" dirty="0">
                <a:latin typeface="LiberationSans"/>
              </a:rPr>
              <a:t>laufend aktualisiert 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www.flexinfo.ch/WWBiK/WWBiK_Aktuell.pdf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 </a:t>
            </a:r>
            <a:b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326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Dokumente und Links	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www.flexinfo.ch/WWBiK/WWBiK_Docs.pdf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 </a:t>
            </a:r>
            <a:endParaRPr lang="de-DE" sz="2326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1485305">
              <a:spcBef>
                <a:spcPts val="775"/>
              </a:spcBef>
              <a:tabLst>
                <a:tab pos="3483492" algn="l"/>
                <a:tab pos="6610018" algn="l"/>
              </a:tabLst>
            </a:pPr>
            <a:r>
              <a:rPr lang="de-DE" sz="2326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Kontakt zum Projektteam 	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hellmut.koerber@flexinfo.ch</a:t>
            </a:r>
            <a:r>
              <a:rPr lang="de-DE" sz="2326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und</a:t>
            </a:r>
            <a:r>
              <a:rPr lang="de-DE" sz="2068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68" dirty="0"/>
              <a:t>07755 919515</a:t>
            </a:r>
            <a:endParaRPr lang="de-DE" sz="2326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71EDF11F-3D86-0B35-07E0-16A54A351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51" y="264096"/>
            <a:ext cx="2016333" cy="17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9ADB64F8-619B-306A-362F-F5E17C43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" y="120080"/>
            <a:ext cx="11928583" cy="874979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0F6105-1556-3543-FE64-397F865E0CA6}"/>
              </a:ext>
            </a:extLst>
          </p:cNvPr>
          <p:cNvSpPr txBox="1"/>
          <p:nvPr/>
        </p:nvSpPr>
        <p:spPr>
          <a:xfrm>
            <a:off x="333266" y="5611228"/>
            <a:ext cx="2755166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/>
            <a:r>
              <a:rPr lang="de-DE" sz="1680" b="1" dirty="0">
                <a:solidFill>
                  <a:srgbClr val="800000"/>
                </a:solidFill>
              </a:rPr>
              <a:t>3</a:t>
            </a:r>
            <a:r>
              <a:rPr lang="de-DE" sz="1680" dirty="0">
                <a:solidFill>
                  <a:srgbClr val="800000"/>
                </a:solidFill>
              </a:rPr>
              <a:t>	</a:t>
            </a:r>
            <a:r>
              <a:rPr lang="de-DE" sz="1680" b="1" u="sng" dirty="0">
                <a:solidFill>
                  <a:srgbClr val="800000"/>
                </a:solidFill>
              </a:rPr>
              <a:t>Bodenaufbau</a:t>
            </a:r>
            <a:br>
              <a:rPr lang="de-DE" sz="168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Ganze </a:t>
            </a:r>
            <a:r>
              <a:rPr lang="de-DE" sz="1600" b="1" dirty="0">
                <a:solidFill>
                  <a:srgbClr val="008000"/>
                </a:solidFill>
              </a:rPr>
              <a:t>Landschaft</a:t>
            </a:r>
            <a:br>
              <a:rPr lang="de-DE" sz="160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als </a:t>
            </a:r>
            <a:r>
              <a:rPr lang="de-DE" sz="1600" b="1" dirty="0">
                <a:solidFill>
                  <a:srgbClr val="0000FF"/>
                </a:solidFill>
              </a:rPr>
              <a:t>Schwamm</a:t>
            </a:r>
            <a:endParaRPr lang="de-DE" sz="1600" b="1" dirty="0">
              <a:solidFill>
                <a:srgbClr val="800000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8000"/>
                </a:solidFill>
              </a:rPr>
              <a:t>Mehr Grün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/>
              <a:t>Mehr Schatten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Kühlung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Wasser</a:t>
            </a:r>
          </a:p>
          <a:p>
            <a:pPr marL="221565" indent="-221565">
              <a:buFont typeface="Arial" panose="020B0604020202020204" pitchFamily="34" charset="0"/>
              <a:buChar char="•"/>
            </a:pPr>
            <a:r>
              <a:rPr lang="de-DE" sz="1600" b="1" dirty="0"/>
              <a:t>Mehr Vielfalt an Leben</a:t>
            </a:r>
            <a:br>
              <a:rPr lang="de-DE" sz="1600" dirty="0"/>
            </a:br>
            <a:r>
              <a:rPr lang="de-DE" sz="1600" dirty="0">
                <a:solidFill>
                  <a:srgbClr val="800000"/>
                </a:solidFill>
              </a:rPr>
              <a:t>Boden,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008000"/>
                </a:solidFill>
              </a:rPr>
              <a:t>Pflanzen</a:t>
            </a:r>
            <a:r>
              <a:rPr lang="de-DE" sz="1600" dirty="0"/>
              <a:t>, Tiere Menschen</a:t>
            </a: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b="1" dirty="0"/>
              <a:t>Agroforst 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Regenerative Landnutzung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FF"/>
                </a:solidFill>
              </a:rPr>
              <a:t>Wasser-Management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1C4BC3-898B-0539-CD93-51C91323D730}"/>
              </a:ext>
            </a:extLst>
          </p:cNvPr>
          <p:cNvSpPr txBox="1"/>
          <p:nvPr/>
        </p:nvSpPr>
        <p:spPr>
          <a:xfrm>
            <a:off x="11052078" y="3138351"/>
            <a:ext cx="118040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00FF"/>
                </a:solidFill>
              </a:rPr>
              <a:t>Tränken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07B2B2-6FE1-DA83-DCDA-8B1765C94187}"/>
              </a:ext>
            </a:extLst>
          </p:cNvPr>
          <p:cNvSpPr txBox="1"/>
          <p:nvPr/>
        </p:nvSpPr>
        <p:spPr>
          <a:xfrm>
            <a:off x="10361240" y="1495484"/>
            <a:ext cx="1871245" cy="162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8000"/>
                </a:solidFill>
              </a:rPr>
              <a:t> </a:t>
            </a:r>
          </a:p>
          <a:p>
            <a:pPr algn="r"/>
            <a:r>
              <a:rPr lang="de-DE" sz="1422" b="1" dirty="0">
                <a:solidFill>
                  <a:srgbClr val="008000"/>
                </a:solidFill>
              </a:rPr>
              <a:t>Futterhecken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Häcksel als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Einstreu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Stapelmist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Kompost </a:t>
            </a:r>
          </a:p>
          <a:p>
            <a:pPr algn="r"/>
            <a:endParaRPr lang="de-DE" sz="1422" dirty="0">
              <a:solidFill>
                <a:srgbClr val="00800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33966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B34F59-AE70-F3B6-ED6E-C9440AF92855}"/>
              </a:ext>
            </a:extLst>
          </p:cNvPr>
          <p:cNvSpPr txBox="1"/>
          <p:nvPr/>
        </p:nvSpPr>
        <p:spPr>
          <a:xfrm>
            <a:off x="10671574" y="3420747"/>
            <a:ext cx="1560911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b="1" dirty="0">
                <a:solidFill>
                  <a:srgbClr val="0000FF"/>
                </a:solidFill>
              </a:rPr>
              <a:t>Gräben</a:t>
            </a:r>
            <a:br>
              <a:rPr lang="de-DE" sz="1422" dirty="0">
                <a:solidFill>
                  <a:srgbClr val="0000FF"/>
                </a:solidFill>
              </a:rPr>
            </a:br>
            <a:r>
              <a:rPr lang="de-DE" sz="1422" b="1" dirty="0">
                <a:solidFill>
                  <a:srgbClr val="0000FF"/>
                </a:solidFill>
              </a:rPr>
              <a:t>regeln</a:t>
            </a:r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0416BFFA-EF9F-85C7-2F4E-62615156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768" y="264096"/>
            <a:ext cx="6048752" cy="765726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8000"/>
                </a:solidFill>
              </a:rPr>
              <a:t>Agroforst Ferme Hoeffel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55C04F6-95B3-6057-602A-2A647D2DB5E1}"/>
              </a:ext>
            </a:extLst>
          </p:cNvPr>
          <p:cNvSpPr/>
          <p:nvPr/>
        </p:nvSpPr>
        <p:spPr>
          <a:xfrm>
            <a:off x="7624936" y="1145270"/>
            <a:ext cx="5098030" cy="334970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00DB2D9-9E7A-AF01-0B19-275CAA7CCEF1}"/>
              </a:ext>
            </a:extLst>
          </p:cNvPr>
          <p:cNvSpPr/>
          <p:nvPr/>
        </p:nvSpPr>
        <p:spPr>
          <a:xfrm rot="20845279">
            <a:off x="-41028" y="5170049"/>
            <a:ext cx="3274242" cy="43215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B9DF1E4-7884-BA67-AF06-A29C3714E18A}"/>
              </a:ext>
            </a:extLst>
          </p:cNvPr>
          <p:cNvSpPr txBox="1"/>
          <p:nvPr/>
        </p:nvSpPr>
        <p:spPr>
          <a:xfrm>
            <a:off x="2269143" y="9135020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3923CF63-085F-21FF-864E-1D03C161B140}"/>
              </a:ext>
            </a:extLst>
          </p:cNvPr>
          <p:cNvSpPr txBox="1">
            <a:spLocks/>
          </p:cNvSpPr>
          <p:nvPr/>
        </p:nvSpPr>
        <p:spPr>
          <a:xfrm>
            <a:off x="3448472" y="8833048"/>
            <a:ext cx="7450224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Heckenschnitt als Futter, Streu und Dünger nutzen</a:t>
            </a:r>
          </a:p>
        </p:txBody>
      </p:sp>
    </p:spTree>
    <p:extLst>
      <p:ext uri="{BB962C8B-B14F-4D97-AF65-F5344CB8AC3E}">
        <p14:creationId xmlns:p14="http://schemas.microsoft.com/office/powerpoint/2010/main" val="36425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33" grpId="0"/>
      <p:bldP spid="3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BA0959-D6B7-1D96-FB8B-20424D9EB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" y="0"/>
            <a:ext cx="12792986" cy="96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59A313-D3DB-F3AD-AB8E-643686D415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77064"/>
            <a:ext cx="12801600" cy="6241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2800" dirty="0"/>
              <a:t>Nicht nur Rinder lieben frische Blätter – Vitamin- und Mineral-reiches Futter.</a:t>
            </a:r>
          </a:p>
        </p:txBody>
      </p:sp>
    </p:spTree>
    <p:extLst>
      <p:ext uri="{BB962C8B-B14F-4D97-AF65-F5344CB8AC3E}">
        <p14:creationId xmlns:p14="http://schemas.microsoft.com/office/powerpoint/2010/main" val="202463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932A56B-90EF-7285-2123-50E1C1FB2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39313"/>
            <a:ext cx="12801600" cy="53377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FDEF92-C7D1-DF35-84C7-4252C9B6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"/>
            <a:ext cx="11521440" cy="1272208"/>
          </a:xfrm>
        </p:spPr>
        <p:txBody>
          <a:bodyPr/>
          <a:lstStyle/>
          <a:p>
            <a:r>
              <a:rPr lang="de-DE" dirty="0"/>
              <a:t>Ferme </a:t>
            </a:r>
            <a:r>
              <a:rPr lang="de-DE" dirty="0" err="1"/>
              <a:t>Hoeffel</a:t>
            </a:r>
            <a:r>
              <a:rPr lang="de-DE" dirty="0"/>
              <a:t> </a:t>
            </a:r>
            <a:r>
              <a:rPr lang="de-DE" sz="3600" dirty="0"/>
              <a:t>(unten) </a:t>
            </a:r>
            <a:r>
              <a:rPr lang="de-DE" dirty="0"/>
              <a:t>und </a:t>
            </a:r>
            <a:r>
              <a:rPr lang="de-DE" dirty="0" err="1"/>
              <a:t>Unteribach</a:t>
            </a:r>
            <a:r>
              <a:rPr lang="de-DE" dirty="0"/>
              <a:t> </a:t>
            </a:r>
            <a:r>
              <a:rPr lang="de-DE" sz="3600" dirty="0"/>
              <a:t>(oben)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0885FD-9079-E56F-F8EF-BC35A6A94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2097"/>
            <a:ext cx="12801600" cy="36724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72BF73-FF7B-C0C5-E9CB-A3DC3DC4C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8193">
            <a:off x="3715320" y="2958279"/>
            <a:ext cx="3266518" cy="1765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144BA3D-79EF-5B7A-25F2-2EB4A2BE8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38731">
            <a:off x="2638693" y="3923997"/>
            <a:ext cx="4362937" cy="2358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0166EC-DB7A-6DB4-57EB-75E257956B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158" flipV="1">
            <a:off x="5208405" y="1984394"/>
            <a:ext cx="1837468" cy="993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8856E2-87FB-F422-83D0-D5F25CD3C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90912" flipV="1">
            <a:off x="2487562" y="1477589"/>
            <a:ext cx="1837468" cy="993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4BD88F-6DA4-BDDC-9361-21885D518F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7097">
            <a:off x="7025755" y="2488316"/>
            <a:ext cx="3266518" cy="1765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91F104-D81F-BC62-8D80-E8CE8BFD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1894">
            <a:off x="7102984" y="3190626"/>
            <a:ext cx="3266518" cy="1765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6EE6323-79BA-749F-E418-75BCEBC4F7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0241" flipV="1">
            <a:off x="4337294" y="1888573"/>
            <a:ext cx="845802" cy="45719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5CF131F1-D854-70C9-80A3-4CC3D15536D7}"/>
              </a:ext>
            </a:extLst>
          </p:cNvPr>
          <p:cNvSpPr txBox="1">
            <a:spLocks/>
          </p:cNvSpPr>
          <p:nvPr/>
        </p:nvSpPr>
        <p:spPr>
          <a:xfrm>
            <a:off x="0" y="8529103"/>
            <a:ext cx="12801600" cy="1096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3% Hecken wie im Elsass könnten auch bei uns (Montage oben) als Futter, Streu und Dünger dienen. Hecken wachsen nach dem Schnitt sogar schneller nach – großes Nutzungspotential.</a:t>
            </a:r>
          </a:p>
        </p:txBody>
      </p:sp>
    </p:spTree>
    <p:extLst>
      <p:ext uri="{BB962C8B-B14F-4D97-AF65-F5344CB8AC3E}">
        <p14:creationId xmlns:p14="http://schemas.microsoft.com/office/powerpoint/2010/main" val="40544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171C313-4918-26C8-3C3A-95A68A1DC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8192"/>
            <a:ext cx="12801600" cy="7857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879A0D-A66F-93BD-5173-9B04E3868E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136" y="1"/>
            <a:ext cx="12025336" cy="1272208"/>
          </a:xfrm>
        </p:spPr>
        <p:txBody>
          <a:bodyPr/>
          <a:lstStyle/>
          <a:p>
            <a:r>
              <a:rPr lang="de-DE" dirty="0"/>
              <a:t>Hecken</a:t>
            </a:r>
            <a:r>
              <a:rPr lang="de-DE" baseline="0" dirty="0"/>
              <a:t> (-Nutzung?) am Dachsberg und im Albtal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022E31A-A53F-D213-E426-C3BE4F2D876D}"/>
              </a:ext>
            </a:extLst>
          </p:cNvPr>
          <p:cNvSpPr txBox="1">
            <a:spLocks/>
          </p:cNvSpPr>
          <p:nvPr/>
        </p:nvSpPr>
        <p:spPr>
          <a:xfrm>
            <a:off x="0" y="8529103"/>
            <a:ext cx="12801600" cy="1096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Zwischen </a:t>
            </a:r>
            <a:r>
              <a:rPr lang="de-DE" sz="2800" dirty="0" err="1"/>
              <a:t>Wolpadingen</a:t>
            </a:r>
            <a:r>
              <a:rPr lang="de-DE" sz="2800" dirty="0"/>
              <a:t> und </a:t>
            </a:r>
            <a:r>
              <a:rPr lang="de-DE" sz="2800" dirty="0" err="1"/>
              <a:t>Happingen</a:t>
            </a:r>
            <a:r>
              <a:rPr lang="de-DE" sz="2800" dirty="0"/>
              <a:t> auf dem Dachsberg (Mitte) oder entlang der Alb bei </a:t>
            </a:r>
            <a:r>
              <a:rPr lang="de-DE" sz="2800" dirty="0" err="1"/>
              <a:t>Immeneich</a:t>
            </a:r>
            <a:r>
              <a:rPr lang="de-DE" sz="2800" dirty="0"/>
              <a:t> (rechts) wachsen schon lange Hecken. Man muss sie nur noch nutzen.</a:t>
            </a:r>
          </a:p>
        </p:txBody>
      </p:sp>
    </p:spTree>
    <p:extLst>
      <p:ext uri="{BB962C8B-B14F-4D97-AF65-F5344CB8AC3E}">
        <p14:creationId xmlns:p14="http://schemas.microsoft.com/office/powerpoint/2010/main" val="34872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9ADB64F8-619B-306A-362F-F5E17C43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" y="120080"/>
            <a:ext cx="11928583" cy="874979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0F6105-1556-3543-FE64-397F865E0CA6}"/>
              </a:ext>
            </a:extLst>
          </p:cNvPr>
          <p:cNvSpPr txBox="1"/>
          <p:nvPr/>
        </p:nvSpPr>
        <p:spPr>
          <a:xfrm>
            <a:off x="333266" y="5611228"/>
            <a:ext cx="2755166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/>
            <a:r>
              <a:rPr lang="de-DE" sz="1680" b="1" dirty="0">
                <a:solidFill>
                  <a:srgbClr val="800000"/>
                </a:solidFill>
              </a:rPr>
              <a:t>3</a:t>
            </a:r>
            <a:r>
              <a:rPr lang="de-DE" sz="1680" dirty="0">
                <a:solidFill>
                  <a:srgbClr val="800000"/>
                </a:solidFill>
              </a:rPr>
              <a:t>	</a:t>
            </a:r>
            <a:r>
              <a:rPr lang="de-DE" sz="1680" b="1" u="sng" dirty="0">
                <a:solidFill>
                  <a:srgbClr val="800000"/>
                </a:solidFill>
              </a:rPr>
              <a:t>Bodenaufbau</a:t>
            </a:r>
            <a:br>
              <a:rPr lang="de-DE" sz="168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Ganze </a:t>
            </a:r>
            <a:r>
              <a:rPr lang="de-DE" sz="1600" b="1" dirty="0">
                <a:solidFill>
                  <a:srgbClr val="008000"/>
                </a:solidFill>
              </a:rPr>
              <a:t>Landschaft</a:t>
            </a:r>
            <a:br>
              <a:rPr lang="de-DE" sz="160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als </a:t>
            </a:r>
            <a:r>
              <a:rPr lang="de-DE" sz="1600" b="1" dirty="0">
                <a:solidFill>
                  <a:srgbClr val="0000FF"/>
                </a:solidFill>
              </a:rPr>
              <a:t>Schwamm</a:t>
            </a:r>
            <a:endParaRPr lang="de-DE" sz="1600" b="1" dirty="0">
              <a:solidFill>
                <a:srgbClr val="800000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8000"/>
                </a:solidFill>
              </a:rPr>
              <a:t>Mehr Grün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Schatten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Kühlung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Wasser</a:t>
            </a:r>
          </a:p>
          <a:p>
            <a:pPr marL="221565" indent="-221565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Vielfalt an Leben</a:t>
            </a:r>
            <a:br>
              <a:rPr lang="de-DE" sz="1600" dirty="0">
                <a:solidFill>
                  <a:srgbClr val="008000"/>
                </a:solidFill>
              </a:rPr>
            </a:br>
            <a:r>
              <a:rPr lang="de-DE" sz="1600" dirty="0">
                <a:solidFill>
                  <a:srgbClr val="663300"/>
                </a:solidFill>
              </a:rPr>
              <a:t>Boden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>
                <a:solidFill>
                  <a:srgbClr val="008000"/>
                </a:solidFill>
              </a:rPr>
              <a:t>Pflanzen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Tiere Menschen</a:t>
            </a:r>
            <a:endParaRPr lang="de-DE" sz="1600" dirty="0">
              <a:solidFill>
                <a:srgbClr val="0000FF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Agroforst 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Regenerative Landnutzung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FF"/>
                </a:solidFill>
              </a:rPr>
              <a:t>Wasser-Management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33966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0416BFFA-EF9F-85C7-2F4E-62615156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736" y="264096"/>
            <a:ext cx="6048752" cy="765726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8000"/>
                </a:solidFill>
              </a:rPr>
              <a:t>Zukunftswald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55C04F6-95B3-6057-602A-2A647D2DB5E1}"/>
              </a:ext>
            </a:extLst>
          </p:cNvPr>
          <p:cNvSpPr/>
          <p:nvPr/>
        </p:nvSpPr>
        <p:spPr>
          <a:xfrm>
            <a:off x="1864296" y="207313"/>
            <a:ext cx="4828461" cy="2846930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00DB2D9-9E7A-AF01-0B19-275CAA7CCEF1}"/>
              </a:ext>
            </a:extLst>
          </p:cNvPr>
          <p:cNvSpPr/>
          <p:nvPr/>
        </p:nvSpPr>
        <p:spPr>
          <a:xfrm rot="20845279">
            <a:off x="-41028" y="5170049"/>
            <a:ext cx="3274242" cy="43215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B9DF1E4-7884-BA67-AF06-A29C3714E18A}"/>
              </a:ext>
            </a:extLst>
          </p:cNvPr>
          <p:cNvSpPr txBox="1"/>
          <p:nvPr/>
        </p:nvSpPr>
        <p:spPr>
          <a:xfrm>
            <a:off x="2269143" y="9135020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22A782E-07BA-6707-21CC-CA4FB9832620}"/>
              </a:ext>
            </a:extLst>
          </p:cNvPr>
          <p:cNvSpPr txBox="1"/>
          <p:nvPr/>
        </p:nvSpPr>
        <p:spPr>
          <a:xfrm>
            <a:off x="4120993" y="4658132"/>
            <a:ext cx="11920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Teich Löschteich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45B492-3845-844E-1862-464A08C2DC65}"/>
              </a:ext>
            </a:extLst>
          </p:cNvPr>
          <p:cNvSpPr txBox="1"/>
          <p:nvPr/>
        </p:nvSpPr>
        <p:spPr>
          <a:xfrm>
            <a:off x="5313007" y="808444"/>
            <a:ext cx="1092266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8000"/>
                </a:solidFill>
              </a:rPr>
              <a:t>Mischwald</a:t>
            </a:r>
          </a:p>
          <a:p>
            <a:r>
              <a:rPr lang="de-DE" sz="1422" dirty="0">
                <a:solidFill>
                  <a:srgbClr val="008000"/>
                </a:solidFill>
              </a:rPr>
              <a:t>Dauerwald</a:t>
            </a:r>
          </a:p>
          <a:p>
            <a:r>
              <a:rPr lang="de-DE" sz="1422" dirty="0">
                <a:solidFill>
                  <a:srgbClr val="008000"/>
                </a:solidFill>
              </a:rPr>
              <a:t>Waldweide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5952AC-D383-C279-4189-445414DEC89E}"/>
              </a:ext>
            </a:extLst>
          </p:cNvPr>
          <p:cNvSpPr txBox="1"/>
          <p:nvPr/>
        </p:nvSpPr>
        <p:spPr>
          <a:xfrm>
            <a:off x="3290176" y="289132"/>
            <a:ext cx="127180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FF0000"/>
                </a:solidFill>
              </a:rPr>
              <a:t>Kahlschlag</a:t>
            </a:r>
            <a:r>
              <a:rPr lang="de-DE" sz="1422" dirty="0">
                <a:solidFill>
                  <a:srgbClr val="FF0000"/>
                </a:solidFill>
                <a:sym typeface="Symbol" panose="05050102010706020507" pitchFamily="18" charset="2"/>
              </a:rPr>
              <a:t> </a:t>
            </a:r>
            <a:endParaRPr lang="de-DE" sz="1422" dirty="0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A55C4CF-7258-7B75-FC12-271F3F416EB2}"/>
              </a:ext>
            </a:extLst>
          </p:cNvPr>
          <p:cNvSpPr txBox="1"/>
          <p:nvPr/>
        </p:nvSpPr>
        <p:spPr>
          <a:xfrm>
            <a:off x="1776863" y="808444"/>
            <a:ext cx="1271803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FF0000"/>
                </a:solidFill>
              </a:rPr>
              <a:t>Monokultur</a:t>
            </a:r>
            <a:r>
              <a:rPr lang="de-DE" sz="1422" dirty="0">
                <a:solidFill>
                  <a:srgbClr val="FF0000"/>
                </a:solidFill>
                <a:sym typeface="Symbol" panose="05050102010706020507" pitchFamily="18" charset="2"/>
              </a:rPr>
              <a:t> </a:t>
            </a:r>
            <a:endParaRPr lang="de-DE" sz="1422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E534AD-4E12-46BD-3BA5-CB9A06BB3BC9}"/>
              </a:ext>
            </a:extLst>
          </p:cNvPr>
          <p:cNvSpPr txBox="1"/>
          <p:nvPr/>
        </p:nvSpPr>
        <p:spPr>
          <a:xfrm>
            <a:off x="1505411" y="4790723"/>
            <a:ext cx="156091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Moor</a:t>
            </a:r>
            <a:br>
              <a:rPr lang="de-DE" sz="1422" dirty="0">
                <a:solidFill>
                  <a:srgbClr val="0000FF"/>
                </a:solidFill>
              </a:rPr>
            </a:br>
            <a:r>
              <a:rPr lang="de-DE" sz="1422" dirty="0" err="1">
                <a:solidFill>
                  <a:srgbClr val="0000FF"/>
                </a:solidFill>
              </a:rPr>
              <a:t>wiedervernässen</a:t>
            </a:r>
            <a:endParaRPr lang="de-DE" sz="1422" dirty="0">
              <a:solidFill>
                <a:srgbClr val="0000FF"/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28D8DD52-F651-5647-C559-F76A79B447CC}"/>
              </a:ext>
            </a:extLst>
          </p:cNvPr>
          <p:cNvSpPr/>
          <p:nvPr/>
        </p:nvSpPr>
        <p:spPr>
          <a:xfrm>
            <a:off x="2827367" y="2154821"/>
            <a:ext cx="2541032" cy="933868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D6D367-8366-0B44-38CC-3F477D77B513}"/>
              </a:ext>
            </a:extLst>
          </p:cNvPr>
          <p:cNvCxnSpPr>
            <a:cxnSpLocks/>
          </p:cNvCxnSpPr>
          <p:nvPr/>
        </p:nvCxnSpPr>
        <p:spPr>
          <a:xfrm>
            <a:off x="5089227" y="2243315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FAB1E80-8113-F9C2-3A3D-A903D1F1E3D7}"/>
              </a:ext>
            </a:extLst>
          </p:cNvPr>
          <p:cNvCxnSpPr>
            <a:cxnSpLocks/>
          </p:cNvCxnSpPr>
          <p:nvPr/>
        </p:nvCxnSpPr>
        <p:spPr>
          <a:xfrm>
            <a:off x="4717001" y="2429428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B9AA2B6-0C98-194F-319D-36C0749B4F8F}"/>
              </a:ext>
            </a:extLst>
          </p:cNvPr>
          <p:cNvCxnSpPr>
            <a:cxnSpLocks/>
          </p:cNvCxnSpPr>
          <p:nvPr/>
        </p:nvCxnSpPr>
        <p:spPr>
          <a:xfrm>
            <a:off x="4344775" y="2615541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EE851EE-DC49-833F-24A5-B3DDA768CEF5}"/>
              </a:ext>
            </a:extLst>
          </p:cNvPr>
          <p:cNvCxnSpPr>
            <a:cxnSpLocks/>
          </p:cNvCxnSpPr>
          <p:nvPr/>
        </p:nvCxnSpPr>
        <p:spPr>
          <a:xfrm>
            <a:off x="3879492" y="2801654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2D39C7A-6972-493B-F9BD-D88AAD339028}"/>
              </a:ext>
            </a:extLst>
          </p:cNvPr>
          <p:cNvCxnSpPr>
            <a:cxnSpLocks/>
          </p:cNvCxnSpPr>
          <p:nvPr/>
        </p:nvCxnSpPr>
        <p:spPr>
          <a:xfrm>
            <a:off x="3414210" y="2902576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6F0558EA-DDC0-2AB5-90AE-C2EECE4258B9}"/>
              </a:ext>
            </a:extLst>
          </p:cNvPr>
          <p:cNvSpPr/>
          <p:nvPr/>
        </p:nvSpPr>
        <p:spPr>
          <a:xfrm>
            <a:off x="2676047" y="3060645"/>
            <a:ext cx="212099" cy="485464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7CAF00-5FC4-CD71-0759-409750995D9D}"/>
              </a:ext>
            </a:extLst>
          </p:cNvPr>
          <p:cNvSpPr txBox="1"/>
          <p:nvPr/>
        </p:nvSpPr>
        <p:spPr>
          <a:xfrm>
            <a:off x="2204478" y="3414028"/>
            <a:ext cx="56462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>
                <a:solidFill>
                  <a:schemeClr val="accent6">
                    <a:lumMod val="75000"/>
                  </a:schemeClr>
                </a:solidFill>
              </a:rPr>
              <a:t>Furt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4531878-5957-06CA-BB3F-D1E8F9B1426B}"/>
              </a:ext>
            </a:extLst>
          </p:cNvPr>
          <p:cNvSpPr txBox="1"/>
          <p:nvPr/>
        </p:nvSpPr>
        <p:spPr>
          <a:xfrm rot="19835917">
            <a:off x="4201929" y="2492985"/>
            <a:ext cx="13614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50000"/>
                  </a:schemeClr>
                </a:solidFill>
              </a:rPr>
              <a:t>Ausleitungen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BE9D889-362B-D8D3-AF51-04F2DDDC13F5}"/>
              </a:ext>
            </a:extLst>
          </p:cNvPr>
          <p:cNvSpPr txBox="1"/>
          <p:nvPr/>
        </p:nvSpPr>
        <p:spPr>
          <a:xfrm>
            <a:off x="5439585" y="1851435"/>
            <a:ext cx="74519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Weg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2DCA46B3-5B0B-8004-5A89-F70F9363C93B}"/>
              </a:ext>
            </a:extLst>
          </p:cNvPr>
          <p:cNvSpPr txBox="1">
            <a:spLocks/>
          </p:cNvSpPr>
          <p:nvPr/>
        </p:nvSpPr>
        <p:spPr>
          <a:xfrm>
            <a:off x="3376464" y="8449794"/>
            <a:ext cx="9299982" cy="1031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/>
              <a:t>Im Zukunftswald spielen Boden und Wasser</a:t>
            </a:r>
            <a:br>
              <a:rPr lang="de-DE" sz="2800" dirty="0"/>
            </a:br>
            <a:r>
              <a:rPr lang="de-DE" sz="2800" dirty="0"/>
              <a:t>eine zentrale Rolle bei der Auswahl und Pflege der Baumarten</a:t>
            </a:r>
          </a:p>
        </p:txBody>
      </p:sp>
    </p:spTree>
    <p:extLst>
      <p:ext uri="{BB962C8B-B14F-4D97-AF65-F5344CB8AC3E}">
        <p14:creationId xmlns:p14="http://schemas.microsoft.com/office/powerpoint/2010/main" val="38594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/>
      <p:bldP spid="5" grpId="0"/>
      <p:bldP spid="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096FE9-5573-9F15-B0E9-22D29737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562" y="-23936"/>
            <a:ext cx="9612838" cy="96251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1F9D5B-E92C-5299-777D-0EEAE630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2" y="264096"/>
            <a:ext cx="2368352" cy="7416824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/>
              <a:t>Neue</a:t>
            </a:r>
            <a:br>
              <a:rPr lang="de-DE" sz="4000" dirty="0"/>
            </a:br>
            <a:r>
              <a:rPr lang="de-DE" sz="4000" dirty="0"/>
              <a:t>Studie im Landkreis </a:t>
            </a:r>
            <a:r>
              <a:rPr lang="de-DE" sz="4000" b="1" dirty="0"/>
              <a:t>Landsberg</a:t>
            </a:r>
            <a:r>
              <a:rPr lang="de-DE" sz="4000" dirty="0"/>
              <a:t> (Lech)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2024 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sehr ähnlich:</a:t>
            </a:r>
            <a:br>
              <a:rPr lang="de-DE" sz="4000" dirty="0"/>
            </a:br>
            <a:r>
              <a:rPr lang="de-DE" sz="4000" dirty="0"/>
              <a:t>Praxis in der Region </a:t>
            </a:r>
            <a:r>
              <a:rPr lang="de-DE" sz="4000" b="1" dirty="0"/>
              <a:t>Vorarlberg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9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0DC59-A3AC-474D-C37C-F4841141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Degradierte Landschaft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188D99-0334-36EC-FC69-672ECA41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" y="0"/>
            <a:ext cx="12773042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4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2EF0A-5FA9-B592-1F1A-62992C51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Klimalandschaft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C3E604-DA41-6B85-BB4C-8236A8E58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51"/>
          <a:stretch/>
        </p:blipFill>
        <p:spPr>
          <a:xfrm>
            <a:off x="0" y="0"/>
            <a:ext cx="12881519" cy="8473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0FA2E1-C73F-10A7-2D91-0B8CB6D5F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62"/>
          <a:stretch/>
        </p:blipFill>
        <p:spPr>
          <a:xfrm>
            <a:off x="-7912" y="8401000"/>
            <a:ext cx="1288151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C2D5BC0-CD3E-B386-AA40-6EFB13467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876" y="1560240"/>
            <a:ext cx="9429724" cy="71653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8B0510-3133-974F-4925-9A6412EC4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47" y="1560240"/>
            <a:ext cx="8573747" cy="647856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5BF1533-3571-BDC4-057C-4A6290DB3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120080"/>
            <a:ext cx="11521440" cy="934832"/>
          </a:xfrm>
        </p:spPr>
        <p:txBody>
          <a:bodyPr>
            <a:normAutofit/>
          </a:bodyPr>
          <a:lstStyle/>
          <a:p>
            <a:r>
              <a:rPr lang="de-DE" dirty="0"/>
              <a:t>Themenabend 1 - Bernau Dezember 2022</a:t>
            </a:r>
            <a:r>
              <a:rPr lang="de-DE" sz="4135" dirty="0"/>
              <a:t> </a:t>
            </a:r>
            <a:endParaRPr lang="de-DE" sz="3489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5606670C-D8B8-C28A-05DE-969674AE7848}"/>
              </a:ext>
            </a:extLst>
          </p:cNvPr>
          <p:cNvSpPr txBox="1">
            <a:spLocks/>
          </p:cNvSpPr>
          <p:nvPr/>
        </p:nvSpPr>
        <p:spPr>
          <a:xfrm>
            <a:off x="20546" y="936584"/>
            <a:ext cx="12801600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Blick über Referenten und Publikum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1D052BCC-EBEA-5B54-46D7-F989A9D978BA}"/>
              </a:ext>
            </a:extLst>
          </p:cNvPr>
          <p:cNvSpPr txBox="1">
            <a:spLocks/>
          </p:cNvSpPr>
          <p:nvPr/>
        </p:nvSpPr>
        <p:spPr>
          <a:xfrm>
            <a:off x="-32647" y="7927460"/>
            <a:ext cx="6721479" cy="16442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100" b="1" i="0" u="none" strike="noStrike" baseline="0" dirty="0">
                <a:latin typeface="CIDFont+F2"/>
              </a:rPr>
              <a:t>Die Klimakrise - und das Wasser im Südschwarzwald</a:t>
            </a:r>
          </a:p>
          <a:p>
            <a:pPr algn="l"/>
            <a:r>
              <a:rPr lang="de-DE" sz="1800" b="0" i="0" u="none" strike="noStrike" baseline="0" dirty="0">
                <a:latin typeface="CIDFont+F3"/>
              </a:rPr>
              <a:t>Zwischen Dürre und Extremhochwasser -</a:t>
            </a:r>
          </a:p>
          <a:p>
            <a:pPr algn="l"/>
            <a:r>
              <a:rPr lang="de-DE" sz="1800" b="0" i="0" u="none" strike="noStrike" baseline="0" dirty="0">
                <a:latin typeface="CIDFont+F3"/>
              </a:rPr>
              <a:t>was können BürgerInnen, Gemeinden und Landkreise unternehmen?</a:t>
            </a:r>
          </a:p>
          <a:p>
            <a:pPr algn="l"/>
            <a:r>
              <a:rPr lang="de-DE" sz="1800" b="0" i="0" u="none" strike="noStrike" baseline="0" dirty="0">
                <a:latin typeface="CIDFont+F2"/>
              </a:rPr>
              <a:t>mit </a:t>
            </a:r>
            <a:r>
              <a:rPr lang="de-DE" sz="1800" b="1" i="0" u="none" strike="noStrike" baseline="0" dirty="0">
                <a:latin typeface="CIDFont+F2"/>
              </a:rPr>
              <a:t>Nikolaus Geiler</a:t>
            </a:r>
            <a:r>
              <a:rPr lang="de-DE" sz="1800" b="0" i="0" u="none" strike="noStrike" baseline="0" dirty="0">
                <a:latin typeface="CIDFont+F2"/>
              </a:rPr>
              <a:t>, Dipl. Biologe und Limnologe</a:t>
            </a:r>
          </a:p>
          <a:p>
            <a:pPr algn="l"/>
            <a:r>
              <a:rPr lang="pt-BR" sz="1800" b="0" i="0" u="none" strike="noStrike" baseline="0" dirty="0">
                <a:latin typeface="CIDFont+F2"/>
              </a:rPr>
              <a:t>r e g i o W A S S E R e.V. Freiburg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891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ADA9B-787D-CB58-4B8E-541836B0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0081"/>
            <a:ext cx="11521440" cy="1152128"/>
          </a:xfrm>
        </p:spPr>
        <p:txBody>
          <a:bodyPr/>
          <a:lstStyle/>
          <a:p>
            <a:r>
              <a:rPr lang="de-DE" dirty="0"/>
              <a:t>Waldumbau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9C7100-E381-0204-0556-B10691FE1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6"/>
          <a:stretch/>
        </p:blipFill>
        <p:spPr>
          <a:xfrm rot="16200000">
            <a:off x="2688435" y="-1526120"/>
            <a:ext cx="7488832" cy="1279745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B5EAE09-375C-FA77-4237-CDFAA9295E6B}"/>
              </a:ext>
            </a:extLst>
          </p:cNvPr>
          <p:cNvSpPr txBox="1"/>
          <p:nvPr/>
        </p:nvSpPr>
        <p:spPr>
          <a:xfrm>
            <a:off x="-7912" y="8545016"/>
            <a:ext cx="1294056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775"/>
              </a:spcBef>
            </a:pPr>
            <a:r>
              <a:rPr lang="de-DE" sz="2800" dirty="0">
                <a:solidFill>
                  <a:srgbClr val="008000"/>
                </a:solidFill>
              </a:rPr>
              <a:t>Mehr Grün - 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Schatten - </a:t>
            </a:r>
            <a:r>
              <a:rPr lang="de-DE" sz="2800" dirty="0">
                <a:solidFill>
                  <a:srgbClr val="0000FF"/>
                </a:solidFill>
              </a:rPr>
              <a:t>Mehr  Kühlung - Mehr  Wasser – </a:t>
            </a:r>
            <a:br>
              <a:rPr lang="de-DE" sz="2800" dirty="0">
                <a:solidFill>
                  <a:srgbClr val="0000FF"/>
                </a:solidFill>
              </a:rPr>
            </a:b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Vielfalt an Leben: </a:t>
            </a:r>
            <a:r>
              <a:rPr lang="de-DE" sz="2800" dirty="0">
                <a:solidFill>
                  <a:srgbClr val="663300"/>
                </a:solidFill>
              </a:rPr>
              <a:t>Boden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800" dirty="0">
                <a:solidFill>
                  <a:srgbClr val="008000"/>
                </a:solidFill>
              </a:rPr>
              <a:t>Pflanzen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Tiere, Menschen – vielfältiger Nutzen</a:t>
            </a:r>
            <a:endParaRPr lang="de-DE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F9882-1C62-36DF-29C2-17E9F54A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Dauerwald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97921A-4670-3AEF-0E6B-5A0A738E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8" t="7002" r="6488" b="3570"/>
          <a:stretch/>
        </p:blipFill>
        <p:spPr>
          <a:xfrm rot="16200000">
            <a:off x="1802478" y="-1610390"/>
            <a:ext cx="9216707" cy="128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91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7EDCA992-3F46-2165-2651-E6BE53FF5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87" y="48072"/>
            <a:ext cx="11928583" cy="874979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496144" y="9189950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C6E38DCD-FC70-7F46-49C5-8C659B86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373" y="108037"/>
            <a:ext cx="6936155" cy="910732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Feuer, </a:t>
            </a:r>
            <a:r>
              <a:rPr lang="de-DE" dirty="0">
                <a:solidFill>
                  <a:srgbClr val="0000FF"/>
                </a:solidFill>
              </a:rPr>
              <a:t>Wasser und Gewässer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CE12B70-9004-6297-9C4D-2FC24144F19B}"/>
              </a:ext>
            </a:extLst>
          </p:cNvPr>
          <p:cNvSpPr txBox="1"/>
          <p:nvPr/>
        </p:nvSpPr>
        <p:spPr>
          <a:xfrm>
            <a:off x="4631848" y="4713062"/>
            <a:ext cx="11920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Teich </a:t>
            </a:r>
            <a:r>
              <a:rPr lang="de-DE" sz="1422" dirty="0">
                <a:solidFill>
                  <a:srgbClr val="FF0000"/>
                </a:solidFill>
              </a:rPr>
              <a:t>Lösch</a:t>
            </a:r>
            <a:r>
              <a:rPr lang="de-DE" sz="1422" dirty="0">
                <a:solidFill>
                  <a:srgbClr val="0000FF"/>
                </a:solidFill>
              </a:rPr>
              <a:t>teich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27B55FE-1F04-37B4-D822-9AB7462A07C4}"/>
              </a:ext>
            </a:extLst>
          </p:cNvPr>
          <p:cNvSpPr txBox="1"/>
          <p:nvPr/>
        </p:nvSpPr>
        <p:spPr>
          <a:xfrm>
            <a:off x="2081475" y="4845653"/>
            <a:ext cx="156091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Moor</a:t>
            </a:r>
            <a:br>
              <a:rPr lang="de-DE" sz="1422" dirty="0">
                <a:solidFill>
                  <a:srgbClr val="0000FF"/>
                </a:solidFill>
              </a:rPr>
            </a:br>
            <a:r>
              <a:rPr lang="de-DE" sz="1422" dirty="0" err="1">
                <a:solidFill>
                  <a:srgbClr val="0000FF"/>
                </a:solidFill>
              </a:rPr>
              <a:t>wiedervernässen</a:t>
            </a:r>
            <a:endParaRPr lang="de-DE" sz="1422" dirty="0">
              <a:solidFill>
                <a:srgbClr val="0000FF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A910FC5-011D-351B-5794-84CB4BB14AC7}"/>
              </a:ext>
            </a:extLst>
          </p:cNvPr>
          <p:cNvSpPr txBox="1"/>
          <p:nvPr/>
        </p:nvSpPr>
        <p:spPr>
          <a:xfrm>
            <a:off x="9675502" y="8526240"/>
            <a:ext cx="2233356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Gewässer</a:t>
            </a:r>
            <a:r>
              <a:rPr lang="de-DE" sz="1422" dirty="0">
                <a:solidFill>
                  <a:srgbClr val="008000"/>
                </a:solidFill>
              </a:rPr>
              <a:t>rand</a:t>
            </a:r>
            <a:r>
              <a:rPr lang="de-DE" sz="142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streifen</a:t>
            </a:r>
            <a:endParaRPr lang="de-DE" sz="2068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EA1AE90-ED10-6FE6-7D94-DB28BC084617}"/>
              </a:ext>
            </a:extLst>
          </p:cNvPr>
          <p:cNvSpPr txBox="1"/>
          <p:nvPr/>
        </p:nvSpPr>
        <p:spPr>
          <a:xfrm>
            <a:off x="8596510" y="8017817"/>
            <a:ext cx="1476698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Tiefwasserzonen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0F95DE1-A130-821F-21F0-4EB5BA7F33B1}"/>
              </a:ext>
            </a:extLst>
          </p:cNvPr>
          <p:cNvSpPr txBox="1"/>
          <p:nvPr/>
        </p:nvSpPr>
        <p:spPr>
          <a:xfrm>
            <a:off x="6849699" y="7894309"/>
            <a:ext cx="16549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874" indent="-233874">
              <a:tabLst>
                <a:tab pos="463645" algn="l"/>
              </a:tabLst>
            </a:pPr>
            <a:r>
              <a:rPr lang="de-DE" sz="1700" b="1" dirty="0">
                <a:solidFill>
                  <a:srgbClr val="0000FF"/>
                </a:solidFill>
              </a:rPr>
              <a:t>4	</a:t>
            </a:r>
            <a:r>
              <a:rPr lang="de-DE" sz="1700" b="1" u="sng" dirty="0">
                <a:solidFill>
                  <a:srgbClr val="0000FF"/>
                </a:solidFill>
              </a:rPr>
              <a:t>Gewässer </a:t>
            </a:r>
            <a:r>
              <a:rPr lang="de-DE" sz="1600" b="1" dirty="0">
                <a:solidFill>
                  <a:srgbClr val="0000FF"/>
                </a:solidFill>
              </a:rPr>
              <a:t>revitalisieren</a:t>
            </a:r>
            <a:endParaRPr lang="de-DE" sz="1700" b="1" dirty="0">
              <a:solidFill>
                <a:srgbClr val="0000FF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3A5CBB3-F59B-ADF0-1572-5C26CBA3FF59}"/>
              </a:ext>
            </a:extLst>
          </p:cNvPr>
          <p:cNvSpPr txBox="1"/>
          <p:nvPr/>
        </p:nvSpPr>
        <p:spPr>
          <a:xfrm>
            <a:off x="10079668" y="8881913"/>
            <a:ext cx="2233356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Biber </a:t>
            </a:r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bauen</a:t>
            </a:r>
            <a:r>
              <a:rPr lang="de-DE" sz="1422" dirty="0">
                <a:solidFill>
                  <a:srgbClr val="0000FF"/>
                </a:solidFill>
              </a:rPr>
              <a:t> lassen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C2F25AC-F11B-FC5C-0CF7-8187221A945E}"/>
              </a:ext>
            </a:extLst>
          </p:cNvPr>
          <p:cNvSpPr/>
          <p:nvPr/>
        </p:nvSpPr>
        <p:spPr>
          <a:xfrm rot="459478">
            <a:off x="6388244" y="7032848"/>
            <a:ext cx="5972048" cy="2403323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7AD0E2A-0204-BED7-F2C6-968C0C771A41}"/>
              </a:ext>
            </a:extLst>
          </p:cNvPr>
          <p:cNvSpPr txBox="1"/>
          <p:nvPr/>
        </p:nvSpPr>
        <p:spPr>
          <a:xfrm>
            <a:off x="2845207" y="9189950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8670CF7-496F-2206-F6E1-93A2364ABB07}"/>
              </a:ext>
            </a:extLst>
          </p:cNvPr>
          <p:cNvSpPr txBox="1"/>
          <p:nvPr/>
        </p:nvSpPr>
        <p:spPr>
          <a:xfrm>
            <a:off x="576064" y="1416224"/>
            <a:ext cx="25199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>
              <a:buAutoNum type="arabicPlain"/>
            </a:pPr>
            <a:r>
              <a:rPr lang="de-DE" sz="1700" b="1" u="sng" dirty="0">
                <a:solidFill>
                  <a:schemeClr val="bg1"/>
                </a:solidFill>
              </a:rPr>
              <a:t>Erste Hilfe</a:t>
            </a:r>
          </a:p>
          <a:p>
            <a:r>
              <a:rPr lang="de-DE" sz="1700" b="1" dirty="0">
                <a:solidFill>
                  <a:schemeClr val="bg1"/>
                </a:solidFill>
              </a:rPr>
              <a:t> </a:t>
            </a:r>
            <a:br>
              <a:rPr lang="de-DE" sz="1700" b="1" dirty="0">
                <a:solidFill>
                  <a:schemeClr val="bg1"/>
                </a:solidFill>
              </a:rPr>
            </a:br>
            <a:br>
              <a:rPr lang="de-DE" sz="1700" b="1" dirty="0">
                <a:solidFill>
                  <a:schemeClr val="bg1"/>
                </a:solidFill>
              </a:rPr>
            </a:br>
            <a:endParaRPr lang="de-DE" sz="1600" dirty="0">
              <a:solidFill>
                <a:schemeClr val="bg1"/>
              </a:solidFill>
            </a:endParaRPr>
          </a:p>
          <a:p>
            <a:pPr indent="-246183" defTabSz="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Mulden, Becken</a:t>
            </a:r>
          </a:p>
          <a:p>
            <a:pPr indent="-246183" defTabSz="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Quellen schützen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EA69EE-6887-9E82-25E5-6C589D15EC21}"/>
              </a:ext>
            </a:extLst>
          </p:cNvPr>
          <p:cNvSpPr txBox="1"/>
          <p:nvPr/>
        </p:nvSpPr>
        <p:spPr>
          <a:xfrm>
            <a:off x="8888033" y="3934488"/>
            <a:ext cx="204032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Damm </a:t>
            </a:r>
            <a:r>
              <a:rPr lang="de-DE" sz="1422" dirty="0">
                <a:solidFill>
                  <a:srgbClr val="0000FF"/>
                </a:solidFill>
              </a:rPr>
              <a:t>mit Fischtreppe Kleinwasserkraft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9996BD0-9FFC-879D-8424-0159F7BDAD9F}"/>
              </a:ext>
            </a:extLst>
          </p:cNvPr>
          <p:cNvSpPr/>
          <p:nvPr/>
        </p:nvSpPr>
        <p:spPr>
          <a:xfrm rot="1506985">
            <a:off x="26214" y="2586390"/>
            <a:ext cx="5831743" cy="2950924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0E2EE299-92CF-9385-8F01-6E81F8066439}"/>
              </a:ext>
            </a:extLst>
          </p:cNvPr>
          <p:cNvSpPr txBox="1">
            <a:spLocks/>
          </p:cNvSpPr>
          <p:nvPr/>
        </p:nvSpPr>
        <p:spPr>
          <a:xfrm>
            <a:off x="-7912" y="8851126"/>
            <a:ext cx="8208912" cy="7740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/>
              <a:t>Das ist der Schwerpunkt des Vereins </a:t>
            </a:r>
            <a:r>
              <a:rPr lang="de-DE" sz="2800" i="1" dirty="0"/>
              <a:t>erlebbare Umweltbildung</a:t>
            </a:r>
          </a:p>
          <a:p>
            <a:pPr algn="l"/>
            <a:r>
              <a:rPr lang="de-DE" sz="2800" dirty="0">
                <a:solidFill>
                  <a:srgbClr val="006600"/>
                </a:solidFill>
                <a:hlinkClick r:id="rId4"/>
              </a:rPr>
              <a:t>Klimenz.de</a:t>
            </a:r>
            <a:r>
              <a:rPr lang="de-DE" sz="2800" dirty="0">
                <a:solidFill>
                  <a:srgbClr val="006600"/>
                </a:solidFill>
              </a:rPr>
              <a:t> . </a:t>
            </a:r>
            <a:r>
              <a:rPr lang="de-DE" sz="2800" dirty="0"/>
              <a:t>Zu diesem Thema nur der Hinweis auf ein neues Buch</a:t>
            </a:r>
          </a:p>
        </p:txBody>
      </p:sp>
    </p:spTree>
    <p:extLst>
      <p:ext uri="{BB962C8B-B14F-4D97-AF65-F5344CB8AC3E}">
        <p14:creationId xmlns:p14="http://schemas.microsoft.com/office/powerpoint/2010/main" val="23389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6" grpId="0" uiExpand="1" build="p"/>
      <p:bldP spid="2" grpId="0"/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1ED93-E24E-F8DA-AD74-B1E6EC3C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28" y="264096"/>
            <a:ext cx="3024336" cy="8784976"/>
          </a:xfrm>
        </p:spPr>
        <p:txBody>
          <a:bodyPr>
            <a:normAutofit/>
          </a:bodyPr>
          <a:lstStyle/>
          <a:p>
            <a:pPr algn="l"/>
            <a:r>
              <a:rPr lang="de-DE" sz="4400" dirty="0"/>
              <a:t>Neues Buch zu Wasser und Klima</a:t>
            </a:r>
            <a:br>
              <a:rPr lang="de-DE" sz="4400" dirty="0"/>
            </a:br>
            <a:br>
              <a:rPr lang="de-DE" sz="4400" dirty="0"/>
            </a:br>
            <a:r>
              <a:rPr lang="de-DE" sz="4400" dirty="0"/>
              <a:t>2023</a:t>
            </a:r>
            <a:br>
              <a:rPr lang="de-DE" sz="4400" dirty="0"/>
            </a:br>
            <a:br>
              <a:rPr lang="de-DE" sz="4400" dirty="0"/>
            </a:br>
            <a:r>
              <a:rPr lang="de-DE" sz="3600" dirty="0"/>
              <a:t>daraus ein paar Bilder ohne viel Kommentar </a:t>
            </a:r>
            <a:endParaRPr lang="de-DE" sz="44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188D6EA0-9A1C-29E8-1C16-86CC88337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070562"/>
              </p:ext>
            </p:extLst>
          </p:nvPr>
        </p:nvGraphicFramePr>
        <p:xfrm>
          <a:off x="3952528" y="-24595"/>
          <a:ext cx="6768752" cy="957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94" progId="Acrobat.Document.DC">
                  <p:embed/>
                </p:oleObj>
              </mc:Choice>
              <mc:Fallback>
                <p:oleObj name="Acrobat Document" r:id="rId2" imgW="4533723" imgH="6415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2528" y="-24595"/>
                        <a:ext cx="6768752" cy="9577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1573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E0A21-A69A-A0E6-CCC8-E64C202B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60" y="1632248"/>
            <a:ext cx="4968632" cy="1360557"/>
          </a:xfrm>
        </p:spPr>
        <p:txBody>
          <a:bodyPr>
            <a:noAutofit/>
          </a:bodyPr>
          <a:lstStyle/>
          <a:p>
            <a:r>
              <a:rPr lang="de-DE" sz="4400" dirty="0"/>
              <a:t>Waldweide und Schwammstadt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23DC97-94C6-FF35-D4B2-9B4DF561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2890"/>
            <a:ext cx="6428306" cy="46383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67B4A00-4845-AAA4-23B6-D25165BA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306" y="0"/>
            <a:ext cx="637329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F41FF-0588-6E44-B277-0E60AB00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592" y="-680254"/>
            <a:ext cx="10565264" cy="707886"/>
          </a:xfrm>
        </p:spPr>
        <p:txBody>
          <a:bodyPr>
            <a:normAutofit fontScale="90000"/>
          </a:bodyPr>
          <a:lstStyle/>
          <a:p>
            <a:r>
              <a:rPr lang="de-DE" sz="2000" dirty="0"/>
              <a:t>Kartoffeln, Alpen,</a:t>
            </a:r>
            <a:r>
              <a:rPr lang="de-DE" sz="2000" baseline="0" dirty="0"/>
              <a:t> </a:t>
            </a:r>
            <a:r>
              <a:rPr lang="de-DE" dirty="0"/>
              <a:t>Fließen lassen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FCC75F-496F-4209-7828-1AE0FE1B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99"/>
          <a:stretch/>
        </p:blipFill>
        <p:spPr>
          <a:xfrm>
            <a:off x="0" y="3533"/>
            <a:ext cx="6544816" cy="95775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2F0EC1-C2F4-2B2B-AC1A-EC525B440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2"/>
          <a:stretch/>
        </p:blipFill>
        <p:spPr>
          <a:xfrm>
            <a:off x="6408714" y="0"/>
            <a:ext cx="6400800" cy="9581108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BF509B5-B84E-547A-D83D-E1EF1FF2762F}"/>
              </a:ext>
            </a:extLst>
          </p:cNvPr>
          <p:cNvSpPr txBox="1"/>
          <p:nvPr/>
        </p:nvSpPr>
        <p:spPr>
          <a:xfrm>
            <a:off x="7246991" y="8629218"/>
            <a:ext cx="5256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Flüsse fließen lassen oder befreien, lautet das Gebot der Stunde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E88330B-CED3-2FD4-E3D4-3565FB03ACDB}"/>
              </a:ext>
            </a:extLst>
          </p:cNvPr>
          <p:cNvSpPr txBox="1"/>
          <p:nvPr/>
        </p:nvSpPr>
        <p:spPr>
          <a:xfrm>
            <a:off x="9993" y="8629218"/>
            <a:ext cx="7110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Unter dem Boden die Kartoffel und der Humus.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Bei guter Bewirtschaftung nimmt Humus im Boden zu</a:t>
            </a:r>
          </a:p>
        </p:txBody>
      </p:sp>
    </p:spTree>
    <p:extLst>
      <p:ext uri="{BB962C8B-B14F-4D97-AF65-F5344CB8AC3E}">
        <p14:creationId xmlns:p14="http://schemas.microsoft.com/office/powerpoint/2010/main" val="1726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35C3B65-2105-CBC2-61AE-AC2E998F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944"/>
            <a:ext cx="12801600" cy="89814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636E2-FD41-E76B-D549-9196DF69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85497"/>
            <a:ext cx="12801600" cy="739640"/>
          </a:xfrm>
        </p:spPr>
        <p:txBody>
          <a:bodyPr>
            <a:noAutofit/>
          </a:bodyPr>
          <a:lstStyle/>
          <a:p>
            <a:r>
              <a:rPr lang="de-DE" sz="2400" dirty="0"/>
              <a:t>Blick auf den noch weitgehend frei fließenden Rhein um 1810</a:t>
            </a:r>
            <a:br>
              <a:rPr lang="de-DE" sz="2400" dirty="0"/>
            </a:br>
            <a:r>
              <a:rPr lang="de-DE" sz="2400" dirty="0"/>
              <a:t>vor der Korrektur durch Johann Gottfried </a:t>
            </a:r>
            <a:r>
              <a:rPr lang="de-DE" sz="2400" dirty="0" err="1"/>
              <a:t>Tulla</a:t>
            </a:r>
            <a:r>
              <a:rPr lang="de-DE" sz="2400" dirty="0"/>
              <a:t> von 1817 bis 1876</a:t>
            </a:r>
          </a:p>
        </p:txBody>
      </p:sp>
    </p:spTree>
    <p:extLst>
      <p:ext uri="{BB962C8B-B14F-4D97-AF65-F5344CB8AC3E}">
        <p14:creationId xmlns:p14="http://schemas.microsoft.com/office/powerpoint/2010/main" val="37408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266BB-DD55-6B35-DB24-9250F3A6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84" y="8184976"/>
            <a:ext cx="11521440" cy="1600200"/>
          </a:xfrm>
        </p:spPr>
        <p:txBody>
          <a:bodyPr/>
          <a:lstStyle/>
          <a:p>
            <a:r>
              <a:rPr lang="de-DE" dirty="0"/>
              <a:t>Seenlandschaft</a:t>
            </a:r>
            <a:r>
              <a:rPr lang="de-DE" baseline="0" dirty="0"/>
              <a:t>  -  </a:t>
            </a:r>
            <a:r>
              <a:rPr lang="de-DE" dirty="0"/>
              <a:t>BLAU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041A11-4238-28E0-336E-1C62A1D77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729" y="15846"/>
            <a:ext cx="6415871" cy="975330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32B3322-AC0E-0D2E-0262-DD671321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45"/>
            <a:ext cx="6400800" cy="97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2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19C7B-967B-77EF-F49F-EB5A905D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4" y="264096"/>
            <a:ext cx="11928583" cy="8749790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C72C8A4-1A94-1983-FFE7-BCABDB627147}"/>
              </a:ext>
            </a:extLst>
          </p:cNvPr>
          <p:cNvSpPr/>
          <p:nvPr/>
        </p:nvSpPr>
        <p:spPr>
          <a:xfrm>
            <a:off x="2827367" y="2353767"/>
            <a:ext cx="2541032" cy="933868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F7996C0-4B78-626D-7E5F-AFBD86188EDD}"/>
              </a:ext>
            </a:extLst>
          </p:cNvPr>
          <p:cNvCxnSpPr>
            <a:cxnSpLocks/>
          </p:cNvCxnSpPr>
          <p:nvPr/>
        </p:nvCxnSpPr>
        <p:spPr>
          <a:xfrm>
            <a:off x="5089227" y="2442261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2A39301-997F-D9B5-73E9-8172CBFE4B0C}"/>
              </a:ext>
            </a:extLst>
          </p:cNvPr>
          <p:cNvCxnSpPr>
            <a:cxnSpLocks/>
          </p:cNvCxnSpPr>
          <p:nvPr/>
        </p:nvCxnSpPr>
        <p:spPr>
          <a:xfrm>
            <a:off x="4717001" y="2628374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E6A9F41-1AB4-8121-A520-67615E2CCD15}"/>
              </a:ext>
            </a:extLst>
          </p:cNvPr>
          <p:cNvCxnSpPr>
            <a:cxnSpLocks/>
          </p:cNvCxnSpPr>
          <p:nvPr/>
        </p:nvCxnSpPr>
        <p:spPr>
          <a:xfrm>
            <a:off x="4344775" y="2814487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F0454B0-1211-ED84-340E-7607233D3D72}"/>
              </a:ext>
            </a:extLst>
          </p:cNvPr>
          <p:cNvCxnSpPr>
            <a:cxnSpLocks/>
          </p:cNvCxnSpPr>
          <p:nvPr/>
        </p:nvCxnSpPr>
        <p:spPr>
          <a:xfrm>
            <a:off x="3879492" y="3000600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6C6FDC3-B692-AA6A-021A-A3F0A4D3446C}"/>
              </a:ext>
            </a:extLst>
          </p:cNvPr>
          <p:cNvCxnSpPr>
            <a:cxnSpLocks/>
          </p:cNvCxnSpPr>
          <p:nvPr/>
        </p:nvCxnSpPr>
        <p:spPr>
          <a:xfrm>
            <a:off x="3414210" y="3101522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5469734-41C3-8555-6B61-DE4B443244F0}"/>
              </a:ext>
            </a:extLst>
          </p:cNvPr>
          <p:cNvSpPr/>
          <p:nvPr/>
        </p:nvSpPr>
        <p:spPr>
          <a:xfrm>
            <a:off x="2676047" y="3259591"/>
            <a:ext cx="212099" cy="485464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9EA26C8-D73E-E3DB-4C1B-61571130D277}"/>
              </a:ext>
            </a:extLst>
          </p:cNvPr>
          <p:cNvSpPr txBox="1"/>
          <p:nvPr/>
        </p:nvSpPr>
        <p:spPr>
          <a:xfrm>
            <a:off x="2204478" y="3612974"/>
            <a:ext cx="56462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>
                <a:solidFill>
                  <a:schemeClr val="accent6">
                    <a:lumMod val="75000"/>
                  </a:schemeClr>
                </a:solidFill>
              </a:rPr>
              <a:t>Furt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30F6295-25F2-5493-36A0-1F76452A2023}"/>
              </a:ext>
            </a:extLst>
          </p:cNvPr>
          <p:cNvSpPr txBox="1"/>
          <p:nvPr/>
        </p:nvSpPr>
        <p:spPr>
          <a:xfrm rot="19835917">
            <a:off x="4201929" y="2691931"/>
            <a:ext cx="13614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50000"/>
                  </a:schemeClr>
                </a:solidFill>
              </a:rPr>
              <a:t>Ausleitungen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17B3EE-2BCA-4ECE-0E2A-47B1100603E3}"/>
              </a:ext>
            </a:extLst>
          </p:cNvPr>
          <p:cNvSpPr txBox="1"/>
          <p:nvPr/>
        </p:nvSpPr>
        <p:spPr>
          <a:xfrm>
            <a:off x="5439585" y="2050381"/>
            <a:ext cx="74519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Weg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858EC07-B920-C563-F873-E32CB07B9833}"/>
              </a:ext>
            </a:extLst>
          </p:cNvPr>
          <p:cNvSpPr txBox="1"/>
          <p:nvPr/>
        </p:nvSpPr>
        <p:spPr>
          <a:xfrm>
            <a:off x="11146682" y="4499290"/>
            <a:ext cx="165491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874" indent="-233874">
              <a:tabLst>
                <a:tab pos="463645" algn="l"/>
              </a:tabLst>
            </a:pPr>
            <a:r>
              <a:rPr lang="de-DE" sz="1700" b="1" dirty="0">
                <a:solidFill>
                  <a:srgbClr val="0000FF"/>
                </a:solidFill>
              </a:rPr>
              <a:t>2	</a:t>
            </a:r>
            <a:r>
              <a:rPr lang="de-DE" sz="1700" b="1" u="sng" dirty="0">
                <a:solidFill>
                  <a:srgbClr val="0000FF"/>
                </a:solidFill>
              </a:rPr>
              <a:t>Regenwasser</a:t>
            </a:r>
            <a:r>
              <a:rPr lang="de-DE" sz="1700" u="sng" dirty="0">
                <a:solidFill>
                  <a:srgbClr val="0000FF"/>
                </a:solidFill>
              </a:rPr>
              <a:t> </a:t>
            </a:r>
            <a:r>
              <a:rPr lang="de-DE" sz="1600" b="1" dirty="0">
                <a:solidFill>
                  <a:srgbClr val="0000FF"/>
                </a:solidFill>
              </a:rPr>
              <a:t>versickern und nutzen </a:t>
            </a:r>
            <a:endParaRPr lang="de-DE" sz="1551" b="1" dirty="0">
              <a:solidFill>
                <a:srgbClr val="0000FF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08A7A1-6E67-88FE-B991-536B961568D2}"/>
              </a:ext>
            </a:extLst>
          </p:cNvPr>
          <p:cNvSpPr txBox="1"/>
          <p:nvPr/>
        </p:nvSpPr>
        <p:spPr>
          <a:xfrm>
            <a:off x="0" y="1560240"/>
            <a:ext cx="25199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>
              <a:buAutoNum type="arabicPlain"/>
            </a:pPr>
            <a:r>
              <a:rPr lang="de-DE" sz="1700" b="1" u="sng" dirty="0">
                <a:solidFill>
                  <a:schemeClr val="accent6">
                    <a:lumMod val="75000"/>
                  </a:schemeClr>
                </a:solidFill>
              </a:rPr>
              <a:t>Erste Hilfe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700" b="1" dirty="0">
                <a:solidFill>
                  <a:schemeClr val="accent6">
                    <a:lumMod val="75000"/>
                  </a:schemeClr>
                </a:solidFill>
              </a:rPr>
              <a:t>Wegewasserableitung</a:t>
            </a:r>
            <a:br>
              <a:rPr lang="de-DE" sz="168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Landschaft nicht ausbluten lassen</a:t>
            </a:r>
          </a:p>
          <a:p>
            <a:pPr indent="-246183" defTabSz="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Mulden, Becken</a:t>
            </a:r>
          </a:p>
          <a:p>
            <a:pPr indent="-246183" defTabSz="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Quellen schützen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20F6105-1556-3543-FE64-397F865E0CA6}"/>
              </a:ext>
            </a:extLst>
          </p:cNvPr>
          <p:cNvSpPr txBox="1"/>
          <p:nvPr/>
        </p:nvSpPr>
        <p:spPr>
          <a:xfrm>
            <a:off x="13718" y="5810174"/>
            <a:ext cx="2755166" cy="3510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5926" indent="-235926"/>
            <a:r>
              <a:rPr lang="de-DE" sz="1680" b="1" dirty="0">
                <a:solidFill>
                  <a:srgbClr val="800000"/>
                </a:solidFill>
              </a:rPr>
              <a:t>3</a:t>
            </a:r>
            <a:r>
              <a:rPr lang="de-DE" sz="1680" dirty="0">
                <a:solidFill>
                  <a:srgbClr val="800000"/>
                </a:solidFill>
              </a:rPr>
              <a:t>	</a:t>
            </a:r>
            <a:r>
              <a:rPr lang="de-DE" sz="1680" b="1" u="sng" dirty="0">
                <a:solidFill>
                  <a:srgbClr val="800000"/>
                </a:solidFill>
              </a:rPr>
              <a:t>Bodenaufbau</a:t>
            </a:r>
            <a:br>
              <a:rPr lang="de-DE" sz="168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Ganze </a:t>
            </a:r>
            <a:r>
              <a:rPr lang="de-DE" sz="1600" b="1" dirty="0">
                <a:solidFill>
                  <a:srgbClr val="008000"/>
                </a:solidFill>
              </a:rPr>
              <a:t>Landschaft</a:t>
            </a:r>
            <a:br>
              <a:rPr lang="de-DE" sz="1600" b="1" dirty="0">
                <a:solidFill>
                  <a:srgbClr val="800000"/>
                </a:solidFill>
              </a:rPr>
            </a:br>
            <a:r>
              <a:rPr lang="de-DE" sz="1600" b="1" dirty="0">
                <a:solidFill>
                  <a:srgbClr val="800000"/>
                </a:solidFill>
              </a:rPr>
              <a:t>als </a:t>
            </a:r>
            <a:r>
              <a:rPr lang="de-DE" sz="1600" b="1" dirty="0">
                <a:solidFill>
                  <a:srgbClr val="0000FF"/>
                </a:solidFill>
              </a:rPr>
              <a:t>Schwamm</a:t>
            </a:r>
            <a:endParaRPr lang="de-DE" sz="1600" b="1" dirty="0">
              <a:solidFill>
                <a:srgbClr val="800000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8000"/>
                </a:solidFill>
              </a:rPr>
              <a:t>Mehr Grün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Schatten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Kühlung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FF"/>
                </a:solidFill>
              </a:rPr>
              <a:t>Mehr  Wasser</a:t>
            </a:r>
          </a:p>
          <a:p>
            <a:pPr marL="221565" indent="-221565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Vielfalt an Leben</a:t>
            </a:r>
            <a:br>
              <a:rPr lang="de-DE" sz="1600" dirty="0">
                <a:solidFill>
                  <a:srgbClr val="008000"/>
                </a:solidFill>
              </a:rPr>
            </a:br>
            <a:r>
              <a:rPr lang="de-DE" sz="1600" dirty="0">
                <a:solidFill>
                  <a:srgbClr val="663300"/>
                </a:solidFill>
              </a:rPr>
              <a:t>Boden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>
                <a:solidFill>
                  <a:srgbClr val="008000"/>
                </a:solidFill>
              </a:rPr>
              <a:t>Pflanzen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Tiere Menschen</a:t>
            </a:r>
            <a:endParaRPr lang="de-DE" sz="1600" dirty="0">
              <a:solidFill>
                <a:srgbClr val="0000FF"/>
              </a:solidFill>
            </a:endParaRPr>
          </a:p>
          <a:p>
            <a:pPr marL="235926" indent="-235926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Agroforst und Mischwald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8000"/>
                </a:solidFill>
              </a:rPr>
              <a:t>Regenerative Landnutzung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00FF"/>
                </a:solidFill>
              </a:rPr>
              <a:t>Wasser-Management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C3A140E-4A9B-546F-99C5-E30BBC4EF41E}"/>
              </a:ext>
            </a:extLst>
          </p:cNvPr>
          <p:cNvSpPr txBox="1"/>
          <p:nvPr/>
        </p:nvSpPr>
        <p:spPr>
          <a:xfrm>
            <a:off x="4055784" y="4857078"/>
            <a:ext cx="1192016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Teich Löschteich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E3687D8-F29F-F115-55E8-DDD6D0EC55F3}"/>
              </a:ext>
            </a:extLst>
          </p:cNvPr>
          <p:cNvSpPr txBox="1"/>
          <p:nvPr/>
        </p:nvSpPr>
        <p:spPr>
          <a:xfrm>
            <a:off x="8311969" y="4078504"/>
            <a:ext cx="204032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Damm </a:t>
            </a:r>
            <a:r>
              <a:rPr lang="de-DE" sz="1422" dirty="0">
                <a:solidFill>
                  <a:srgbClr val="0000FF"/>
                </a:solidFill>
              </a:rPr>
              <a:t>mit Fischtreppe Kleinwasserkraft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4B91D65-4B67-4464-9A4C-08E0C6F6182B}"/>
              </a:ext>
            </a:extLst>
          </p:cNvPr>
          <p:cNvSpPr txBox="1"/>
          <p:nvPr/>
        </p:nvSpPr>
        <p:spPr>
          <a:xfrm>
            <a:off x="7304254" y="2856384"/>
            <a:ext cx="83790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Rillen</a:t>
            </a:r>
            <a:br>
              <a:rPr lang="de-DE" sz="1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Gräben</a:t>
            </a:r>
          </a:p>
          <a:p>
            <a:pPr algn="r">
              <a:spcBef>
                <a:spcPts val="300"/>
              </a:spcBef>
            </a:pPr>
            <a:r>
              <a:rPr lang="de-DE" sz="1400" dirty="0" err="1">
                <a:solidFill>
                  <a:srgbClr val="0000FF"/>
                </a:solidFill>
              </a:rPr>
              <a:t>Wühren</a:t>
            </a:r>
            <a:endParaRPr lang="de-DE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1C4BC3-898B-0539-CD93-51C91323D730}"/>
              </a:ext>
            </a:extLst>
          </p:cNvPr>
          <p:cNvSpPr txBox="1"/>
          <p:nvPr/>
        </p:nvSpPr>
        <p:spPr>
          <a:xfrm>
            <a:off x="11485089" y="3337297"/>
            <a:ext cx="118040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00FF"/>
                </a:solidFill>
              </a:rPr>
              <a:t>Tränken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C39A4E-2BD0-52B0-FA37-67E4E6C17F04}"/>
              </a:ext>
            </a:extLst>
          </p:cNvPr>
          <p:cNvSpPr txBox="1"/>
          <p:nvPr/>
        </p:nvSpPr>
        <p:spPr>
          <a:xfrm>
            <a:off x="5247798" y="1007390"/>
            <a:ext cx="1092266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8000"/>
                </a:solidFill>
              </a:rPr>
              <a:t>Mischwald</a:t>
            </a:r>
          </a:p>
          <a:p>
            <a:r>
              <a:rPr lang="de-DE" sz="1422" dirty="0">
                <a:solidFill>
                  <a:srgbClr val="008000"/>
                </a:solidFill>
              </a:rPr>
              <a:t>Dauerwald</a:t>
            </a:r>
          </a:p>
          <a:p>
            <a:r>
              <a:rPr lang="de-DE" sz="1422" dirty="0">
                <a:solidFill>
                  <a:srgbClr val="008000"/>
                </a:solidFill>
              </a:rPr>
              <a:t>Waldweide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07B2B2-6FE1-DA83-DCDA-8B1765C94187}"/>
              </a:ext>
            </a:extLst>
          </p:cNvPr>
          <p:cNvSpPr txBox="1"/>
          <p:nvPr/>
        </p:nvSpPr>
        <p:spPr>
          <a:xfrm>
            <a:off x="10794251" y="1694430"/>
            <a:ext cx="1871245" cy="162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8000"/>
                </a:solidFill>
              </a:rPr>
              <a:t>Weidenmanagement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Futterhecken und Futterbäume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Weidbuchen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Streuobst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Wertholz</a:t>
            </a:r>
          </a:p>
          <a:p>
            <a:pPr algn="r"/>
            <a:r>
              <a:rPr lang="de-DE" sz="1422" dirty="0">
                <a:solidFill>
                  <a:srgbClr val="008000"/>
                </a:solidFill>
              </a:rPr>
              <a:t>Hecken</a:t>
            </a:r>
            <a:endParaRPr lang="de-DE" sz="1422" dirty="0">
              <a:solidFill>
                <a:srgbClr val="0000F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050C2DC-1398-65CC-6C8F-4E540423EB2E}"/>
              </a:ext>
            </a:extLst>
          </p:cNvPr>
          <p:cNvSpPr txBox="1"/>
          <p:nvPr/>
        </p:nvSpPr>
        <p:spPr>
          <a:xfrm>
            <a:off x="3224967" y="488078"/>
            <a:ext cx="127180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FF0000"/>
                </a:solidFill>
              </a:rPr>
              <a:t>Kahlschlag</a:t>
            </a:r>
            <a:r>
              <a:rPr lang="de-DE" sz="1422" dirty="0">
                <a:solidFill>
                  <a:srgbClr val="FF0000"/>
                </a:solidFill>
                <a:sym typeface="Symbol" panose="05050102010706020507" pitchFamily="18" charset="2"/>
              </a:rPr>
              <a:t> </a:t>
            </a:r>
            <a:endParaRPr lang="de-DE" sz="1422" dirty="0">
              <a:solidFill>
                <a:srgbClr val="FF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94B10F1-F910-90D5-A03E-8D9905A31117}"/>
              </a:ext>
            </a:extLst>
          </p:cNvPr>
          <p:cNvSpPr txBox="1"/>
          <p:nvPr/>
        </p:nvSpPr>
        <p:spPr>
          <a:xfrm>
            <a:off x="1711654" y="1007390"/>
            <a:ext cx="1271803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FF0000"/>
                </a:solidFill>
              </a:rPr>
              <a:t>Monokultur</a:t>
            </a:r>
            <a:r>
              <a:rPr lang="de-DE" sz="1422" dirty="0">
                <a:solidFill>
                  <a:srgbClr val="FF0000"/>
                </a:solidFill>
                <a:sym typeface="Symbol" panose="05050102010706020507" pitchFamily="18" charset="2"/>
              </a:rPr>
              <a:t> </a:t>
            </a:r>
            <a:endParaRPr lang="de-DE" sz="1422" dirty="0">
              <a:solidFill>
                <a:srgbClr val="FF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87454C-64A6-8018-3A8F-5D2404BCF31A}"/>
              </a:ext>
            </a:extLst>
          </p:cNvPr>
          <p:cNvSpPr txBox="1"/>
          <p:nvPr/>
        </p:nvSpPr>
        <p:spPr>
          <a:xfrm>
            <a:off x="1505411" y="4989669"/>
            <a:ext cx="156091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Moor</a:t>
            </a:r>
            <a:br>
              <a:rPr lang="de-DE" sz="1422" dirty="0">
                <a:solidFill>
                  <a:srgbClr val="0000FF"/>
                </a:solidFill>
              </a:rPr>
            </a:br>
            <a:r>
              <a:rPr lang="de-DE" sz="1422" dirty="0" err="1">
                <a:solidFill>
                  <a:srgbClr val="0000FF"/>
                </a:solidFill>
              </a:rPr>
              <a:t>wiedervernässen</a:t>
            </a:r>
            <a:endParaRPr lang="de-DE" sz="1422" dirty="0">
              <a:solidFill>
                <a:srgbClr val="0000FF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7C610A7-E31D-9C33-C7E0-FA4F1570566F}"/>
              </a:ext>
            </a:extLst>
          </p:cNvPr>
          <p:cNvSpPr txBox="1"/>
          <p:nvPr/>
        </p:nvSpPr>
        <p:spPr>
          <a:xfrm>
            <a:off x="9099438" y="8670256"/>
            <a:ext cx="2233356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Gewässer</a:t>
            </a:r>
            <a:r>
              <a:rPr lang="de-DE" sz="1422" dirty="0">
                <a:solidFill>
                  <a:srgbClr val="008000"/>
                </a:solidFill>
              </a:rPr>
              <a:t>rand</a:t>
            </a:r>
            <a:r>
              <a:rPr lang="de-DE" sz="142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streifen</a:t>
            </a:r>
            <a:endParaRPr lang="de-DE" sz="2068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18B091-A96E-816D-4E6A-B4CAA3D0765D}"/>
              </a:ext>
            </a:extLst>
          </p:cNvPr>
          <p:cNvSpPr txBox="1"/>
          <p:nvPr/>
        </p:nvSpPr>
        <p:spPr>
          <a:xfrm>
            <a:off x="11104584" y="5275877"/>
            <a:ext cx="1560912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00FF"/>
                </a:solidFill>
              </a:rPr>
              <a:t>Tonne oder Sickerschlauch</a:t>
            </a:r>
          </a:p>
          <a:p>
            <a:pPr algn="r"/>
            <a:r>
              <a:rPr lang="de-DE" sz="1422" dirty="0">
                <a:solidFill>
                  <a:srgbClr val="0000FF"/>
                </a:solidFill>
              </a:rPr>
              <a:t>am Haus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88803D3-881D-06CD-439B-10826D70B3B3}"/>
              </a:ext>
            </a:extLst>
          </p:cNvPr>
          <p:cNvSpPr txBox="1"/>
          <p:nvPr/>
        </p:nvSpPr>
        <p:spPr>
          <a:xfrm>
            <a:off x="7914136" y="6257806"/>
            <a:ext cx="999193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Brunnen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CC5C7CE-B24F-0C52-E652-CCBA9F590587}"/>
              </a:ext>
            </a:extLst>
          </p:cNvPr>
          <p:cNvSpPr txBox="1"/>
          <p:nvPr/>
        </p:nvSpPr>
        <p:spPr>
          <a:xfrm>
            <a:off x="8020446" y="8161833"/>
            <a:ext cx="1476698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Tiefwasserzonen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33966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C2F1738-D454-4492-EE64-F24DDB6C061E}"/>
              </a:ext>
            </a:extLst>
          </p:cNvPr>
          <p:cNvSpPr txBox="1"/>
          <p:nvPr/>
        </p:nvSpPr>
        <p:spPr>
          <a:xfrm>
            <a:off x="6540539" y="8537273"/>
            <a:ext cx="16549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874" indent="-233874">
              <a:tabLst>
                <a:tab pos="463645" algn="l"/>
              </a:tabLst>
            </a:pPr>
            <a:r>
              <a:rPr lang="de-DE" sz="1700" b="1" dirty="0">
                <a:solidFill>
                  <a:srgbClr val="0000FF"/>
                </a:solidFill>
              </a:rPr>
              <a:t>4	</a:t>
            </a:r>
            <a:r>
              <a:rPr lang="de-DE" sz="1700" b="1" u="sng" dirty="0">
                <a:solidFill>
                  <a:srgbClr val="0000FF"/>
                </a:solidFill>
              </a:rPr>
              <a:t>Gewässer </a:t>
            </a:r>
            <a:r>
              <a:rPr lang="de-DE" sz="1600" b="1" dirty="0">
                <a:solidFill>
                  <a:srgbClr val="0000FF"/>
                </a:solidFill>
              </a:rPr>
              <a:t>revitalisieren</a:t>
            </a:r>
            <a:endParaRPr lang="de-DE" sz="1700" b="1" dirty="0">
              <a:solidFill>
                <a:srgbClr val="0000FF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F039C4E-EF72-B415-F8D7-646579710A92}"/>
              </a:ext>
            </a:extLst>
          </p:cNvPr>
          <p:cNvSpPr txBox="1"/>
          <p:nvPr/>
        </p:nvSpPr>
        <p:spPr>
          <a:xfrm>
            <a:off x="9503604" y="9025929"/>
            <a:ext cx="2233356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22" dirty="0">
                <a:solidFill>
                  <a:srgbClr val="0000FF"/>
                </a:solidFill>
              </a:rPr>
              <a:t>Biber </a:t>
            </a:r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bauen</a:t>
            </a:r>
            <a:r>
              <a:rPr lang="de-DE" sz="1422" dirty="0">
                <a:solidFill>
                  <a:srgbClr val="0000FF"/>
                </a:solidFill>
              </a:rPr>
              <a:t> lassen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B34F59-AE70-F3B6-ED6E-C9440AF92855}"/>
              </a:ext>
            </a:extLst>
          </p:cNvPr>
          <p:cNvSpPr txBox="1"/>
          <p:nvPr/>
        </p:nvSpPr>
        <p:spPr>
          <a:xfrm>
            <a:off x="11104585" y="3619693"/>
            <a:ext cx="1560911" cy="74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22" dirty="0">
                <a:solidFill>
                  <a:srgbClr val="0000FF"/>
                </a:solidFill>
              </a:rPr>
              <a:t>Drainagen</a:t>
            </a:r>
          </a:p>
          <a:p>
            <a:pPr algn="r"/>
            <a:r>
              <a:rPr lang="de-DE" sz="1422" dirty="0">
                <a:solidFill>
                  <a:srgbClr val="0000FF"/>
                </a:solidFill>
              </a:rPr>
              <a:t>und Gräben</a:t>
            </a:r>
            <a:br>
              <a:rPr lang="de-DE" sz="1422" dirty="0">
                <a:solidFill>
                  <a:srgbClr val="0000FF"/>
                </a:solidFill>
              </a:rPr>
            </a:br>
            <a:r>
              <a:rPr lang="de-DE" sz="1422" dirty="0">
                <a:solidFill>
                  <a:srgbClr val="0000FF"/>
                </a:solidFill>
              </a:rPr>
              <a:t>regeln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31BFB4-27F5-FC64-D069-88A0DBCA4F03}"/>
              </a:ext>
            </a:extLst>
          </p:cNvPr>
          <p:cNvSpPr txBox="1"/>
          <p:nvPr/>
        </p:nvSpPr>
        <p:spPr>
          <a:xfrm>
            <a:off x="2269143" y="9333966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35" name="Titel 34">
            <a:extLst>
              <a:ext uri="{FF2B5EF4-FFF2-40B4-BE49-F238E27FC236}">
                <a16:creationId xmlns:a16="http://schemas.microsoft.com/office/drawing/2014/main" id="{82E8F73A-46A0-1367-B427-C2DC15CF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136" y="48072"/>
            <a:ext cx="4247384" cy="1600200"/>
          </a:xfrm>
        </p:spPr>
        <p:txBody>
          <a:bodyPr>
            <a:normAutofit/>
          </a:bodyPr>
          <a:lstStyle/>
          <a:p>
            <a:r>
              <a:rPr lang="de-DE" sz="4000" dirty="0"/>
              <a:t>Klimalandschaft in 4 Schritten</a:t>
            </a:r>
          </a:p>
        </p:txBody>
      </p:sp>
    </p:spTree>
    <p:extLst>
      <p:ext uri="{BB962C8B-B14F-4D97-AF65-F5344CB8AC3E}">
        <p14:creationId xmlns:p14="http://schemas.microsoft.com/office/powerpoint/2010/main" val="23494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15" grpId="0" uiExpand="1" animBg="1"/>
      <p:bldP spid="16" grpId="0" uiExpand="1"/>
      <p:bldP spid="17" grpId="0" uiExpand="1"/>
      <p:bldP spid="18" grpId="0" uiExpand="1"/>
      <p:bldP spid="19" grpId="0"/>
      <p:bldP spid="20" grpId="0" uiExpand="1" build="p"/>
      <p:bldP spid="21" grpId="0" animBg="1"/>
      <p:bldP spid="22" grpId="0"/>
      <p:bldP spid="23" grpId="0"/>
      <p:bldP spid="25" grpId="0"/>
      <p:bldP spid="3" grpId="0"/>
      <p:bldP spid="6" grpId="0"/>
      <p:bldP spid="8" grpId="0"/>
      <p:bldP spid="10" grpId="0"/>
      <p:bldP spid="24" grpId="0"/>
      <p:bldP spid="26" grpId="0"/>
      <p:bldP spid="36" grpId="0"/>
      <p:bldP spid="9" grpId="0"/>
      <p:bldP spid="30" grpId="0"/>
      <p:bldP spid="31" grpId="0"/>
      <p:bldP spid="2" grpId="0"/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835C5DA-F2D7-4F92-AFD2-73AF7821BE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3890373" y="4259651"/>
            <a:ext cx="8862646" cy="1081899"/>
          </a:xfrm>
        </p:spPr>
        <p:txBody>
          <a:bodyPr>
            <a:normAutofit/>
          </a:bodyPr>
          <a:lstStyle/>
          <a:p>
            <a:r>
              <a:rPr lang="de-DE" sz="3600" dirty="0"/>
              <a:t>Am Stand Quellen und Tränken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E8AD53-5D98-4215-2232-0E37499FC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36" y="369277"/>
            <a:ext cx="11816862" cy="88626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68084-47E8-69D6-D62C-1BEC22C0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C2B07-E1B8-4C7E-B37C-1BCF057FEE1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68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19C7B-967B-77EF-F49F-EB5A905D2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1" y="515306"/>
            <a:ext cx="11928583" cy="87497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2805515-985C-BF0B-92A0-F600A02F7DE8}"/>
              </a:ext>
            </a:extLst>
          </p:cNvPr>
          <p:cNvSpPr txBox="1"/>
          <p:nvPr/>
        </p:nvSpPr>
        <p:spPr>
          <a:xfrm>
            <a:off x="-6327" y="9333966"/>
            <a:ext cx="145200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/>
              <a:t>© Lina Graf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D0CECDEC-F052-9E02-B083-900E05589251}"/>
              </a:ext>
            </a:extLst>
          </p:cNvPr>
          <p:cNvSpPr txBox="1">
            <a:spLocks/>
          </p:cNvSpPr>
          <p:nvPr/>
        </p:nvSpPr>
        <p:spPr>
          <a:xfrm>
            <a:off x="1072208" y="8953445"/>
            <a:ext cx="10009112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Wie fließt das Wasser durch eine Landschaft wie im Südschwarzwald?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A5605F19-4869-11A6-1135-F1CD6BE506FC}"/>
              </a:ext>
            </a:extLst>
          </p:cNvPr>
          <p:cNvSpPr txBox="1">
            <a:spLocks/>
          </p:cNvSpPr>
          <p:nvPr/>
        </p:nvSpPr>
        <p:spPr>
          <a:xfrm>
            <a:off x="7048872" y="624136"/>
            <a:ext cx="531621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400" b="1" dirty="0">
                <a:latin typeface="Calibri" panose="020F0502020204030204" pitchFamily="34" charset="0"/>
              </a:rPr>
              <a:t>Klimalandschaft in Dachsberg und Ibach</a:t>
            </a:r>
            <a:br>
              <a:rPr lang="de-DE" sz="2400" dirty="0">
                <a:latin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</a:rPr>
              <a:t>Wie können wir das Wasser in der Landschaft halten? </a:t>
            </a:r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9ABDD0-1138-333B-B482-121FBEC2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08" y="197172"/>
            <a:ext cx="11928583" cy="79972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de-DE" sz="3600" dirty="0"/>
              <a:t>Themenabend 2 - Oktober 2023</a:t>
            </a:r>
          </a:p>
        </p:txBody>
      </p:sp>
    </p:spTree>
    <p:extLst>
      <p:ext uri="{BB962C8B-B14F-4D97-AF65-F5344CB8AC3E}">
        <p14:creationId xmlns:p14="http://schemas.microsoft.com/office/powerpoint/2010/main" val="259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19C7B-967B-77EF-F49F-EB5A905D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77" y="192088"/>
            <a:ext cx="11928583" cy="8749790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C72C8A4-1A94-1983-FFE7-BCABDB627147}"/>
              </a:ext>
            </a:extLst>
          </p:cNvPr>
          <p:cNvSpPr/>
          <p:nvPr/>
        </p:nvSpPr>
        <p:spPr>
          <a:xfrm>
            <a:off x="2827367" y="2353767"/>
            <a:ext cx="2541032" cy="933868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F7996C0-4B78-626D-7E5F-AFBD86188EDD}"/>
              </a:ext>
            </a:extLst>
          </p:cNvPr>
          <p:cNvCxnSpPr>
            <a:cxnSpLocks/>
          </p:cNvCxnSpPr>
          <p:nvPr/>
        </p:nvCxnSpPr>
        <p:spPr>
          <a:xfrm>
            <a:off x="5089227" y="2442261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2A39301-997F-D9B5-73E9-8172CBFE4B0C}"/>
              </a:ext>
            </a:extLst>
          </p:cNvPr>
          <p:cNvCxnSpPr>
            <a:cxnSpLocks/>
          </p:cNvCxnSpPr>
          <p:nvPr/>
        </p:nvCxnSpPr>
        <p:spPr>
          <a:xfrm>
            <a:off x="4717001" y="2628374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E6A9F41-1AB4-8121-A520-67615E2CCD15}"/>
              </a:ext>
            </a:extLst>
          </p:cNvPr>
          <p:cNvCxnSpPr>
            <a:cxnSpLocks/>
          </p:cNvCxnSpPr>
          <p:nvPr/>
        </p:nvCxnSpPr>
        <p:spPr>
          <a:xfrm>
            <a:off x="4344775" y="2814487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F0454B0-1211-ED84-340E-7607233D3D72}"/>
              </a:ext>
            </a:extLst>
          </p:cNvPr>
          <p:cNvCxnSpPr>
            <a:cxnSpLocks/>
          </p:cNvCxnSpPr>
          <p:nvPr/>
        </p:nvCxnSpPr>
        <p:spPr>
          <a:xfrm>
            <a:off x="3879492" y="3000600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6C6FDC3-B692-AA6A-021A-A3F0A4D3446C}"/>
              </a:ext>
            </a:extLst>
          </p:cNvPr>
          <p:cNvCxnSpPr>
            <a:cxnSpLocks/>
          </p:cNvCxnSpPr>
          <p:nvPr/>
        </p:nvCxnSpPr>
        <p:spPr>
          <a:xfrm>
            <a:off x="3414210" y="3101522"/>
            <a:ext cx="0" cy="18611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5469734-41C3-8555-6B61-DE4B443244F0}"/>
              </a:ext>
            </a:extLst>
          </p:cNvPr>
          <p:cNvSpPr/>
          <p:nvPr/>
        </p:nvSpPr>
        <p:spPr>
          <a:xfrm>
            <a:off x="2676047" y="3259591"/>
            <a:ext cx="212099" cy="485464"/>
          </a:xfrm>
          <a:custGeom>
            <a:avLst/>
            <a:gdLst>
              <a:gd name="connsiteX0" fmla="*/ 0 w 1804315"/>
              <a:gd name="connsiteY0" fmla="*/ 676876 h 676876"/>
              <a:gd name="connsiteX1" fmla="*/ 860612 w 1804315"/>
              <a:gd name="connsiteY1" fmla="*/ 515512 h 676876"/>
              <a:gd name="connsiteX2" fmla="*/ 1731982 w 1804315"/>
              <a:gd name="connsiteY2" fmla="*/ 42175 h 676876"/>
              <a:gd name="connsiteX3" fmla="*/ 1731982 w 1804315"/>
              <a:gd name="connsiteY3" fmla="*/ 20660 h 6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315" h="676876">
                <a:moveTo>
                  <a:pt x="0" y="676876"/>
                </a:moveTo>
                <a:cubicBezTo>
                  <a:pt x="285974" y="649085"/>
                  <a:pt x="571948" y="621295"/>
                  <a:pt x="860612" y="515512"/>
                </a:cubicBezTo>
                <a:cubicBezTo>
                  <a:pt x="1149276" y="409729"/>
                  <a:pt x="1586754" y="124650"/>
                  <a:pt x="1731982" y="42175"/>
                </a:cubicBezTo>
                <a:cubicBezTo>
                  <a:pt x="1877210" y="-40300"/>
                  <a:pt x="1764255" y="24246"/>
                  <a:pt x="1731982" y="20660"/>
                </a:cubicBezTo>
              </a:path>
            </a:pathLst>
          </a:custGeom>
          <a:noFill/>
          <a:ln w="76200" cmpd="dbl">
            <a:solidFill>
              <a:schemeClr val="accent6">
                <a:lumMod val="75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07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9EA26C8-D73E-E3DB-4C1B-61571130D277}"/>
              </a:ext>
            </a:extLst>
          </p:cNvPr>
          <p:cNvSpPr txBox="1"/>
          <p:nvPr/>
        </p:nvSpPr>
        <p:spPr>
          <a:xfrm>
            <a:off x="2204478" y="3612974"/>
            <a:ext cx="56462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92" dirty="0">
                <a:solidFill>
                  <a:schemeClr val="accent6">
                    <a:lumMod val="75000"/>
                  </a:schemeClr>
                </a:solidFill>
              </a:rPr>
              <a:t>Furt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30F6295-25F2-5493-36A0-1F76452A2023}"/>
              </a:ext>
            </a:extLst>
          </p:cNvPr>
          <p:cNvSpPr txBox="1"/>
          <p:nvPr/>
        </p:nvSpPr>
        <p:spPr>
          <a:xfrm rot="19835917">
            <a:off x="4201929" y="2691931"/>
            <a:ext cx="13614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50000"/>
                  </a:schemeClr>
                </a:solidFill>
              </a:rPr>
              <a:t>Ausleitungen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17B3EE-2BCA-4ECE-0E2A-47B1100603E3}"/>
              </a:ext>
            </a:extLst>
          </p:cNvPr>
          <p:cNvSpPr txBox="1"/>
          <p:nvPr/>
        </p:nvSpPr>
        <p:spPr>
          <a:xfrm>
            <a:off x="5439585" y="2050381"/>
            <a:ext cx="745191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22" dirty="0">
                <a:solidFill>
                  <a:schemeClr val="accent6">
                    <a:lumMod val="75000"/>
                  </a:schemeClr>
                </a:solidFill>
              </a:rPr>
              <a:t>Weg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08A7A1-6E67-88FE-B991-536B961568D2}"/>
              </a:ext>
            </a:extLst>
          </p:cNvPr>
          <p:cNvSpPr txBox="1"/>
          <p:nvPr/>
        </p:nvSpPr>
        <p:spPr>
          <a:xfrm>
            <a:off x="0" y="1560240"/>
            <a:ext cx="2519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926" indent="-235926">
              <a:buAutoNum type="arabicPlain"/>
            </a:pPr>
            <a:r>
              <a:rPr lang="de-DE" sz="1700" b="1" u="sng" dirty="0">
                <a:solidFill>
                  <a:schemeClr val="accent6">
                    <a:lumMod val="75000"/>
                  </a:schemeClr>
                </a:solidFill>
              </a:rPr>
              <a:t>Erste Hilfe</a:t>
            </a:r>
          </a:p>
          <a:p>
            <a:pPr marL="235926" indent="-235926">
              <a:buFont typeface="Arial" panose="020B0604020202020204" pitchFamily="34" charset="0"/>
              <a:buChar char="•"/>
            </a:pPr>
            <a:r>
              <a:rPr lang="de-DE" sz="1700" b="1" dirty="0">
                <a:solidFill>
                  <a:schemeClr val="accent6">
                    <a:lumMod val="75000"/>
                  </a:schemeClr>
                </a:solidFill>
              </a:rPr>
              <a:t>Wegewasserableitung</a:t>
            </a:r>
            <a:br>
              <a:rPr lang="de-DE" sz="168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Landschaft nicht ausbluten lassen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1A28BE-DCAA-EA9D-C69A-86235FEA4597}"/>
              </a:ext>
            </a:extLst>
          </p:cNvPr>
          <p:cNvSpPr txBox="1"/>
          <p:nvPr/>
        </p:nvSpPr>
        <p:spPr>
          <a:xfrm>
            <a:off x="-79920" y="9333966"/>
            <a:ext cx="228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© Lina Graf, Text und Animation  </a:t>
            </a:r>
            <a:r>
              <a:rPr lang="de-DE" sz="1000" dirty="0" err="1"/>
              <a:t>HvK</a:t>
            </a:r>
            <a:endParaRPr lang="de-DE" sz="10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787E794-A0E1-FCAD-2F23-B1C7AA1586E1}"/>
              </a:ext>
            </a:extLst>
          </p:cNvPr>
          <p:cNvSpPr/>
          <p:nvPr/>
        </p:nvSpPr>
        <p:spPr>
          <a:xfrm rot="535476">
            <a:off x="-77017" y="370910"/>
            <a:ext cx="6433148" cy="3744416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C6E38DCD-FC70-7F46-49C5-8C659B86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364" y="192089"/>
            <a:ext cx="6936155" cy="91073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Wasser </a:t>
            </a:r>
            <a:r>
              <a:rPr lang="de-DE" dirty="0">
                <a:solidFill>
                  <a:srgbClr val="800000"/>
                </a:solidFill>
              </a:rPr>
              <a:t>und Wege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097A4B-D830-5A6D-64F6-6344AEEB9945}"/>
              </a:ext>
            </a:extLst>
          </p:cNvPr>
          <p:cNvSpPr txBox="1"/>
          <p:nvPr/>
        </p:nvSpPr>
        <p:spPr>
          <a:xfrm>
            <a:off x="2269143" y="9333966"/>
            <a:ext cx="630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69"/>
            <a:r>
              <a:rPr lang="de-DE" sz="1000" dirty="0"/>
              <a:t>V2.15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B10B35B2-B9A1-9F25-1016-8C393286D388}"/>
              </a:ext>
            </a:extLst>
          </p:cNvPr>
          <p:cNvSpPr txBox="1">
            <a:spLocks/>
          </p:cNvSpPr>
          <p:nvPr/>
        </p:nvSpPr>
        <p:spPr>
          <a:xfrm>
            <a:off x="2800400" y="8953445"/>
            <a:ext cx="5877690" cy="5996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Schnellen Abfluss an Wegen vermeiden</a:t>
            </a:r>
          </a:p>
        </p:txBody>
      </p:sp>
    </p:spTree>
    <p:extLst>
      <p:ext uri="{BB962C8B-B14F-4D97-AF65-F5344CB8AC3E}">
        <p14:creationId xmlns:p14="http://schemas.microsoft.com/office/powerpoint/2010/main" val="6754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15" grpId="0" uiExpand="1" animBg="1"/>
      <p:bldP spid="16" grpId="0" uiExpand="1"/>
      <p:bldP spid="17" grpId="0" uiExpand="1"/>
      <p:bldP spid="18" grpId="0" uiExpand="1"/>
      <p:bldP spid="20" grpId="0" uiExpand="1" build="p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A7C39EC-2A2E-808D-8EEB-D534C147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0"/>
            <a:ext cx="12801600" cy="72009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EB2CD3BA-0C5F-7C79-930D-7D5756D03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278"/>
            <a:ext cx="12801600" cy="830872"/>
          </a:xfrm>
        </p:spPr>
        <p:txBody>
          <a:bodyPr>
            <a:normAutofit/>
          </a:bodyPr>
          <a:lstStyle/>
          <a:p>
            <a:r>
              <a:rPr lang="de-DE" dirty="0"/>
              <a:t>Ausleitungen:     Kleine Gräben auf kleinen Wegen</a:t>
            </a:r>
          </a:p>
        </p:txBody>
      </p:sp>
      <p:sp>
        <p:nvSpPr>
          <p:cNvPr id="15" name="Titel 13">
            <a:extLst>
              <a:ext uri="{FF2B5EF4-FFF2-40B4-BE49-F238E27FC236}">
                <a16:creationId xmlns:a16="http://schemas.microsoft.com/office/drawing/2014/main" id="{7EC2B623-A3B5-D447-0A56-886D7ADE93DE}"/>
              </a:ext>
            </a:extLst>
          </p:cNvPr>
          <p:cNvSpPr txBox="1">
            <a:spLocks/>
          </p:cNvSpPr>
          <p:nvPr/>
        </p:nvSpPr>
        <p:spPr>
          <a:xfrm>
            <a:off x="280120" y="8401048"/>
            <a:ext cx="12097344" cy="1048620"/>
          </a:xfrm>
          <a:prstGeom prst="rect">
            <a:avLst/>
          </a:prstGeom>
        </p:spPr>
        <p:txBody>
          <a:bodyPr vert="horz" lIns="118169" tIns="59084" rIns="118169" bIns="59084" rtlCol="0" anchor="ctr">
            <a:noAutofit/>
          </a:bodyPr>
          <a:lstStyle>
            <a:lvl1pPr algn="ctr" defTabSz="742950" rtl="0" eaLnBrk="1" latinLnBrk="0" hangingPunct="1"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dirty="0"/>
              <a:t>leiten (seit Jahrhunderten) das Wasser in den Hang</a:t>
            </a:r>
            <a:r>
              <a:rPr lang="de-DE" sz="3600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4B780F-7204-75DB-2614-83D6F097E78B}"/>
              </a:ext>
            </a:extLst>
          </p:cNvPr>
          <p:cNvSpPr txBox="1"/>
          <p:nvPr/>
        </p:nvSpPr>
        <p:spPr>
          <a:xfrm>
            <a:off x="11987533" y="9231922"/>
            <a:ext cx="814067" cy="369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11/22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68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0E8BC4E-5EBA-F928-5BD0-979891F7F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0150"/>
            <a:ext cx="12801600" cy="7200900"/>
          </a:xfrm>
          <a:prstGeom prst="rect">
            <a:avLst/>
          </a:prstGeom>
        </p:spPr>
      </p:pic>
      <p:sp>
        <p:nvSpPr>
          <p:cNvPr id="5" name="Titel 13">
            <a:extLst>
              <a:ext uri="{FF2B5EF4-FFF2-40B4-BE49-F238E27FC236}">
                <a16:creationId xmlns:a16="http://schemas.microsoft.com/office/drawing/2014/main" id="{06930412-511B-8E3A-18E2-9ED2E596F923}"/>
              </a:ext>
            </a:extLst>
          </p:cNvPr>
          <p:cNvSpPr txBox="1">
            <a:spLocks/>
          </p:cNvSpPr>
          <p:nvPr/>
        </p:nvSpPr>
        <p:spPr>
          <a:xfrm>
            <a:off x="640080" y="8401049"/>
            <a:ext cx="11521440" cy="830872"/>
          </a:xfrm>
          <a:prstGeom prst="rect">
            <a:avLst/>
          </a:prstGeom>
        </p:spPr>
        <p:txBody>
          <a:bodyPr vert="horz" lIns="118169" tIns="59084" rIns="118169" bIns="59084" rtlCol="0" anchor="ctr">
            <a:normAutofit/>
          </a:bodyPr>
          <a:lstStyle>
            <a:lvl1pPr algn="ctr" defTabSz="742950" rtl="0" eaLnBrk="1" latinLnBrk="0" hangingPunct="1"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620" dirty="0"/>
              <a:t>an den Wegen und bleibt in der Landschaft.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2C72EA9-1AA4-EA4B-5A67-1698F34380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192088"/>
            <a:ext cx="11521440" cy="841590"/>
          </a:xfrm>
        </p:spPr>
        <p:txBody>
          <a:bodyPr/>
          <a:lstStyle/>
          <a:p>
            <a:r>
              <a:rPr lang="de-DE" dirty="0"/>
              <a:t>Das Wasser sammelt sich erst gar nicht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E5DD32-DA23-9EBA-AA5C-24A5B46E184A}"/>
              </a:ext>
            </a:extLst>
          </p:cNvPr>
          <p:cNvSpPr txBox="1"/>
          <p:nvPr/>
        </p:nvSpPr>
        <p:spPr>
          <a:xfrm>
            <a:off x="11987533" y="9231922"/>
            <a:ext cx="814067" cy="369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11/22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703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7BE3B3-7482-BF6A-FDFD-0215B38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706" y="-23936"/>
            <a:ext cx="6431678" cy="962513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70F515D-E267-EA60-C3DF-93A7A97DD6D0}"/>
              </a:ext>
            </a:extLst>
          </p:cNvPr>
          <p:cNvSpPr txBox="1">
            <a:spLocks/>
          </p:cNvSpPr>
          <p:nvPr/>
        </p:nvSpPr>
        <p:spPr>
          <a:xfrm>
            <a:off x="280119" y="888548"/>
            <a:ext cx="4839467" cy="78004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60114" rtl="0" eaLnBrk="1" latinLnBrk="0" hangingPunct="1"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/>
              <a:t>„Badewannen“</a:t>
            </a:r>
            <a:br>
              <a:rPr lang="de-DE" sz="4000" dirty="0"/>
            </a:br>
            <a:r>
              <a:rPr lang="de-DE" sz="4000" dirty="0"/>
              <a:t>an den Wegrändern</a:t>
            </a:r>
          </a:p>
          <a:p>
            <a:pPr algn="l"/>
            <a:r>
              <a:rPr lang="de-DE" sz="4000" dirty="0"/>
              <a:t>im Forst Münstertal 2024 </a:t>
            </a:r>
          </a:p>
          <a:p>
            <a:pPr algn="l"/>
            <a:endParaRPr lang="de-DE" sz="4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4000" dirty="0"/>
              <a:t>mehr Versickerung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4000" dirty="0"/>
              <a:t>langsamer Abfluss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de-DE" sz="4000" dirty="0"/>
              <a:t>kleine neue Biotope</a:t>
            </a:r>
            <a:br>
              <a:rPr lang="de-DE" sz="4000" dirty="0"/>
            </a:br>
            <a:br>
              <a:rPr lang="de-DE" sz="4000" dirty="0"/>
            </a:br>
            <a:br>
              <a:rPr lang="de-DE" sz="4000" dirty="0"/>
            </a:br>
            <a:br>
              <a:rPr lang="de-DE" sz="4000" dirty="0"/>
            </a:br>
            <a:r>
              <a:rPr lang="de-DE" sz="4000" dirty="0">
                <a:solidFill>
                  <a:schemeClr val="bg1"/>
                </a:solidFill>
              </a:rPr>
              <a:t>Future Forest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18BF99-1D16-29CC-E3B7-5B17240F535D}"/>
              </a:ext>
            </a:extLst>
          </p:cNvPr>
          <p:cNvSpPr txBox="1"/>
          <p:nvPr/>
        </p:nvSpPr>
        <p:spPr>
          <a:xfrm>
            <a:off x="5258201" y="9265096"/>
            <a:ext cx="650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baseline="0" dirty="0">
                <a:solidFill>
                  <a:schemeClr val="bg1"/>
                </a:solidFill>
                <a:latin typeface="CorporateS-Regular"/>
              </a:rPr>
              <a:t>FOTO: FORSTBEZIRK STAUFEN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7432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1294</Words>
  <Application>Microsoft Office PowerPoint</Application>
  <PresentationFormat>A3-Papier (297 x 420 mm)</PresentationFormat>
  <Paragraphs>242</Paragraphs>
  <Slides>38</Slides>
  <Notes>12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Arial</vt:lpstr>
      <vt:lpstr>Calibri</vt:lpstr>
      <vt:lpstr>CIDFont+F2</vt:lpstr>
      <vt:lpstr>CIDFont+F3</vt:lpstr>
      <vt:lpstr>CorporateS-Regular</vt:lpstr>
      <vt:lpstr>LiberationSans</vt:lpstr>
      <vt:lpstr>LiberationSans-Bold</vt:lpstr>
      <vt:lpstr>Symbol</vt:lpstr>
      <vt:lpstr>Larissa</vt:lpstr>
      <vt:lpstr>Acrobat Document</vt:lpstr>
      <vt:lpstr>WWBiK</vt:lpstr>
      <vt:lpstr>Uferschaden Niedingen Januar 2018</vt:lpstr>
      <vt:lpstr>Themenabend 1 - Bernau Dezember 2022 </vt:lpstr>
      <vt:lpstr>Am Stand Quellen und Tränken</vt:lpstr>
      <vt:lpstr>Themenabend 2 - Oktober 2023</vt:lpstr>
      <vt:lpstr>Wasser und Wege</vt:lpstr>
      <vt:lpstr>Ausleitungen:     Kleine Gräben auf kleinen Wegen</vt:lpstr>
      <vt:lpstr>Das Wasser sammelt sich erst gar nicht</vt:lpstr>
      <vt:lpstr>PowerPoint-Präsentation</vt:lpstr>
      <vt:lpstr>Regenwasser</vt:lpstr>
      <vt:lpstr>Einfachste Regenwasserversickerung mit oder ohne Regentonne</vt:lpstr>
      <vt:lpstr>Sickermulde</vt:lpstr>
      <vt:lpstr>Teiche für Natur und Feuerwehr </vt:lpstr>
      <vt:lpstr>Regenwassernutzung Faltblatt vom Landratsamt WT</vt:lpstr>
      <vt:lpstr>Versickerungsanlage der Gemeinde Dogern</vt:lpstr>
      <vt:lpstr>Bodenaufbau</vt:lpstr>
      <vt:lpstr>Klassenzimmer am Bach in Detzeln, Kreis Waldshut</vt:lpstr>
      <vt:lpstr>Schlageten 21 Kohlbeet 26.9.23 - Bild</vt:lpstr>
      <vt:lpstr>Schlageten 21 Mähwiese - Bild</vt:lpstr>
      <vt:lpstr>Wasser-Monopoly</vt:lpstr>
      <vt:lpstr>Fazit: Boden als Stellschraube</vt:lpstr>
      <vt:lpstr>Agroforst Ferme Hoeffel</vt:lpstr>
      <vt:lpstr>Nicht nur Rinder lieben frische Blätter – Vitamin- und Mineral-reiches Futter.</vt:lpstr>
      <vt:lpstr>Ferme Hoeffel (unten) und Unteribach (oben)</vt:lpstr>
      <vt:lpstr>Hecken (-Nutzung?) am Dachsberg und im Albtal</vt:lpstr>
      <vt:lpstr>Zukunftswald</vt:lpstr>
      <vt:lpstr>Neue Studie im Landkreis Landsberg (Lech)  2024   sehr ähnlich: Praxis in der Region Vorarlberg</vt:lpstr>
      <vt:lpstr>Degradierte Landschaft</vt:lpstr>
      <vt:lpstr>Klimalandschaft</vt:lpstr>
      <vt:lpstr>Waldumbau</vt:lpstr>
      <vt:lpstr>Dauerwald</vt:lpstr>
      <vt:lpstr>Feuer, Wasser und Gewässer</vt:lpstr>
      <vt:lpstr>Neues Buch zu Wasser und Klima  2023  daraus ein paar Bilder ohne viel Kommentar </vt:lpstr>
      <vt:lpstr>Waldweide und Schwammstadt</vt:lpstr>
      <vt:lpstr>Kartoffeln, Alpen, Fließen lassen</vt:lpstr>
      <vt:lpstr>Blick auf den noch weitgehend frei fließenden Rhein um 1810 vor der Korrektur durch Johann Gottfried Tulla von 1817 bis 1876</vt:lpstr>
      <vt:lpstr>Seenlandschaft  -  BLAU</vt:lpstr>
      <vt:lpstr>Klimalandschaft in 4 Schritten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WWBiK_Klimenz_JHV_2024</dc:title>
  <dc:creator>Hellmut von Koerber</dc:creator>
  <cp:lastModifiedBy>Hellmut von Koerber</cp:lastModifiedBy>
  <cp:revision>662</cp:revision>
  <cp:lastPrinted>2024-02-21T13:48:56Z</cp:lastPrinted>
  <dcterms:created xsi:type="dcterms:W3CDTF">2018-05-28T13:57:09Z</dcterms:created>
  <dcterms:modified xsi:type="dcterms:W3CDTF">2024-06-09T19:45:56Z</dcterms:modified>
</cp:coreProperties>
</file>